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65" r:id="rId3"/>
    <p:sldId id="266" r:id="rId4"/>
    <p:sldId id="264" r:id="rId5"/>
    <p:sldId id="267" r:id="rId6"/>
    <p:sldId id="268" r:id="rId7"/>
    <p:sldId id="271" r:id="rId8"/>
    <p:sldId id="26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EA0E0-DFD1-4893-AA62-37C05A29964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ПОЗНАВАЊЕ ПРИРОДЕ</a:t>
            </a:r>
            <a:br>
              <a:rPr lang="sr-Cyrl-RS" dirty="0" smtClean="0">
                <a:solidFill>
                  <a:schemeClr val="bg1"/>
                </a:solidFill>
              </a:rPr>
            </a:br>
            <a:r>
              <a:rPr lang="sr-Cyrl-RS" dirty="0" smtClean="0">
                <a:solidFill>
                  <a:schemeClr val="bg1"/>
                </a:solidFill>
              </a:rPr>
              <a:t>                                              </a:t>
            </a:r>
            <a:r>
              <a:rPr lang="sr-Latn-BA" dirty="0" smtClean="0">
                <a:solidFill>
                  <a:schemeClr val="bg1"/>
                </a:solidFill>
              </a:rPr>
              <a:t>V</a:t>
            </a:r>
            <a:r>
              <a:rPr lang="sr-Cyrl-RS" dirty="0" smtClean="0">
                <a:solidFill>
                  <a:schemeClr val="bg1"/>
                </a:solidFill>
              </a:rPr>
              <a:t> РАЗРЕД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2788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5400" dirty="0" smtClean="0">
                <a:solidFill>
                  <a:srgbClr val="FFFF00"/>
                </a:solidFill>
              </a:rPr>
              <a:t>Међусобна зависност живе и неживе природе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389120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Сва жива бића на Земљи имају заједичке особине:</a:t>
            </a:r>
          </a:p>
          <a:p>
            <a:pPr>
              <a:buFont typeface="Wingdings" pitchFamily="2" charset="2"/>
              <a:buChar char="Ø"/>
            </a:pPr>
            <a:r>
              <a:rPr lang="bs-Cyrl-BA" sz="2800" dirty="0" smtClean="0">
                <a:solidFill>
                  <a:schemeClr val="bg1"/>
                </a:solidFill>
              </a:rPr>
              <a:t>рађање</a:t>
            </a:r>
            <a:r>
              <a:rPr lang="sr-Cyrl-RS" sz="2800" dirty="0" smtClean="0">
                <a:solidFill>
                  <a:schemeClr val="bg1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bs-Cyrl-BA" sz="2800" dirty="0" smtClean="0">
                <a:solidFill>
                  <a:schemeClr val="bg1"/>
                </a:solidFill>
              </a:rPr>
              <a:t>кретање</a:t>
            </a:r>
            <a:r>
              <a:rPr lang="sr-Cyrl-RS" sz="2800" dirty="0" smtClean="0">
                <a:solidFill>
                  <a:schemeClr val="bg1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bs-Cyrl-BA" sz="2800" dirty="0" smtClean="0">
                <a:solidFill>
                  <a:schemeClr val="bg1"/>
                </a:solidFill>
              </a:rPr>
              <a:t>дисање</a:t>
            </a:r>
            <a:r>
              <a:rPr lang="sr-Cyrl-RS" sz="2800" dirty="0" smtClean="0">
                <a:solidFill>
                  <a:schemeClr val="bg1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bs-Cyrl-BA" sz="2800" dirty="0" smtClean="0">
                <a:solidFill>
                  <a:schemeClr val="bg1"/>
                </a:solidFill>
              </a:rPr>
              <a:t>исхрана,</a:t>
            </a:r>
            <a:endParaRPr lang="sr-Cyrl-R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s-Cyrl-BA" sz="2800" dirty="0" smtClean="0">
                <a:solidFill>
                  <a:schemeClr val="bg1"/>
                </a:solidFill>
              </a:rPr>
              <a:t>размножавање</a:t>
            </a:r>
            <a:r>
              <a:rPr lang="sr-Cyrl-RS" sz="2800" dirty="0" smtClean="0">
                <a:solidFill>
                  <a:schemeClr val="bg1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bs-Cyrl-BA" sz="2800" dirty="0" smtClean="0">
                <a:solidFill>
                  <a:schemeClr val="bg1"/>
                </a:solidFill>
              </a:rPr>
              <a:t>старење</a:t>
            </a:r>
            <a:r>
              <a:rPr lang="sr-Cyrl-RS" sz="2800" dirty="0" smtClean="0">
                <a:solidFill>
                  <a:schemeClr val="bg1"/>
                </a:solidFill>
              </a:rPr>
              <a:t> и смрт.</a:t>
            </a:r>
          </a:p>
          <a:p>
            <a:pPr>
              <a:buNone/>
            </a:pPr>
            <a:endParaRPr lang="sr-Cyrl-R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За живот живих бића потребна је и нежива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природа.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334000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Биљке су причвршћене коријеном за земљиште и из земљишта добијају храну и воду.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Помоћу свјетлости, биљка у листовима ствара храну. Узима угљен-диоксид, а ослобађа кисеоник у ваздух.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Човјек и животиње удишу кисеоник, а издишу угљен-диоксид.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С</a:t>
            </a:r>
            <a:r>
              <a:rPr lang="sr-Cyrl-RS" sz="2800" dirty="0" smtClean="0">
                <a:solidFill>
                  <a:schemeClr val="bg1"/>
                </a:solidFill>
              </a:rPr>
              <a:t>вим живим бићима је потребна вода за живот.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Неки од њих живе само на копну, неки само у води, а неки дијелом у води, а дијелом на копну.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389120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Многим биљкама инсекти и птице помажу у размножавању.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Пчеле праве мед од полена, а медом се хране животиње и човјек.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Пећине, јаме, крошње дрвета и слично су добар заклон за многе животиње и мјесто за подизање младих.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Жива бића не могу живјети без неживе природе, а нежива природа се не може обнављати без живе.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389120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Биљке, животиње и микроорганизми у стаништима граде животне заједнице.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Б</a:t>
            </a:r>
            <a:r>
              <a:rPr lang="sr-Cyrl-RS" sz="2800" dirty="0" smtClean="0">
                <a:solidFill>
                  <a:schemeClr val="bg1"/>
                </a:solidFill>
              </a:rPr>
              <a:t>иљку која је израсла појешће животиња биљојед.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Б</a:t>
            </a:r>
            <a:r>
              <a:rPr lang="sr-Cyrl-RS" sz="2800" dirty="0" smtClean="0">
                <a:solidFill>
                  <a:schemeClr val="bg1"/>
                </a:solidFill>
              </a:rPr>
              <a:t>иљоједи су храна животињама месоједима.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Н</a:t>
            </a:r>
            <a:r>
              <a:rPr lang="sr-Cyrl-RS" sz="2800" dirty="0" smtClean="0">
                <a:solidFill>
                  <a:schemeClr val="bg1"/>
                </a:solidFill>
              </a:rPr>
              <a:t>а тај начин се формирају ланци исхране, а дијелови ланца исхране називају се карике (чланови) ланца.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Н</a:t>
            </a:r>
            <a:r>
              <a:rPr lang="sr-Cyrl-RS" sz="2800" dirty="0" smtClean="0">
                <a:solidFill>
                  <a:schemeClr val="bg1"/>
                </a:solidFill>
              </a:rPr>
              <a:t>акон што биљке и животиње угину, њих разлажу микоорганизми и тако настају материје које постају дио земље и ваздуха.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389120"/>
          </a:xfrm>
        </p:spPr>
        <p:txBody>
          <a:bodyPr/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Биљке својим растењем стварају плодове (храну) и због тога можемо рећи да су оне </a:t>
            </a:r>
            <a:r>
              <a:rPr lang="sr-Cyrl-RS" sz="2800" u="sng" dirty="0" smtClean="0">
                <a:solidFill>
                  <a:schemeClr val="bg1"/>
                </a:solidFill>
              </a:rPr>
              <a:t>произвођачи</a:t>
            </a:r>
            <a:r>
              <a:rPr lang="sr-Cyrl-RS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Животиње и човјек прерађују и једу биљке па за њих кажемо да су </a:t>
            </a:r>
            <a:r>
              <a:rPr lang="sr-Cyrl-RS" sz="2800" u="sng" dirty="0" smtClean="0">
                <a:solidFill>
                  <a:schemeClr val="bg1"/>
                </a:solidFill>
              </a:rPr>
              <a:t>потрошачи</a:t>
            </a:r>
            <a:r>
              <a:rPr lang="sr-Cyrl-RS" sz="2800" dirty="0" smtClean="0">
                <a:solidFill>
                  <a:schemeClr val="bg1"/>
                </a:solidFill>
              </a:rPr>
              <a:t> (биљоједи, сваштоједи, месоједи).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Микроорганизми који разлажу остатке биљака и животиња су </a:t>
            </a:r>
            <a:r>
              <a:rPr lang="sr-Cyrl-RS" sz="2800" u="sng" dirty="0" smtClean="0">
                <a:solidFill>
                  <a:schemeClr val="bg1"/>
                </a:solidFill>
              </a:rPr>
              <a:t>разлагачи</a:t>
            </a:r>
            <a:r>
              <a:rPr lang="sr-Cyrl-RS" sz="2800" dirty="0" smtClean="0">
                <a:solidFill>
                  <a:schemeClr val="bg1"/>
                </a:solidFill>
              </a:rPr>
              <a:t> (бактерије и гљивице).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pic>
        <p:nvPicPr>
          <p:cNvPr id="5" name="Picture 4" descr="lanac_ishra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4800"/>
            <a:ext cx="5867400" cy="4934634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19400" y="5715000"/>
            <a:ext cx="3276600" cy="60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3200" dirty="0" smtClean="0">
                <a:solidFill>
                  <a:schemeClr val="bg1"/>
                </a:solidFill>
              </a:rPr>
              <a:t>Ланац исхране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200400"/>
            <a:ext cx="3962400" cy="762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229600" cy="2133600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Сва жива бића служе за обнову живе природе.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За човјека можемо рећи да је сваштојед јер се храни храном и биљног и животињског поријекла.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0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8600"/>
            <a:ext cx="5029200" cy="33444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3657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Ланац исхране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96112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Задаци за самосталан рад: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Урадити задатке на 30. и 31. страници у </a:t>
            </a:r>
            <a:r>
              <a:rPr lang="sr-Latn-CS" dirty="0">
                <a:solidFill>
                  <a:schemeClr val="bg1"/>
                </a:solidFill>
              </a:rPr>
              <a:t>P</a:t>
            </a:r>
            <a:r>
              <a:rPr lang="sr-Cyrl-RS" dirty="0" err="1" smtClean="0">
                <a:solidFill>
                  <a:schemeClr val="bg1"/>
                </a:solidFill>
              </a:rPr>
              <a:t>адној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свесци.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351</Words>
  <Application>Microsoft Office PowerPoint</Application>
  <PresentationFormat>Projekcija na ekranu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Flow</vt:lpstr>
      <vt:lpstr>ПОЗНАВАЊЕ ПРИРОДЕ                                               V РАЗРЕД</vt:lpstr>
      <vt:lpstr> </vt:lpstr>
      <vt:lpstr> </vt:lpstr>
      <vt:lpstr> </vt:lpstr>
      <vt:lpstr> </vt:lpstr>
      <vt:lpstr> </vt:lpstr>
      <vt:lpstr> </vt:lpstr>
      <vt:lpstr> </vt:lpstr>
      <vt:lpstr>Задаци за самосталан рад: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Сакупљање отпада и рециклажа</dc:title>
  <dc:creator>Dado</dc:creator>
  <cp:lastModifiedBy>Nevena Stankovic</cp:lastModifiedBy>
  <cp:revision>22</cp:revision>
  <dcterms:created xsi:type="dcterms:W3CDTF">2020-11-13T16:28:17Z</dcterms:created>
  <dcterms:modified xsi:type="dcterms:W3CDTF">2020-11-19T10:57:00Z</dcterms:modified>
</cp:coreProperties>
</file>