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5C5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CS" smtClean="0"/>
              <a:t>Kliknite i uredite stil podnaslova mastera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728A-A3F4-4302-A15E-9E1851D74D9F}" type="datetimeFigureOut">
              <a:rPr lang="sr-Latn-CS" smtClean="0"/>
              <a:t>30.11.2020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E877-9A51-435B-8E36-EC73062AB29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30350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728A-A3F4-4302-A15E-9E1851D74D9F}" type="datetimeFigureOut">
              <a:rPr lang="sr-Latn-CS" smtClean="0"/>
              <a:t>30.11.2020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E877-9A51-435B-8E36-EC73062AB29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76985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728A-A3F4-4302-A15E-9E1851D74D9F}" type="datetimeFigureOut">
              <a:rPr lang="sr-Latn-CS" smtClean="0"/>
              <a:t>30.11.2020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E877-9A51-435B-8E36-EC73062AB29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26094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728A-A3F4-4302-A15E-9E1851D74D9F}" type="datetimeFigureOut">
              <a:rPr lang="sr-Latn-CS" smtClean="0"/>
              <a:t>30.11.2020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E877-9A51-435B-8E36-EC73062AB29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955175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728A-A3F4-4302-A15E-9E1851D74D9F}" type="datetimeFigureOut">
              <a:rPr lang="sr-Latn-CS" smtClean="0"/>
              <a:t>30.11.2020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E877-9A51-435B-8E36-EC73062AB29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66333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728A-A3F4-4302-A15E-9E1851D74D9F}" type="datetimeFigureOut">
              <a:rPr lang="sr-Latn-CS" smtClean="0"/>
              <a:t>30.11.2020</a:t>
            </a:fld>
            <a:endParaRPr lang="sr-Latn-C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E877-9A51-435B-8E36-EC73062AB29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085245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728A-A3F4-4302-A15E-9E1851D74D9F}" type="datetimeFigureOut">
              <a:rPr lang="sr-Latn-CS" smtClean="0"/>
              <a:t>30.11.2020</a:t>
            </a:fld>
            <a:endParaRPr lang="sr-Latn-CS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E877-9A51-435B-8E36-EC73062AB29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51121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728A-A3F4-4302-A15E-9E1851D74D9F}" type="datetimeFigureOut">
              <a:rPr lang="sr-Latn-CS" smtClean="0"/>
              <a:t>30.11.2020</a:t>
            </a:fld>
            <a:endParaRPr lang="sr-Latn-C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E877-9A51-435B-8E36-EC73062AB29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54005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728A-A3F4-4302-A15E-9E1851D74D9F}" type="datetimeFigureOut">
              <a:rPr lang="sr-Latn-CS" smtClean="0"/>
              <a:t>30.11.2020</a:t>
            </a:fld>
            <a:endParaRPr lang="sr-Latn-CS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E877-9A51-435B-8E36-EC73062AB29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02560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728A-A3F4-4302-A15E-9E1851D74D9F}" type="datetimeFigureOut">
              <a:rPr lang="sr-Latn-CS" smtClean="0"/>
              <a:t>30.11.2020</a:t>
            </a:fld>
            <a:endParaRPr lang="sr-Latn-C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E877-9A51-435B-8E36-EC73062AB29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714573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728A-A3F4-4302-A15E-9E1851D74D9F}" type="datetimeFigureOut">
              <a:rPr lang="sr-Latn-CS" smtClean="0"/>
              <a:t>30.11.2020</a:t>
            </a:fld>
            <a:endParaRPr lang="sr-Latn-C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E877-9A51-435B-8E36-EC73062AB29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60255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4728A-A3F4-4302-A15E-9E1851D74D9F}" type="datetimeFigureOut">
              <a:rPr lang="sr-Latn-CS" smtClean="0"/>
              <a:t>30.11.2020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CE877-9A51-435B-8E36-EC73062AB29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8036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06231" y="76805"/>
            <a:ext cx="3737736" cy="978078"/>
          </a:xfrm>
        </p:spPr>
        <p:txBody>
          <a:bodyPr>
            <a:normAutofit/>
          </a:bodyPr>
          <a:lstStyle/>
          <a:p>
            <a:r>
              <a:rPr lang="sr-Cyrl-BA" sz="3200" dirty="0" smtClean="0"/>
              <a:t>ЛИКОВНА КУЛТУРА </a:t>
            </a:r>
            <a:r>
              <a:rPr lang="sr-Latn-CS" sz="3200" dirty="0" smtClean="0"/>
              <a:t/>
            </a:r>
            <a:br>
              <a:rPr lang="sr-Latn-CS" sz="3200" dirty="0" smtClean="0"/>
            </a:br>
            <a:r>
              <a:rPr lang="sr-Cyrl-BA" sz="3200" dirty="0" smtClean="0"/>
              <a:t> 5.</a:t>
            </a:r>
            <a:r>
              <a:rPr lang="en-GB" sz="3200" dirty="0" smtClean="0"/>
              <a:t> </a:t>
            </a:r>
            <a:r>
              <a:rPr lang="sr-Cyrl-BA" sz="3200" dirty="0" smtClean="0"/>
              <a:t>РАЗРЕД</a:t>
            </a:r>
            <a:endParaRPr lang="sr-Latn-CS" sz="32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0" b="7613"/>
          <a:stretch/>
        </p:blipFill>
        <p:spPr>
          <a:xfrm>
            <a:off x="90152" y="940159"/>
            <a:ext cx="12003110" cy="5280692"/>
          </a:xfrm>
          <a:prstGeom prst="rect">
            <a:avLst/>
          </a:prstGeom>
        </p:spPr>
      </p:pic>
      <p:sp>
        <p:nvSpPr>
          <p:cNvPr id="5" name="Okvir za tekst 4"/>
          <p:cNvSpPr txBox="1"/>
          <p:nvPr/>
        </p:nvSpPr>
        <p:spPr>
          <a:xfrm>
            <a:off x="2175099" y="2756078"/>
            <a:ext cx="78754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600" dirty="0">
                <a:solidFill>
                  <a:schemeClr val="bg1"/>
                </a:solidFill>
              </a:rPr>
              <a:t>СЛИКАРСКИ </a:t>
            </a:r>
            <a:r>
              <a:rPr lang="sr-Cyrl-BA" sz="3600" dirty="0" smtClean="0">
                <a:solidFill>
                  <a:schemeClr val="bg1"/>
                </a:solidFill>
              </a:rPr>
              <a:t>МАТЕРИЈАЛИ </a:t>
            </a:r>
            <a:r>
              <a:rPr lang="sr-Cyrl-BA" sz="3600" dirty="0">
                <a:solidFill>
                  <a:schemeClr val="bg1"/>
                </a:solidFill>
              </a:rPr>
              <a:t>И </a:t>
            </a:r>
            <a:r>
              <a:rPr lang="sr-Cyrl-BA" sz="3600" dirty="0" smtClean="0">
                <a:solidFill>
                  <a:schemeClr val="bg1"/>
                </a:solidFill>
              </a:rPr>
              <a:t>ТЕХНИКЕ</a:t>
            </a:r>
            <a:r>
              <a:rPr lang="sr-Latn-CS" sz="3600" dirty="0" smtClean="0">
                <a:solidFill>
                  <a:schemeClr val="bg1"/>
                </a:solidFill>
              </a:rPr>
              <a:t> </a:t>
            </a:r>
            <a:r>
              <a:rPr lang="sr-Cyrl-BA" sz="3600" dirty="0" smtClean="0">
                <a:solidFill>
                  <a:schemeClr val="bg1"/>
                </a:solidFill>
              </a:rPr>
              <a:t>-</a:t>
            </a:r>
            <a:endParaRPr lang="sr-Latn-CS" sz="3600" dirty="0" smtClean="0">
              <a:solidFill>
                <a:schemeClr val="bg1"/>
              </a:solidFill>
            </a:endParaRPr>
          </a:p>
          <a:p>
            <a:pPr algn="ctr"/>
            <a:r>
              <a:rPr lang="sr-Cyrl-BA" sz="3600" dirty="0" smtClean="0">
                <a:solidFill>
                  <a:schemeClr val="bg1"/>
                </a:solidFill>
              </a:rPr>
              <a:t>КАРАКТЕРИСТИКЕ КРЕДЕ </a:t>
            </a:r>
            <a:r>
              <a:rPr lang="sr-Cyrl-BA" sz="3600" dirty="0">
                <a:solidFill>
                  <a:schemeClr val="bg1"/>
                </a:solidFill>
              </a:rPr>
              <a:t>У БОЈИ</a:t>
            </a:r>
            <a:r>
              <a:rPr lang="sr-Latn-CS" sz="36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357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08337" y="1159099"/>
            <a:ext cx="10038159" cy="1806272"/>
          </a:xfrm>
        </p:spPr>
        <p:txBody>
          <a:bodyPr>
            <a:normAutofit fontScale="90000"/>
          </a:bodyPr>
          <a:lstStyle/>
          <a:p>
            <a:pPr algn="l"/>
            <a:r>
              <a:rPr lang="sr-Cyrl-BA" sz="4000" dirty="0" smtClean="0"/>
              <a:t/>
            </a:r>
            <a:br>
              <a:rPr lang="sr-Cyrl-BA" sz="4000" dirty="0" smtClean="0"/>
            </a:br>
            <a:r>
              <a:rPr lang="sr-Cyrl-BA" sz="4000"/>
              <a:t/>
            </a:r>
            <a:br>
              <a:rPr lang="sr-Cyrl-BA" sz="4000"/>
            </a:br>
            <a:r>
              <a:rPr lang="sr-Cyrl-BA" sz="4000" dirty="0" smtClean="0"/>
              <a:t/>
            </a:r>
            <a:br>
              <a:rPr lang="sr-Cyrl-BA" sz="4000" dirty="0" smtClean="0"/>
            </a:br>
            <a:r>
              <a:rPr lang="sr-Cyrl-BA" sz="4000" dirty="0" smtClean="0"/>
              <a:t/>
            </a:r>
            <a:br>
              <a:rPr lang="sr-Cyrl-BA" sz="4000" dirty="0" smtClean="0"/>
            </a:br>
            <a:r>
              <a:rPr lang="sr-Cyrl-BA" sz="4000" dirty="0"/>
              <a:t/>
            </a:r>
            <a:br>
              <a:rPr lang="sr-Cyrl-BA" sz="4000" dirty="0"/>
            </a:br>
            <a:r>
              <a:rPr lang="sr-Cyrl-BA" sz="4000" u="sng" dirty="0" smtClean="0">
                <a:solidFill>
                  <a:srgbClr val="C00000"/>
                </a:solidFill>
              </a:rPr>
              <a:t>СЛИКАРСКЕ ТЕХНИКЕ СУ</a:t>
            </a:r>
            <a:r>
              <a:rPr lang="sr-Cyrl-BA" sz="4000" dirty="0" smtClean="0"/>
              <a:t>:</a:t>
            </a:r>
            <a:br>
              <a:rPr lang="sr-Cyrl-BA" sz="4000" dirty="0" smtClean="0"/>
            </a:br>
            <a:r>
              <a:rPr lang="sr-Cyrl-BA" sz="4000" dirty="0"/>
              <a:t/>
            </a:r>
            <a:br>
              <a:rPr lang="sr-Cyrl-BA" sz="4000" dirty="0"/>
            </a:br>
            <a:r>
              <a:rPr lang="sr-Cyrl-BA" sz="4000" dirty="0" smtClean="0">
                <a:solidFill>
                  <a:schemeClr val="accent5">
                    <a:lumMod val="75000"/>
                  </a:schemeClr>
                </a:solidFill>
              </a:rPr>
              <a:t>1.</a:t>
            </a:r>
            <a:r>
              <a:rPr lang="en-GB" sz="4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r-Cyrl-BA" sz="4000" dirty="0" smtClean="0">
                <a:solidFill>
                  <a:schemeClr val="accent5">
                    <a:lumMod val="75000"/>
                  </a:schemeClr>
                </a:solidFill>
              </a:rPr>
              <a:t>ПАСТЕЛ</a:t>
            </a:r>
            <a:br>
              <a:rPr lang="sr-Cyrl-BA" sz="4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r-Cyrl-BA" sz="4000" dirty="0" smtClean="0">
                <a:solidFill>
                  <a:schemeClr val="accent5">
                    <a:lumMod val="75000"/>
                  </a:schemeClr>
                </a:solidFill>
              </a:rPr>
              <a:t>2.</a:t>
            </a:r>
            <a:r>
              <a:rPr lang="en-GB" sz="4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r-Cyrl-BA" sz="4000" dirty="0" smtClean="0">
                <a:solidFill>
                  <a:schemeClr val="accent5">
                    <a:lumMod val="75000"/>
                  </a:schemeClr>
                </a:solidFill>
              </a:rPr>
              <a:t>ТЕМПЕРА</a:t>
            </a:r>
            <a:br>
              <a:rPr lang="sr-Cyrl-BA" sz="4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r-Cyrl-BA" sz="4000" dirty="0" smtClean="0">
                <a:solidFill>
                  <a:schemeClr val="accent5">
                    <a:lumMod val="75000"/>
                  </a:schemeClr>
                </a:solidFill>
              </a:rPr>
              <a:t>3.</a:t>
            </a:r>
            <a:r>
              <a:rPr lang="en-GB" sz="4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r-Cyrl-BA" sz="4000" dirty="0" smtClean="0">
                <a:solidFill>
                  <a:schemeClr val="accent5">
                    <a:lumMod val="75000"/>
                  </a:schemeClr>
                </a:solidFill>
              </a:rPr>
              <a:t>АКВАРЕЛ</a:t>
            </a:r>
            <a:endParaRPr lang="sr-Latn-CS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541" y="811368"/>
            <a:ext cx="6026829" cy="59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33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9259" y="52550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dirty="0"/>
              <a:t/>
            </a:r>
            <a:br>
              <a:rPr lang="sr-Cyrl-BA" dirty="0"/>
            </a:br>
            <a:r>
              <a:rPr lang="sr-Cyrl-BA" dirty="0" smtClean="0"/>
              <a:t>Данас се настављамо упознавати са сликарском техником која се зове </a:t>
            </a:r>
            <a:r>
              <a:rPr lang="sr-Cyrl-BA" dirty="0" smtClean="0">
                <a:solidFill>
                  <a:srgbClr val="FF0000"/>
                </a:solidFill>
              </a:rPr>
              <a:t>пастел.</a:t>
            </a:r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dirty="0" smtClean="0">
                <a:solidFill>
                  <a:srgbClr val="C00000"/>
                </a:solidFill>
              </a:rPr>
              <a:t>Пастел</a:t>
            </a:r>
            <a:r>
              <a:rPr lang="sr-Cyrl-BA" dirty="0" smtClean="0"/>
              <a:t> је техника између цртежа и слике.</a:t>
            </a:r>
            <a:br>
              <a:rPr lang="sr-Cyrl-BA" dirty="0" smtClean="0"/>
            </a:br>
            <a:endParaRPr lang="sr-Latn-CS" dirty="0"/>
          </a:p>
        </p:txBody>
      </p:sp>
      <p:pic>
        <p:nvPicPr>
          <p:cNvPr id="1026" name="Picture 2" descr="Blog | Koliko Zaista Znate o Pastelama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544" y="2730321"/>
            <a:ext cx="3519107" cy="34515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69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ugaonik 1"/>
          <p:cNvSpPr/>
          <p:nvPr/>
        </p:nvSpPr>
        <p:spPr>
          <a:xfrm>
            <a:off x="463640" y="500908"/>
            <a:ext cx="8743324" cy="3725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sr-Cyrl-BA" sz="3600" u="sng" dirty="0" smtClean="0">
                <a:solidFill>
                  <a:srgbClr val="7030A0"/>
                </a:solidFill>
              </a:rPr>
              <a:t>Пастел може </a:t>
            </a:r>
            <a:r>
              <a:rPr lang="sr-Cyrl-BA" sz="3600" u="sng" dirty="0">
                <a:solidFill>
                  <a:srgbClr val="7030A0"/>
                </a:solidFill>
              </a:rPr>
              <a:t>бити: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sr-Cyrl-BA" sz="3600" dirty="0">
                <a:solidFill>
                  <a:schemeClr val="accent6">
                    <a:lumMod val="75000"/>
                  </a:schemeClr>
                </a:solidFill>
              </a:rPr>
              <a:t>1.Суви пастел (креда у боји</a:t>
            </a:r>
            <a:r>
              <a:rPr lang="sr-Cyrl-BA" sz="36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sr-Cyrl-BA" sz="3600" dirty="0">
              <a:solidFill>
                <a:prstClr val="black"/>
              </a:solidFill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sr-Cyrl-BA" sz="3600" dirty="0" smtClean="0">
              <a:solidFill>
                <a:prstClr val="black"/>
              </a:solidFill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sr-Cyrl-BA" sz="3600" dirty="0">
              <a:solidFill>
                <a:prstClr val="black"/>
              </a:solidFill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sr-Cyrl-BA" sz="3600" dirty="0" smtClean="0">
                <a:solidFill>
                  <a:schemeClr val="accent6">
                    <a:lumMod val="75000"/>
                  </a:schemeClr>
                </a:solidFill>
              </a:rPr>
              <a:t>2.Уљани,</a:t>
            </a:r>
            <a:r>
              <a:rPr lang="en-GB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r-Cyrl-BA" sz="3600" dirty="0" smtClean="0">
                <a:solidFill>
                  <a:schemeClr val="accent6">
                    <a:lumMod val="75000"/>
                  </a:schemeClr>
                </a:solidFill>
              </a:rPr>
              <a:t>воштани пастел (воштане боје)</a:t>
            </a:r>
            <a:endParaRPr lang="sr-Latn-C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743" y="704850"/>
            <a:ext cx="3810000" cy="3009900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736352" y="3597007"/>
            <a:ext cx="2521953" cy="37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06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6214" y="-3374264"/>
            <a:ext cx="11051236" cy="4343534"/>
          </a:xfrm>
        </p:spPr>
        <p:txBody>
          <a:bodyPr>
            <a:normAutofit/>
          </a:bodyPr>
          <a:lstStyle/>
          <a:p>
            <a:r>
              <a:rPr lang="sr-Cyrl-BA" sz="3600" u="sng" dirty="0" smtClean="0">
                <a:solidFill>
                  <a:srgbClr val="C00000"/>
                </a:solidFill>
              </a:rPr>
              <a:t>Карактеристике креде у боји</a:t>
            </a:r>
            <a:r>
              <a:rPr lang="sr-Cyrl-BA" sz="3600" u="sng" dirty="0" smtClean="0"/>
              <a:t>:</a:t>
            </a:r>
            <a:endParaRPr lang="sr-Latn-CS" sz="3600" u="sng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296214" y="1094705"/>
            <a:ext cx="11051236" cy="4994946"/>
          </a:xfrm>
        </p:spPr>
        <p:txBody>
          <a:bodyPr>
            <a:normAutofit/>
          </a:bodyPr>
          <a:lstStyle/>
          <a:p>
            <a:pPr algn="just"/>
            <a:r>
              <a:rPr lang="sr-Cyrl-BA" sz="32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sr-Cyrl-BA" sz="3200" dirty="0" smtClean="0">
                <a:solidFill>
                  <a:schemeClr val="tx1"/>
                </a:solidFill>
              </a:rPr>
              <a:t>.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sr-Cyrl-BA" sz="3200" dirty="0" smtClean="0">
                <a:solidFill>
                  <a:schemeClr val="tx1"/>
                </a:solidFill>
              </a:rPr>
              <a:t>Оставља суви траг на подлози</a:t>
            </a:r>
            <a:r>
              <a:rPr lang="en-GB" sz="3200" dirty="0" smtClean="0">
                <a:solidFill>
                  <a:schemeClr val="tx1"/>
                </a:solidFill>
              </a:rPr>
              <a:t>.</a:t>
            </a:r>
            <a:endParaRPr lang="sr-Cyrl-BA" sz="3200" dirty="0" smtClean="0">
              <a:solidFill>
                <a:schemeClr val="tx1"/>
              </a:solidFill>
            </a:endParaRPr>
          </a:p>
          <a:p>
            <a:pPr algn="just"/>
            <a:r>
              <a:rPr lang="sr-Cyrl-BA" sz="32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sr-Cyrl-BA" sz="3200" dirty="0" smtClean="0">
                <a:solidFill>
                  <a:schemeClr val="tx1"/>
                </a:solidFill>
              </a:rPr>
              <a:t>.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sr-Cyrl-BA" sz="3200" dirty="0" smtClean="0">
                <a:solidFill>
                  <a:schemeClr val="tx1"/>
                </a:solidFill>
              </a:rPr>
              <a:t>Прах који оставља може се утрљати у подлогу прстом, марамицом, или папиром (са истима се може и уклонити)</a:t>
            </a:r>
            <a:r>
              <a:rPr lang="en-GB" sz="3200" dirty="0" smtClean="0">
                <a:solidFill>
                  <a:schemeClr val="tx1"/>
                </a:solidFill>
              </a:rPr>
              <a:t>.</a:t>
            </a:r>
            <a:endParaRPr lang="sr-Cyrl-BA" sz="3200" dirty="0" smtClean="0">
              <a:solidFill>
                <a:schemeClr val="tx1"/>
              </a:solidFill>
            </a:endParaRPr>
          </a:p>
          <a:p>
            <a:pPr algn="just"/>
            <a:r>
              <a:rPr lang="sr-Cyrl-BA" sz="3200" dirty="0" smtClean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sr-Cyrl-BA" sz="3200" dirty="0" smtClean="0">
                <a:solidFill>
                  <a:schemeClr val="tx1"/>
                </a:solidFill>
              </a:rPr>
              <a:t>. Пружа велике могућности комбиновања боја,</a:t>
            </a:r>
            <a:r>
              <a:rPr lang="sr-Cyrl-RS" sz="3200" dirty="0">
                <a:solidFill>
                  <a:schemeClr val="tx1"/>
                </a:solidFill>
              </a:rPr>
              <a:t> </a:t>
            </a:r>
            <a:r>
              <a:rPr lang="sr-Cyrl-BA" sz="3200" dirty="0" smtClean="0">
                <a:solidFill>
                  <a:schemeClr val="tx1"/>
                </a:solidFill>
              </a:rPr>
              <a:t>стварања нових нијанси, сјенчења,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sr-Cyrl-BA" sz="3200" dirty="0" smtClean="0">
                <a:solidFill>
                  <a:schemeClr val="tx1"/>
                </a:solidFill>
              </a:rPr>
              <a:t>јер се боје мијешају преклапањем,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sr-Cyrl-BA" sz="3200" dirty="0" smtClean="0">
                <a:solidFill>
                  <a:schemeClr val="tx1"/>
                </a:solidFill>
              </a:rPr>
              <a:t>тј. наношењем боја једне </a:t>
            </a:r>
            <a:r>
              <a:rPr lang="sr-Cyrl-BA" sz="3200" dirty="0" err="1" smtClean="0">
                <a:solidFill>
                  <a:schemeClr val="tx1"/>
                </a:solidFill>
              </a:rPr>
              <a:t>преко</a:t>
            </a:r>
            <a:r>
              <a:rPr lang="sr-Cyrl-BA" sz="3200" dirty="0" smtClean="0">
                <a:solidFill>
                  <a:schemeClr val="tx1"/>
                </a:solidFill>
              </a:rPr>
              <a:t> друге.</a:t>
            </a:r>
          </a:p>
          <a:p>
            <a:pPr algn="just"/>
            <a:r>
              <a:rPr lang="sr-Cyrl-BA" sz="3200" dirty="0" smtClean="0">
                <a:solidFill>
                  <a:schemeClr val="accent5">
                    <a:lumMod val="75000"/>
                  </a:schemeClr>
                </a:solidFill>
              </a:rPr>
              <a:t>4</a:t>
            </a:r>
            <a:r>
              <a:rPr lang="sr-Cyrl-BA" sz="3200" dirty="0" smtClean="0">
                <a:solidFill>
                  <a:schemeClr val="tx1"/>
                </a:solidFill>
              </a:rPr>
              <a:t>.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sr-Cyrl-BA" sz="3200" dirty="0" smtClean="0">
                <a:solidFill>
                  <a:schemeClr val="tx1"/>
                </a:solidFill>
              </a:rPr>
              <a:t>За рад користимо различите подлоге: бијелу (блок-храпаву страну),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sr-Cyrl-BA" sz="3200" dirty="0" smtClean="0">
                <a:solidFill>
                  <a:schemeClr val="tx1"/>
                </a:solidFill>
              </a:rPr>
              <a:t>натрон папир (браон папир),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sr-Cyrl-BA" sz="3200" dirty="0" smtClean="0">
                <a:solidFill>
                  <a:schemeClr val="tx1"/>
                </a:solidFill>
              </a:rPr>
              <a:t>црна подлога и друг</a:t>
            </a:r>
            <a:r>
              <a:rPr lang="en-GB" sz="3200" dirty="0" smtClean="0">
                <a:solidFill>
                  <a:schemeClr val="tx1"/>
                </a:solidFill>
              </a:rPr>
              <a:t>e</a:t>
            </a:r>
            <a:r>
              <a:rPr lang="sr-Cyrl-BA" sz="3200" dirty="0" smtClean="0">
                <a:solidFill>
                  <a:schemeClr val="tx1"/>
                </a:solidFill>
              </a:rPr>
              <a:t> у различитим бојама.</a:t>
            </a:r>
            <a:endParaRPr lang="sr-Latn-C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37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99" y="754688"/>
            <a:ext cx="4398800" cy="5868000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726" y="754688"/>
            <a:ext cx="4579200" cy="5868000"/>
          </a:xfrm>
          <a:prstGeom prst="rect">
            <a:avLst/>
          </a:prstGeom>
        </p:spPr>
      </p:pic>
      <p:sp>
        <p:nvSpPr>
          <p:cNvPr id="4" name="Okvir za tekst 3"/>
          <p:cNvSpPr txBox="1"/>
          <p:nvPr/>
        </p:nvSpPr>
        <p:spPr>
          <a:xfrm>
            <a:off x="592428" y="167425"/>
            <a:ext cx="6645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/>
              <a:t>Радови ученика-креда у боји:</a:t>
            </a:r>
            <a:endParaRPr lang="sr-Latn-CS" sz="2800" dirty="0"/>
          </a:p>
        </p:txBody>
      </p:sp>
    </p:spTree>
    <p:extLst>
      <p:ext uri="{BB962C8B-B14F-4D97-AF65-F5344CB8AC3E}">
        <p14:creationId xmlns:p14="http://schemas.microsoft.com/office/powerpoint/2010/main" val="256884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-1558344"/>
            <a:ext cx="9908146" cy="2737231"/>
          </a:xfrm>
        </p:spPr>
        <p:txBody>
          <a:bodyPr/>
          <a:lstStyle/>
          <a:p>
            <a:r>
              <a:rPr lang="sr-Cyrl-BA" u="sng" dirty="0" smtClean="0"/>
              <a:t>Задатак за самосталан рад:</a:t>
            </a:r>
            <a:endParaRPr lang="sr-Latn-CS" u="sng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62885" y="1545465"/>
            <a:ext cx="9805115" cy="3712335"/>
          </a:xfrm>
        </p:spPr>
        <p:txBody>
          <a:bodyPr>
            <a:noAutofit/>
          </a:bodyPr>
          <a:lstStyle/>
          <a:p>
            <a:pPr algn="just"/>
            <a:r>
              <a:rPr lang="sr-Cyrl-BA" sz="3600" dirty="0" smtClean="0"/>
              <a:t>Користећи креде у боји (</a:t>
            </a:r>
            <a:r>
              <a:rPr lang="sr-Cyrl-BA" sz="3600" smtClean="0"/>
              <a:t>воштане боје) на </a:t>
            </a:r>
            <a:r>
              <a:rPr lang="sr-Cyrl-BA" sz="3600" dirty="0" smtClean="0"/>
              <a:t>подлози по вашем избору нацртајте цртеж по вашој жељи</a:t>
            </a:r>
            <a:r>
              <a:rPr lang="sr-Cyrl-BA" sz="3600" smtClean="0"/>
              <a:t>. </a:t>
            </a:r>
          </a:p>
          <a:p>
            <a:pPr algn="just"/>
            <a:r>
              <a:rPr lang="sr-Cyrl-BA" sz="3600" smtClean="0"/>
              <a:t>Водите </a:t>
            </a:r>
            <a:r>
              <a:rPr lang="sr-Cyrl-BA" sz="3600" dirty="0" smtClean="0"/>
              <a:t>рачуна да оловком само танко скицирате, креду држите мало укосо, не </a:t>
            </a:r>
            <a:r>
              <a:rPr lang="sr-Cyrl-BA" sz="3600" dirty="0" err="1" smtClean="0"/>
              <a:t>притишћете</a:t>
            </a:r>
            <a:r>
              <a:rPr lang="sr-Cyrl-BA" sz="3600" dirty="0" smtClean="0"/>
              <a:t> и уживајте.</a:t>
            </a:r>
            <a:endParaRPr lang="sr-Latn-CS" sz="3600" dirty="0"/>
          </a:p>
        </p:txBody>
      </p:sp>
    </p:spTree>
    <p:extLst>
      <p:ext uri="{BB962C8B-B14F-4D97-AF65-F5344CB8AC3E}">
        <p14:creationId xmlns:p14="http://schemas.microsoft.com/office/powerpoint/2010/main" val="161584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171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</vt:lpstr>
      <vt:lpstr>ЛИКОВНА КУЛТУРА   5. РАЗРЕД</vt:lpstr>
      <vt:lpstr>     СЛИКАРСКЕ ТЕХНИКЕ СУ:  1. ПАСТЕЛ 2. ТЕМПЕРА 3. АКВАРЕЛ</vt:lpstr>
      <vt:lpstr>  Данас се настављамо упознавати са сликарском техником која се зове пастел. Пастел је техника између цртежа и слике. </vt:lpstr>
      <vt:lpstr>PowerPoint Presentation</vt:lpstr>
      <vt:lpstr>Карактеристике креде у боји:</vt:lpstr>
      <vt:lpstr>PowerPoint Presentation</vt:lpstr>
      <vt:lpstr>Задатак за самосталан рад: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ЛИКОВНА КУЛТУРА ЗА 5.РАЗРЕД</dc:title>
  <dc:creator>Nastavnik</dc:creator>
  <cp:lastModifiedBy>Dada</cp:lastModifiedBy>
  <cp:revision>25</cp:revision>
  <dcterms:created xsi:type="dcterms:W3CDTF">2020-11-27T07:00:33Z</dcterms:created>
  <dcterms:modified xsi:type="dcterms:W3CDTF">2020-11-30T14:01:04Z</dcterms:modified>
</cp:coreProperties>
</file>