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2AD8E-F6FB-4118-8948-237BA14E563D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294BE-2286-4D1A-A892-DD2EFBA14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1581150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		        </a:t>
            </a:r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разред</a:t>
            </a:r>
          </a:p>
          <a:p>
            <a:endParaRPr lang="sr-Cyrl-CS" sz="2400" dirty="0" smtClean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CS" sz="40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Упоређивање дужи</a:t>
            </a:r>
            <a:endParaRPr lang="en-US" sz="40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20201128_160713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0" y="285750"/>
            <a:ext cx="4038600" cy="4271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0955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Поновимо!</a:t>
            </a:r>
          </a:p>
          <a:p>
            <a:r>
              <a:rPr lang="sr-Cyrl-C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Дуж је</a:t>
            </a:r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права линија ограничена двјема тачкама.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28800" y="1276350"/>
            <a:ext cx="3429000" cy="15240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66675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3200" dirty="0" smtClean="0"/>
          </a:p>
          <a:p>
            <a:r>
              <a:rPr lang="sr-Cyrl-C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97155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C00000"/>
                </a:solidFill>
              </a:rPr>
              <a:t>•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211455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Тачке обиљежавамо великим штампаним словима латинице.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150495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en-US" sz="28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127635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en-US" sz="28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905000" y="3562350"/>
            <a:ext cx="4267200" cy="30480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417195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Праву обиљежавамо малим слов</a:t>
            </a:r>
            <a:r>
              <a:rPr lang="sr-Latn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м латинице.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348615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302895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Права је </a:t>
            </a:r>
            <a:r>
              <a:rPr lang="sr-Cyrl-C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права линија која нема ни почетак ни крај.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uiExpand="1" build="allAtOnce"/>
      <p:bldP spid="13" grpId="0"/>
      <p:bldP spid="14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955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 слици су приказане три дужи.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971550"/>
            <a:ext cx="2057400" cy="1588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66675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•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6667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97155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9715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581400" y="971550"/>
            <a:ext cx="914400" cy="1588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66675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6667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</a:t>
            </a: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9715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       </a:t>
            </a:r>
            <a:r>
              <a:rPr lang="sr-Latn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>
            <a:stCxn id="14" idx="3"/>
          </p:cNvCxnSpPr>
          <p:nvPr/>
        </p:nvCxnSpPr>
        <p:spPr>
          <a:xfrm>
            <a:off x="5105400" y="959138"/>
            <a:ext cx="3429000" cy="12412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3000" y="66675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</a:t>
            </a: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0" y="66675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</a:t>
            </a: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97155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E                     	          F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58115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Користећи знакове &lt; и &gt; уочавамо да је: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57175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 &gt; AB &gt; CD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25717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00000"/>
                </a:solidFill>
              </a:rPr>
              <a:t>CD &lt; EF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318135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Дужи можемо упоредити и мјерењем. За то нам је потребан  лењир.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6" descr="leenjir.png"/>
          <p:cNvPicPr>
            <a:picLocks noChangeAspect="1"/>
          </p:cNvPicPr>
          <p:nvPr/>
        </p:nvPicPr>
        <p:blipFill>
          <a:blip r:embed="rId2">
            <a:biLevel thresh="50000"/>
            <a:lum bright="-40000" contrast="40000"/>
          </a:blip>
          <a:stretch>
            <a:fillRect/>
          </a:stretch>
        </p:blipFill>
        <p:spPr>
          <a:xfrm>
            <a:off x="1752600" y="3486150"/>
            <a:ext cx="6781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62000" y="971550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20955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Cyrl-CS" dirty="0" smtClean="0">
                <a:solidFill>
                  <a:srgbClr val="080808"/>
                </a:solidFill>
              </a:rPr>
              <a:t> </a:t>
            </a: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Упоредимо претходне дужи мјерењем.</a:t>
            </a:r>
            <a:endParaRPr lang="en-US" dirty="0">
              <a:solidFill>
                <a:srgbClr val="080808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81400" y="971550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181600" y="971550"/>
            <a:ext cx="3352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97155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6675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97155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66675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666750"/>
            <a:ext cx="513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66675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66675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0" y="66675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•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97155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C         D     E                                      F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leenji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90550"/>
            <a:ext cx="6781800" cy="141886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85800" y="150495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AB= 4cm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leenji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4350"/>
            <a:ext cx="5257800" cy="174986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276600" y="15049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CD= 3cm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5" descr="leenji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38150"/>
            <a:ext cx="5334000" cy="197810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410200" y="150495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EF= 10cm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226695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2400" dirty="0" smtClean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Дужи можемо упоредити и уз помоћ шестара.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 descr="sestar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lum bright="-20000" contrast="30000"/>
          </a:blip>
          <a:stretch>
            <a:fillRect/>
          </a:stretch>
        </p:blipFill>
        <p:spPr>
          <a:xfrm>
            <a:off x="7162800" y="2724150"/>
            <a:ext cx="1009650" cy="225488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38200" y="211455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EF &gt; AB &gt; CD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4800" y="211455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CD &lt; EF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7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575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У отвор шестара узмемо једну дуж.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20201128_173722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lum bright="-20000" contrast="30000"/>
          </a:blip>
          <a:stretch>
            <a:fillRect/>
          </a:stretch>
        </p:blipFill>
        <p:spPr>
          <a:xfrm>
            <a:off x="533401" y="742950"/>
            <a:ext cx="1693563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142875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Растојање врха игле до врха писаљке упоређујемо са другим дужима. 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20201128_174304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lum bright="-20000" contrast="20000"/>
          </a:blip>
          <a:stretch>
            <a:fillRect/>
          </a:stretch>
        </p:blipFill>
        <p:spPr>
          <a:xfrm>
            <a:off x="2286000" y="2419350"/>
            <a:ext cx="1905000" cy="2040672"/>
          </a:xfrm>
          <a:prstGeom prst="rect">
            <a:avLst/>
          </a:prstGeom>
        </p:spPr>
      </p:pic>
      <p:pic>
        <p:nvPicPr>
          <p:cNvPr id="7" name="Picture 6" descr="20201128_174622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  <a:lum bright="-10000" contrast="20000"/>
          </a:blip>
          <a:stretch>
            <a:fillRect/>
          </a:stretch>
        </p:blipFill>
        <p:spPr>
          <a:xfrm>
            <a:off x="5181599" y="2571750"/>
            <a:ext cx="2103863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455295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000000"/>
                </a:solidFill>
              </a:rPr>
              <a:t>AB &gt; CD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55295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000000"/>
                </a:solidFill>
              </a:rPr>
              <a:t>AB &lt; EF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575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1. Дата је дуж АВ. Нацртај дуж </a:t>
            </a:r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MN </a:t>
            </a: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једнаку са дужи АВ, АВ=</a:t>
            </a:r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MN.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20201128_17545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lum bright="-20000" contrast="20000"/>
          </a:blip>
          <a:stretch>
            <a:fillRect/>
          </a:stretch>
        </p:blipFill>
        <p:spPr>
          <a:xfrm>
            <a:off x="381000" y="1276350"/>
            <a:ext cx="258395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135255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Најприје нацртамо полуправу М</a:t>
            </a:r>
            <a:r>
              <a:rPr lang="sr-Latn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a.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80975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r-Cyrl-C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  Затим, шестаром дужину дужи АВ пренесемо на полуправу Ма.</a:t>
            </a:r>
            <a:endParaRPr lang="en-US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 descr="20201128_181840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lum bright="-10000" contrast="30000"/>
          </a:blip>
          <a:stretch>
            <a:fillRect/>
          </a:stretch>
        </p:blipFill>
        <p:spPr>
          <a:xfrm>
            <a:off x="3962400" y="2724150"/>
            <a:ext cx="3124200" cy="22229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4400" y="363855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АВ=</a:t>
            </a:r>
            <a:r>
              <a:rPr lang="sr-Latn-CS" sz="36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MN</a:t>
            </a:r>
            <a:endParaRPr lang="en-US" sz="36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ttle-kids-holding-pencil-isolated-vector-65846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021860"/>
            <a:ext cx="2971800" cy="31216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28575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Задатак за самосталан рад</a:t>
            </a:r>
          </a:p>
          <a:p>
            <a:endParaRPr lang="sr-Cyrl-CS" sz="2800" dirty="0" smtClean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У уџбенику „Математика”на 57.</a:t>
            </a:r>
            <a:r>
              <a:rPr lang="sr-Latn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страни урадити </a:t>
            </a:r>
            <a:r>
              <a:rPr lang="sr-Latn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Cyrl-CS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, 2. и 3. задатак.</a:t>
            </a:r>
          </a:p>
          <a:p>
            <a:endParaRPr lang="en-US" sz="28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8">
      <a:dk1>
        <a:srgbClr val="00C157"/>
      </a:dk1>
      <a:lt1>
        <a:srgbClr val="00C157"/>
      </a:lt1>
      <a:dk2>
        <a:srgbClr val="009041"/>
      </a:dk2>
      <a:lt2>
        <a:srgbClr val="00843C"/>
      </a:lt2>
      <a:accent1>
        <a:srgbClr val="005828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00421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219</Words>
  <Application>Microsoft Office PowerPoint</Application>
  <PresentationFormat>On-screen Show (16:9)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Grujic</dc:creator>
  <cp:lastModifiedBy>Grujic</cp:lastModifiedBy>
  <cp:revision>53</cp:revision>
  <dcterms:created xsi:type="dcterms:W3CDTF">2006-08-16T00:00:00Z</dcterms:created>
  <dcterms:modified xsi:type="dcterms:W3CDTF">2020-12-01T10:37:35Z</dcterms:modified>
</cp:coreProperties>
</file>