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5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5002-8F6A-4D6F-9003-0F315CCE7630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1EA1-1182-48FA-B363-6620E40D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5002-8F6A-4D6F-9003-0F315CCE7630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1EA1-1182-48FA-B363-6620E40D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7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5002-8F6A-4D6F-9003-0F315CCE7630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1EA1-1182-48FA-B363-6620E40D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5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5002-8F6A-4D6F-9003-0F315CCE7630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1EA1-1182-48FA-B363-6620E40D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1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5002-8F6A-4D6F-9003-0F315CCE7630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1EA1-1182-48FA-B363-6620E40D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5002-8F6A-4D6F-9003-0F315CCE7630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1EA1-1182-48FA-B363-6620E40D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6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5002-8F6A-4D6F-9003-0F315CCE7630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1EA1-1182-48FA-B363-6620E40D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5002-8F6A-4D6F-9003-0F315CCE7630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1EA1-1182-48FA-B363-6620E40D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5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5002-8F6A-4D6F-9003-0F315CCE7630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1EA1-1182-48FA-B363-6620E40D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1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5002-8F6A-4D6F-9003-0F315CCE7630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1EA1-1182-48FA-B363-6620E40D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9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5002-8F6A-4D6F-9003-0F315CCE7630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1EA1-1182-48FA-B363-6620E40D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55002-8F6A-4D6F-9003-0F315CCE7630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1EA1-1182-48FA-B363-6620E40D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4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Cartoon Teacher PNG Picture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3047999"/>
            <a:ext cx="1066800" cy="971551"/>
          </a:xfrm>
          <a:prstGeom prst="rect">
            <a:avLst/>
          </a:prstGeom>
        </p:spPr>
      </p:pic>
      <p:pic>
        <p:nvPicPr>
          <p:cNvPr id="14" name="Picture 13" descr="Children going to school | Free SV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47" y="4762499"/>
            <a:ext cx="1564878" cy="1895475"/>
          </a:xfrm>
          <a:prstGeom prst="rect">
            <a:avLst/>
          </a:prstGeom>
        </p:spPr>
      </p:pic>
      <p:pic>
        <p:nvPicPr>
          <p:cNvPr id="15" name="Picture 14" descr="Free photo Happy Back To School Boy School Study Young ...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0" t="8654" r="34421" b="10096"/>
          <a:stretch/>
        </p:blipFill>
        <p:spPr>
          <a:xfrm>
            <a:off x="10963274" y="5303045"/>
            <a:ext cx="1228726" cy="1609725"/>
          </a:xfrm>
          <a:prstGeom prst="rect">
            <a:avLst/>
          </a:prstGeom>
        </p:spPr>
      </p:pic>
      <p:pic>
        <p:nvPicPr>
          <p:cNvPr id="19" name="Picture 18" descr="Kids PNG Transparent Images | PNG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16" y="4049315"/>
            <a:ext cx="2469358" cy="938211"/>
          </a:xfrm>
          <a:prstGeom prst="rect">
            <a:avLst/>
          </a:prstGeom>
        </p:spPr>
      </p:pic>
      <p:pic>
        <p:nvPicPr>
          <p:cNvPr id="20" name="Picture 19" descr="Man Bell School · Free vector graphic on Pixaba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7999"/>
            <a:ext cx="1054896" cy="12025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5765" y="581311"/>
            <a:ext cx="3506657" cy="369332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/>
            </a:prstTxWarp>
            <a:spAutoFit/>
          </a:bodyPr>
          <a:lstStyle/>
          <a:p>
            <a:r>
              <a:rPr lang="en-GB" smtClean="0"/>
              <a:t>			</a:t>
            </a:r>
            <a:r>
              <a:rPr lang="en-GB" sz="540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Meine Schule</a:t>
            </a:r>
            <a:endParaRPr lang="en-US" sz="5400"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38296"/>
            <a:ext cx="2469094" cy="93886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059917" y="396645"/>
            <a:ext cx="3306398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GB" sz="280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Mein Stundenplan</a:t>
            </a:r>
            <a:endParaRPr lang="en-US" sz="2800"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3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9 0.07222 L 0.00859 0.07222 C 0.00599 0.07453 0.00325 0.07639 0.00078 0.07916 C -0.00039 0.08009 -0.00131 0.08194 -0.00235 0.08333 C -0.00339 0.08426 -0.00456 0.08495 -0.00547 0.08611 C -0.0069 0.08727 -0.00808 0.08866 -0.00938 0.09028 C -0.01016 0.09097 -0.01094 0.09236 -0.01172 0.09305 C -0.01328 0.09421 -0.01498 0.09444 -0.01641 0.09583 C -0.01745 0.09676 -0.01849 0.09768 -0.01953 0.09861 C -0.0211 0.09953 -0.02266 0.10046 -0.02422 0.10139 L -0.02657 0.10278 L -0.02891 0.10416 C -0.02969 0.10463 -0.03047 0.10509 -0.03125 0.10555 L -0.03438 0.10694 C -0.03516 0.10787 -0.03594 0.10879 -0.03672 0.10972 C -0.0375 0.11018 -0.03842 0.11018 -0.03907 0.11111 C -0.04024 0.11203 -0.04115 0.11389 -0.04219 0.11528 C -0.04245 0.11713 -0.04258 0.11898 -0.04297 0.12083 C -0.04336 0.12222 -0.0444 0.12315 -0.04453 0.125 C -0.04493 0.13032 -0.04453 0.13611 -0.04453 0.14166 L -0.04453 0.14166 L -0.04297 0.14028 " pathEditMode="relative" ptsTypes="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28 1.11111E-6 L 0.08672 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6.25E-7 0.00023 C -0.00208 -0.00139 -0.00417 -0.00324 -0.00625 -0.00417 C -0.00781 -0.00509 -0.00951 -0.00509 -0.01094 -0.00555 C -0.0194 -0.00833 -0.0099 -0.00579 -0.02031 -0.00833 C -0.0349 -0.00764 -0.05026 -0.00741 -0.06484 -0.00555 C -0.06758 -0.00532 -0.07005 -0.00463 -0.07266 -0.00417 C -0.07604 -0.0037 -0.07943 -0.00324 -0.08281 -0.00278 C -0.08359 -0.00231 -0.08438 -0.00185 -0.08516 -0.00139 C -0.08971 -7.40741E-7 -0.09479 0.00046 -0.09922 0.00139 C -0.10117 0.00162 -0.103 0.00208 -0.10469 0.00278 C -0.10938 0.00394 -0.11302 0.00463 -0.11719 0.00695 C -0.12057 0.00857 -0.12162 0.01019 -0.12578 0.01111 C -0.13529 0.01273 -0.13112 0.01157 -0.13828 0.01389 L -0.19844 0.01111 C -0.21211 0.00972 -0.19948 0.01042 -0.20781 0.00833 C -0.21667 0.00602 -0.21367 0.00787 -0.22109 0.00556 C -0.22448 0.0044 -0.2237 0.00417 -0.22656 0.00278 C -0.2276 0.00208 -0.22878 0.00185 -0.22969 0.00139 C -0.23138 0.00046 -0.23281 -0.00046 -0.23438 -0.00139 L -0.23906 -0.00417 L -0.24609 -0.00833 C -0.24688 -0.0088 -0.24779 -0.00903 -0.24844 -0.00972 C -0.25521 -0.01782 -0.24675 -0.00833 -0.25313 -0.01389 C -0.25925 -0.01944 -0.25195 -0.01458 -0.25781 -0.01805 C -0.26081 -0.02593 -0.25781 -0.01968 -0.26172 -0.02361 C -0.26341 -0.02546 -0.26641 -0.02917 -0.26641 -0.02893 C -0.27096 -0.0412 -0.26497 -0.02708 -0.27031 -0.03472 C -0.27109 -0.03588 -0.27122 -0.03773 -0.27188 -0.03889 C -0.27266 -0.04028 -0.27344 -0.04074 -0.27422 -0.04167 C -0.27474 -0.04305 -0.27539 -0.04444 -0.27578 -0.04583 C -0.27708 -0.05046 -0.27591 -0.05023 -0.27813 -0.05417 C -0.28073 -0.0588 -0.28047 -0.05486 -0.28047 -0.05833 L -0.28047 -0.0581 " pathEditMode="relative" rAng="0" ptsTypes="AAAAAAAAAAAAAAAAAAAAAAAAAAAAAAAA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25 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274" y="345832"/>
            <a:ext cx="2962275" cy="2533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8653" y="489272"/>
            <a:ext cx="55050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hat Anna 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Mittwoch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Anna hat 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Deutsch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am Mittwoch.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Wann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hat Anna Deutsch?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Anna hat 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Mittwoch 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Deutsch.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74" y="3123423"/>
            <a:ext cx="2962275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18653" y="3257338"/>
            <a:ext cx="62795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hat Maria 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Freitag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hat 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Kunst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am Freitag.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Wann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hat Maria Kunst?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hat 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Freitag </a:t>
            </a: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Kunst.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1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91488"/>
            <a:ext cx="10515600" cy="1325563"/>
          </a:xfrm>
        </p:spPr>
        <p:txBody>
          <a:bodyPr/>
          <a:lstStyle/>
          <a:p>
            <a:r>
              <a:rPr lang="de-DE" smtClean="0"/>
              <a:t>Stellt jetzt die Fragen!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58" b="9131"/>
          <a:stretch/>
        </p:blipFill>
        <p:spPr>
          <a:xfrm>
            <a:off x="485773" y="1171575"/>
            <a:ext cx="2828925" cy="1609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2900" y="1222651"/>
            <a:ext cx="6467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 hat Peter am _______________?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 hat Peter ____________?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894" r="3704" b="8333"/>
          <a:stretch/>
        </p:blipFill>
        <p:spPr>
          <a:xfrm>
            <a:off x="485771" y="2897032"/>
            <a:ext cx="2828926" cy="1752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2900" y="2976977"/>
            <a:ext cx="6467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 hat Marcus am _______________?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 hat Marcus ____________?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2" y="4765365"/>
            <a:ext cx="2828925" cy="149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2900" y="4731303"/>
            <a:ext cx="6467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 hat Georg am _______________?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 hat Georg ____________?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91488"/>
            <a:ext cx="10515600" cy="1325563"/>
          </a:xfrm>
        </p:spPr>
        <p:txBody>
          <a:bodyPr/>
          <a:lstStyle/>
          <a:p>
            <a:r>
              <a:rPr lang="de-DE" smtClean="0"/>
              <a:t>Stellt jetzt die Fragen!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58" b="9131"/>
          <a:stretch/>
        </p:blipFill>
        <p:spPr>
          <a:xfrm>
            <a:off x="485773" y="1171575"/>
            <a:ext cx="2828925" cy="1609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2900" y="1222651"/>
            <a:ext cx="6467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hat Peter am Donnerstag?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Wann hat Peter Sport?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894" r="3704" b="8333"/>
          <a:stretch/>
        </p:blipFill>
        <p:spPr>
          <a:xfrm>
            <a:off x="485771" y="2897032"/>
            <a:ext cx="2828926" cy="1752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2900" y="2976977"/>
            <a:ext cx="6467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hat Marcus am Dienstag?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Wann hat Marcus Musik?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2" y="4765365"/>
            <a:ext cx="2828925" cy="149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2900" y="4731303"/>
            <a:ext cx="6467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hat Georg am Montag?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Wann hat Georg Erdkunde?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4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91488"/>
            <a:ext cx="10515600" cy="1325563"/>
          </a:xfrm>
        </p:spPr>
        <p:txBody>
          <a:bodyPr/>
          <a:lstStyle/>
          <a:p>
            <a:r>
              <a:rPr lang="de-DE" smtClean="0"/>
              <a:t>Beantwortet jetzt die Fragen!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58" b="9131"/>
          <a:stretch/>
        </p:blipFill>
        <p:spPr>
          <a:xfrm>
            <a:off x="485773" y="1171575"/>
            <a:ext cx="2828925" cy="1609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2900" y="1222651"/>
            <a:ext cx="64674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hat Peter am Donnerstag?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hat Sport am Donnerstag.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Wann hat Peter Sport?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hat am Donnerstag Sport.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894" r="3704" b="8333"/>
          <a:stretch/>
        </p:blipFill>
        <p:spPr>
          <a:xfrm>
            <a:off x="485771" y="2897032"/>
            <a:ext cx="2828926" cy="1752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2900" y="2976977"/>
            <a:ext cx="64674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hat Marcus am Dienstag?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Marcus hat Musik am Dienstag.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Wann hat Marcus Musik?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Marcus hat am Dienstag Musik.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2" y="4765365"/>
            <a:ext cx="2828925" cy="149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2900" y="4731303"/>
            <a:ext cx="64674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hat Georg am Montag?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Georg hat Erdkunde am Montag.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Wann hat Georg Erdkunde?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Georg hat am Montag Erdkunde.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3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n>
                  <a:solidFill>
                    <a:srgbClr val="D60093"/>
                  </a:solidFill>
                </a:ln>
              </a:rPr>
              <a:t>PETERS STUNDENPLAN</a:t>
            </a:r>
            <a:endParaRPr lang="en-US">
              <a:ln>
                <a:solidFill>
                  <a:srgbClr val="D60093"/>
                </a:solidFill>
              </a:ln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449" y="1690688"/>
            <a:ext cx="6224367" cy="4710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4577" y="1690688"/>
            <a:ext cx="45244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Beantwortet folgenden Fragen!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hat Peter am Montag?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Wann hat Peter Deutsch?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hat Peter am Mittwoch?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Wann hat Peter Biologie?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Wann hat Peter Kunst?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6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STUNDEN = SCHULFÄCHER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380" y="1783290"/>
            <a:ext cx="5181600" cy="47561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600" smtClean="0"/>
              <a:t>Deutsch</a:t>
            </a:r>
          </a:p>
          <a:p>
            <a:pPr marL="0" indent="0">
              <a:buNone/>
            </a:pPr>
            <a:r>
              <a:rPr lang="de-DE" sz="2400" smtClean="0"/>
              <a:t> </a:t>
            </a: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		Serbisch</a:t>
            </a:r>
          </a:p>
          <a:p>
            <a:pPr marL="0" indent="0">
              <a:buNone/>
            </a:pPr>
            <a:endParaRPr lang="de-DE" sz="240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endParaRPr lang="de-DE" sz="2600" smtClean="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Mathematik</a:t>
            </a:r>
          </a:p>
          <a:p>
            <a:pPr marL="0" indent="0">
              <a:buNone/>
            </a:pPr>
            <a:endParaRPr lang="de-DE" sz="240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	Biologie </a:t>
            </a:r>
          </a:p>
          <a:p>
            <a:pPr marL="0" indent="0">
              <a:buNone/>
            </a:pPr>
            <a:r>
              <a:rPr lang="de-DE" sz="2400" smtClean="0">
                <a:ln w="9525">
                  <a:noFill/>
                  <a:prstDash val="solid"/>
                </a:ln>
              </a:rPr>
              <a:t> </a:t>
            </a:r>
          </a:p>
          <a:p>
            <a:pPr marL="0" indent="0">
              <a:buNone/>
            </a:pPr>
            <a:endParaRPr lang="de-DE" sz="2600" smtClean="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Erdkunde</a:t>
            </a:r>
            <a:endParaRPr lang="en-US" sz="26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7030" y="1848414"/>
            <a:ext cx="5376770" cy="47561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	Geschichte	</a:t>
            </a:r>
          </a:p>
          <a:p>
            <a:pPr marL="0" indent="0">
              <a:buNone/>
            </a:pPr>
            <a:endParaRPr lang="de-DE" sz="260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endParaRPr lang="de-DE" sz="2600" smtClean="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		Informatik</a:t>
            </a:r>
          </a:p>
          <a:p>
            <a:pPr marL="0" indent="0">
              <a:buNone/>
            </a:pPr>
            <a:endParaRPr lang="de-DE" sz="260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		    	</a:t>
            </a:r>
            <a:endParaRPr lang="de-DE" sz="260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Musik</a:t>
            </a:r>
          </a:p>
          <a:p>
            <a:pPr marL="0" indent="0">
              <a:buNone/>
            </a:pPr>
            <a:endParaRPr lang="de-DE" sz="2600" smtClean="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endParaRPr lang="de-DE" sz="2600" smtClean="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		Kunst</a:t>
            </a:r>
          </a:p>
          <a:p>
            <a:pPr marL="0" indent="0">
              <a:buNone/>
            </a:pPr>
            <a:endParaRPr lang="de-DE" sz="2600" smtClean="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Sport </a:t>
            </a:r>
          </a:p>
          <a:p>
            <a:pPr marL="0" indent="0">
              <a:buNone/>
            </a:pPr>
            <a:r>
              <a:rPr lang="de-DE" sz="2400" smtClean="0">
                <a:ln w="9525">
                  <a:noFill/>
                  <a:prstDash val="solid"/>
                </a:ln>
              </a:rPr>
              <a:t>  </a:t>
            </a:r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25625"/>
            <a:ext cx="828675" cy="56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16" y="2424775"/>
            <a:ext cx="1369073" cy="728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440" y="3411009"/>
            <a:ext cx="1486970" cy="750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669" y="4348879"/>
            <a:ext cx="1463352" cy="843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589" y="5205621"/>
            <a:ext cx="1329080" cy="11061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5816" y="2645436"/>
            <a:ext cx="1102086" cy="781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3030" y="1456101"/>
            <a:ext cx="1490570" cy="883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8708" y="3659752"/>
            <a:ext cx="1552141" cy="1133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8315" y="4747487"/>
            <a:ext cx="1231499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/>
          <a:srcRect r="14980" b="-323"/>
          <a:stretch/>
        </p:blipFill>
        <p:spPr>
          <a:xfrm>
            <a:off x="7155494" y="5555426"/>
            <a:ext cx="1675862" cy="102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9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Zeichne dein Stundenplan!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mtClean="0"/>
              <a:t>Was hast du am Montag?</a:t>
            </a:r>
          </a:p>
          <a:p>
            <a:pPr marL="0" indent="0">
              <a:buNone/>
            </a:pPr>
            <a:r>
              <a:rPr lang="de-DE" smtClean="0"/>
              <a:t>Wann hast du Sport?</a:t>
            </a:r>
          </a:p>
          <a:p>
            <a:pPr marL="0" indent="0">
              <a:buNone/>
            </a:pPr>
            <a:r>
              <a:rPr lang="de-DE" smtClean="0"/>
              <a:t>Wann hast du Kunst?</a:t>
            </a:r>
          </a:p>
          <a:p>
            <a:pPr marL="0" indent="0">
              <a:buNone/>
            </a:pPr>
            <a:r>
              <a:rPr lang="de-DE" smtClean="0"/>
              <a:t>Wann hast du Musik?</a:t>
            </a:r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5174" y="1825625"/>
            <a:ext cx="3289465" cy="259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92" y="814510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3600" smtClean="0">
                <a:solidFill>
                  <a:srgbClr val="7030A0"/>
                </a:solidFill>
              </a:rPr>
              <a:t>Viel Spaß beim Sprechen!</a:t>
            </a:r>
            <a:endParaRPr lang="en-US" sz="36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40" y="1318846"/>
            <a:ext cx="10515600" cy="3701562"/>
          </a:xfrm>
        </p:spPr>
        <p:txBody>
          <a:bodyPr>
            <a:normAutofit/>
          </a:bodyPr>
          <a:lstStyle/>
          <a:p>
            <a:pPr algn="ctr"/>
            <a:r>
              <a:rPr lang="de-DE" sz="4800" smtClean="0">
                <a:ln>
                  <a:solidFill>
                    <a:srgbClr val="7030A0"/>
                  </a:solidFill>
                </a:ln>
              </a:rPr>
              <a:t>STUNDENPLAN</a:t>
            </a:r>
            <a:br>
              <a:rPr lang="de-DE" sz="4800" smtClean="0">
                <a:ln>
                  <a:solidFill>
                    <a:srgbClr val="7030A0"/>
                  </a:solidFill>
                </a:ln>
              </a:rPr>
            </a:br>
            <a:r>
              <a:rPr lang="de-DE" sz="4800" smtClean="0">
                <a:ln>
                  <a:solidFill>
                    <a:srgbClr val="7030A0"/>
                  </a:solidFill>
                </a:ln>
              </a:rPr>
              <a:t>=</a:t>
            </a:r>
            <a:r>
              <a:rPr lang="de-DE" sz="4800">
                <a:ln>
                  <a:solidFill>
                    <a:srgbClr val="7030A0"/>
                  </a:solidFill>
                </a:ln>
              </a:rPr>
              <a:t/>
            </a:r>
            <a:br>
              <a:rPr lang="de-DE" sz="4800">
                <a:ln>
                  <a:solidFill>
                    <a:srgbClr val="7030A0"/>
                  </a:solidFill>
                </a:ln>
              </a:rPr>
            </a:br>
            <a:r>
              <a:rPr lang="de-DE" sz="4800">
                <a:ln>
                  <a:solidFill>
                    <a:srgbClr val="7030A0"/>
                  </a:solidFill>
                </a:ln>
              </a:rPr>
              <a:t>STUNDEN + </a:t>
            </a:r>
            <a:r>
              <a:rPr lang="de-DE" sz="4800" smtClean="0">
                <a:ln>
                  <a:solidFill>
                    <a:srgbClr val="7030A0"/>
                  </a:solidFill>
                </a:ln>
              </a:rPr>
              <a:t>PLAN</a:t>
            </a:r>
            <a:br>
              <a:rPr lang="de-DE" sz="4800" smtClean="0">
                <a:ln>
                  <a:solidFill>
                    <a:srgbClr val="7030A0"/>
                  </a:solidFill>
                </a:ln>
              </a:rPr>
            </a:br>
            <a:r>
              <a:rPr lang="de-DE" sz="4800" smtClean="0">
                <a:ln>
                  <a:solidFill>
                    <a:srgbClr val="7030A0"/>
                  </a:solidFill>
                </a:ln>
              </a:rPr>
              <a:t>=</a:t>
            </a:r>
            <a:br>
              <a:rPr lang="de-DE" sz="4800" smtClean="0">
                <a:ln>
                  <a:solidFill>
                    <a:srgbClr val="7030A0"/>
                  </a:solidFill>
                </a:ln>
              </a:rPr>
            </a:br>
            <a:r>
              <a:rPr lang="de-DE" sz="4800" smtClean="0">
                <a:ln>
                  <a:solidFill>
                    <a:srgbClr val="7030A0"/>
                  </a:solidFill>
                </a:ln>
              </a:rPr>
              <a:t>PLAN DER SCHULFÄCHER</a:t>
            </a:r>
            <a:endParaRPr lang="en-US" sz="4800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621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ne kleine Deutschkiste: Lustiger Stundenpl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9164" y="4176424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Informatik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5877" y="2723957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accent4">
                    <a:lumMod val="50000"/>
                  </a:schemeClr>
                </a:solidFill>
              </a:rPr>
              <a:t>Geschichte</a:t>
            </a:r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3633" y="3488486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accent4">
                    <a:lumMod val="50000"/>
                  </a:schemeClr>
                </a:solidFill>
              </a:rPr>
              <a:t>Mathe</a:t>
            </a:r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630" y="4178269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accent4">
                    <a:lumMod val="50000"/>
                  </a:schemeClr>
                </a:solidFill>
              </a:rPr>
              <a:t>Erdkunde</a:t>
            </a:r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3631" y="4868052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accent4">
                    <a:lumMod val="50000"/>
                  </a:schemeClr>
                </a:solidFill>
              </a:rPr>
              <a:t>Musik</a:t>
            </a:r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4442" y="1968760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C00000"/>
                </a:solidFill>
              </a:rPr>
              <a:t>Kunst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4441" y="4261721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C00000"/>
                </a:solidFill>
              </a:rPr>
              <a:t>Sport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4441" y="3488486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C00000"/>
                </a:solidFill>
              </a:rPr>
              <a:t>Informatik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4442" y="2741995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C00000"/>
                </a:solidFill>
              </a:rPr>
              <a:t>Deutsch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4818" y="2741995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7030A0"/>
                </a:solidFill>
              </a:rPr>
              <a:t>Mathe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5249" y="1968760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7030A0"/>
                </a:solidFill>
              </a:rPr>
              <a:t>Biologie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4818" y="3515230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7030A0"/>
                </a:solidFill>
              </a:rPr>
              <a:t>Serbisch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4816" y="4895421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7030A0"/>
                </a:solidFill>
              </a:rPr>
              <a:t>Englisch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4817" y="4176424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7030A0"/>
                </a:solidFill>
              </a:rPr>
              <a:t>Geschichte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63816" y="3488486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Sport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8193" y="2031223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Deutsch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4245" y="2744524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Erdkunde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8278" y="2111829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accent4">
                    <a:lumMod val="50000"/>
                  </a:schemeClr>
                </a:solidFill>
              </a:rPr>
              <a:t>Serbisch</a:t>
            </a:r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67124" y="2071287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Mathe</a:t>
            </a:r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49540" y="4161967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Sport</a:t>
            </a:r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3" y="3515230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Musik</a:t>
            </a:r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31351" y="2757259"/>
            <a:ext cx="16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Biologie</a:t>
            </a:r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3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STUNDEN = SCHULFÄCHER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380" y="1783290"/>
            <a:ext cx="5181600" cy="47561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600" smtClean="0"/>
              <a:t>Deutsch</a:t>
            </a:r>
          </a:p>
          <a:p>
            <a:pPr marL="0" indent="0">
              <a:buNone/>
            </a:pPr>
            <a:r>
              <a:rPr lang="de-DE" sz="2400" smtClean="0"/>
              <a:t> </a:t>
            </a: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		Serbisch</a:t>
            </a:r>
          </a:p>
          <a:p>
            <a:pPr marL="0" indent="0">
              <a:buNone/>
            </a:pPr>
            <a:endParaRPr lang="de-DE" sz="240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endParaRPr lang="de-DE" sz="2600" smtClean="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Mathematik</a:t>
            </a:r>
          </a:p>
          <a:p>
            <a:pPr marL="0" indent="0">
              <a:buNone/>
            </a:pPr>
            <a:endParaRPr lang="de-DE" sz="240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	Biologie </a:t>
            </a:r>
          </a:p>
          <a:p>
            <a:pPr marL="0" indent="0">
              <a:buNone/>
            </a:pPr>
            <a:r>
              <a:rPr lang="de-DE" sz="2400" smtClean="0">
                <a:ln w="9525">
                  <a:noFill/>
                  <a:prstDash val="solid"/>
                </a:ln>
              </a:rPr>
              <a:t> </a:t>
            </a:r>
          </a:p>
          <a:p>
            <a:pPr marL="0" indent="0">
              <a:buNone/>
            </a:pPr>
            <a:endParaRPr lang="de-DE" sz="2600" smtClean="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Erdkunde</a:t>
            </a:r>
            <a:endParaRPr lang="en-US" sz="26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7030" y="1848414"/>
            <a:ext cx="5376770" cy="47561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	Geschichte	</a:t>
            </a:r>
          </a:p>
          <a:p>
            <a:pPr marL="0" indent="0">
              <a:buNone/>
            </a:pPr>
            <a:endParaRPr lang="de-DE" sz="260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endParaRPr lang="de-DE" sz="2600" smtClean="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		Informatik</a:t>
            </a:r>
          </a:p>
          <a:p>
            <a:pPr marL="0" indent="0">
              <a:buNone/>
            </a:pPr>
            <a:endParaRPr lang="de-DE" sz="260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		    	</a:t>
            </a:r>
            <a:endParaRPr lang="de-DE" sz="260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Musik</a:t>
            </a:r>
          </a:p>
          <a:p>
            <a:pPr marL="0" indent="0">
              <a:buNone/>
            </a:pPr>
            <a:endParaRPr lang="de-DE" sz="2600" smtClean="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endParaRPr lang="de-DE" sz="2600" smtClean="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		Kunst</a:t>
            </a:r>
          </a:p>
          <a:p>
            <a:pPr marL="0" indent="0">
              <a:buNone/>
            </a:pPr>
            <a:endParaRPr lang="de-DE" sz="2600" smtClean="0">
              <a:ln w="9525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de-DE" sz="2600" smtClean="0">
                <a:ln w="9525">
                  <a:noFill/>
                  <a:prstDash val="solid"/>
                </a:ln>
              </a:rPr>
              <a:t>Sport </a:t>
            </a:r>
          </a:p>
          <a:p>
            <a:pPr marL="0" indent="0">
              <a:buNone/>
            </a:pPr>
            <a:r>
              <a:rPr lang="de-DE" sz="2400" smtClean="0">
                <a:ln w="9525">
                  <a:noFill/>
                  <a:prstDash val="solid"/>
                </a:ln>
              </a:rPr>
              <a:t>  </a:t>
            </a:r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25625"/>
            <a:ext cx="828675" cy="56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16" y="2424775"/>
            <a:ext cx="1369073" cy="728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440" y="3411009"/>
            <a:ext cx="1486970" cy="750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669" y="4348879"/>
            <a:ext cx="1463352" cy="843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589" y="5205621"/>
            <a:ext cx="1329080" cy="11061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5816" y="2645436"/>
            <a:ext cx="1102086" cy="781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3030" y="1456101"/>
            <a:ext cx="1490570" cy="883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8708" y="3659752"/>
            <a:ext cx="1552141" cy="1133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8315" y="4747487"/>
            <a:ext cx="1231499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/>
          <a:srcRect r="14980" b="-323"/>
          <a:stretch/>
        </p:blipFill>
        <p:spPr>
          <a:xfrm>
            <a:off x="7155494" y="5555426"/>
            <a:ext cx="1675862" cy="102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PLAN = WANN?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mtClean="0"/>
          </a:p>
          <a:p>
            <a:pPr marL="0" indent="0">
              <a:buNone/>
            </a:pPr>
            <a:r>
              <a:rPr lang="de-DE"/>
              <a:t>	 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222309" y="1484771"/>
          <a:ext cx="10282335" cy="4692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22">
                  <a:extLst>
                    <a:ext uri="{9D8B030D-6E8A-4147-A177-3AD203B41FA5}">
                      <a16:colId xmlns:a16="http://schemas.microsoft.com/office/drawing/2014/main" val="2152037976"/>
                    </a:ext>
                  </a:extLst>
                </a:gridCol>
                <a:gridCol w="1713722">
                  <a:extLst>
                    <a:ext uri="{9D8B030D-6E8A-4147-A177-3AD203B41FA5}">
                      <a16:colId xmlns:a16="http://schemas.microsoft.com/office/drawing/2014/main" val="2704072861"/>
                    </a:ext>
                  </a:extLst>
                </a:gridCol>
                <a:gridCol w="1882938">
                  <a:extLst>
                    <a:ext uri="{9D8B030D-6E8A-4147-A177-3AD203B41FA5}">
                      <a16:colId xmlns:a16="http://schemas.microsoft.com/office/drawing/2014/main" val="3118674190"/>
                    </a:ext>
                  </a:extLst>
                </a:gridCol>
                <a:gridCol w="1746902">
                  <a:extLst>
                    <a:ext uri="{9D8B030D-6E8A-4147-A177-3AD203B41FA5}">
                      <a16:colId xmlns:a16="http://schemas.microsoft.com/office/drawing/2014/main" val="2117877642"/>
                    </a:ext>
                  </a:extLst>
                </a:gridCol>
                <a:gridCol w="1676170">
                  <a:extLst>
                    <a:ext uri="{9D8B030D-6E8A-4147-A177-3AD203B41FA5}">
                      <a16:colId xmlns:a16="http://schemas.microsoft.com/office/drawing/2014/main" val="3671012099"/>
                    </a:ext>
                  </a:extLst>
                </a:gridCol>
                <a:gridCol w="1548881">
                  <a:extLst>
                    <a:ext uri="{9D8B030D-6E8A-4147-A177-3AD203B41FA5}">
                      <a16:colId xmlns:a16="http://schemas.microsoft.com/office/drawing/2014/main" val="3623416529"/>
                    </a:ext>
                  </a:extLst>
                </a:gridCol>
              </a:tblGrid>
              <a:tr h="670313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WANN?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Am Montag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Am Dienstag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Am Mittwoch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Am Donnerstag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Am Freitag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064891"/>
                  </a:ext>
                </a:extLst>
              </a:tr>
              <a:tr h="670313">
                <a:tc rowSpan="6">
                  <a:txBody>
                    <a:bodyPr/>
                    <a:lstStyle/>
                    <a:p>
                      <a:pPr algn="ctr"/>
                      <a:endParaRPr lang="de-DE" sz="3600" smtClean="0"/>
                    </a:p>
                    <a:p>
                      <a:pPr algn="ctr"/>
                      <a:endParaRPr lang="de-DE" sz="3600" smtClean="0"/>
                    </a:p>
                    <a:p>
                      <a:pPr algn="ctr"/>
                      <a:endParaRPr lang="de-DE" sz="3600" smtClean="0"/>
                    </a:p>
                    <a:p>
                      <a:pPr algn="ctr"/>
                      <a:r>
                        <a:rPr lang="de-DE" sz="3600" smtClean="0"/>
                        <a:t>WAS?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Sport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Serbisch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Erdkunde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Serbisch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Serbisch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706343"/>
                  </a:ext>
                </a:extLst>
              </a:tr>
              <a:tr h="67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Deutsch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Mathe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Geschichte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Sport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Deutsch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753003"/>
                  </a:ext>
                </a:extLst>
              </a:tr>
              <a:tr h="67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856490"/>
                  </a:ext>
                </a:extLst>
              </a:tr>
              <a:tr h="67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Mathe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Biologie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Informatik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Biologie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Informatik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034789"/>
                  </a:ext>
                </a:extLst>
              </a:tr>
              <a:tr h="67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Geschichte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Kunst</a:t>
                      </a:r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Musik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Mathe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22991"/>
                  </a:ext>
                </a:extLst>
              </a:tr>
              <a:tr h="67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Religion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9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8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740"/>
          </a:xfrm>
        </p:spPr>
        <p:txBody>
          <a:bodyPr>
            <a:normAutofit/>
          </a:bodyPr>
          <a:lstStyle/>
          <a:p>
            <a:r>
              <a:rPr lang="de-DE" sz="2400" smtClean="0"/>
              <a:t/>
            </a:r>
            <a:br>
              <a:rPr lang="de-DE" sz="2400" smtClean="0"/>
            </a:br>
            <a:r>
              <a:rPr lang="de-DE" sz="2400" smtClean="0"/>
              <a:t>				- </a:t>
            </a:r>
            <a:r>
              <a:rPr lang="de-DE" sz="2400" smtClean="0">
                <a:solidFill>
                  <a:srgbClr val="FF0000"/>
                </a:solidFill>
              </a:rPr>
              <a:t>Wann </a:t>
            </a:r>
            <a:r>
              <a:rPr lang="de-DE" sz="2400" smtClean="0"/>
              <a:t>hast du Sport? </a:t>
            </a:r>
            <a:r>
              <a:rPr lang="de-DE" sz="2400" smtClean="0">
                <a:solidFill>
                  <a:srgbClr val="FF0000"/>
                </a:solidFill>
              </a:rPr>
              <a:t>Am Montag</a:t>
            </a:r>
            <a:r>
              <a:rPr lang="de-DE" sz="2400" smtClean="0"/>
              <a:t>!</a:t>
            </a:r>
            <a:r>
              <a:rPr lang="de-DE" sz="2400"/>
              <a:t/>
            </a:r>
            <a:br>
              <a:rPr lang="de-DE" sz="2400"/>
            </a:br>
            <a:r>
              <a:rPr lang="de-DE" sz="2400" smtClean="0"/>
              <a:t/>
            </a:r>
            <a:br>
              <a:rPr lang="de-DE" sz="2400" smtClean="0"/>
            </a:br>
            <a:r>
              <a:rPr lang="de-DE" sz="2400" smtClean="0"/>
              <a:t>				-  </a:t>
            </a:r>
            <a:r>
              <a:rPr lang="de-DE" sz="2400" smtClean="0">
                <a:solidFill>
                  <a:srgbClr val="FF0000"/>
                </a:solidFill>
              </a:rPr>
              <a:t>Was</a:t>
            </a:r>
            <a:r>
              <a:rPr lang="de-DE" sz="2400" smtClean="0"/>
              <a:t> hast du am Montag? </a:t>
            </a:r>
            <a:r>
              <a:rPr lang="de-DE" sz="2400" smtClean="0">
                <a:solidFill>
                  <a:srgbClr val="FF0000"/>
                </a:solidFill>
              </a:rPr>
              <a:t>Sport!</a:t>
            </a:r>
            <a:r>
              <a:rPr lang="de-DE" sz="2400"/>
              <a:t/>
            </a:r>
            <a:br>
              <a:rPr lang="de-DE" sz="2400"/>
            </a:br>
            <a:r>
              <a:rPr lang="de-DE" sz="2400" smtClean="0"/>
              <a:t/>
            </a:r>
            <a:br>
              <a:rPr lang="de-DE" sz="2400" smtClean="0"/>
            </a:br>
            <a:r>
              <a:rPr lang="de-DE" sz="2400" smtClean="0"/>
              <a:t/>
            </a:r>
            <a:br>
              <a:rPr lang="de-DE" sz="2400" smtClean="0"/>
            </a:br>
            <a:r>
              <a:rPr lang="en-US" sz="2400"/>
              <a:t/>
            </a:r>
            <a:br>
              <a:rPr lang="en-US" sz="240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6686" b="71193"/>
          <a:stretch/>
        </p:blipFill>
        <p:spPr>
          <a:xfrm>
            <a:off x="838200" y="2012238"/>
            <a:ext cx="3154473" cy="1253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7624" y="2761862"/>
            <a:ext cx="1287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WAS?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3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682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71" y="2285380"/>
            <a:ext cx="2071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Dienstag habe ich Mathe! Und du?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Young Schoolgirl | Free SV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6" r="27036"/>
          <a:stretch/>
        </p:blipFill>
        <p:spPr>
          <a:xfrm>
            <a:off x="9459250" y="4338349"/>
            <a:ext cx="1679511" cy="1931842"/>
          </a:xfrm>
          <a:prstGeom prst="rect">
            <a:avLst/>
          </a:prstGeom>
        </p:spPr>
      </p:pic>
      <p:pic>
        <p:nvPicPr>
          <p:cNvPr id="6" name="Picture 5" descr="Boy and girl cartoon graphics | Free SV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7" y="3998167"/>
            <a:ext cx="2620346" cy="2104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3267" y="2447630"/>
            <a:ext cx="353630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Am Dienstag habe ich keine Mathe, aber ich habe Erdkunde! 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File:Black Man Pointing to the Right Cartoon Vector.svg ...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8" t="5542" r="35857" b="5800"/>
          <a:stretch/>
        </p:blipFill>
        <p:spPr>
          <a:xfrm>
            <a:off x="7737328" y="3855040"/>
            <a:ext cx="1721922" cy="2427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1062" y="3013501"/>
            <a:ext cx="2065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 hat Musik am Mittwoch!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9050" y="3113111"/>
            <a:ext cx="2922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solidFill>
                    <a:srgbClr val="FFFF00"/>
                  </a:solidFill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Jaaa, ich habe am Mittwoch Musik</a:t>
            </a:r>
            <a:r>
              <a:rPr lang="de-DE" sz="2400" noProof="0" smtClean="0">
                <a:ln>
                  <a:solidFill>
                    <a:srgbClr val="FFFF00"/>
                  </a:solidFill>
                </a:ln>
                <a:latin typeface="Calibri" panose="020F0502020204030204"/>
              </a:rPr>
              <a:t>!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Picture 10" descr="File:Man Running Scared Cartoon Vector.svg - Wikimedia Common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3" t="11198" r="32951" b="10926"/>
          <a:stretch/>
        </p:blipFill>
        <p:spPr>
          <a:xfrm>
            <a:off x="3800134" y="5003393"/>
            <a:ext cx="1674421" cy="1816925"/>
          </a:xfrm>
          <a:prstGeom prst="rect">
            <a:avLst/>
          </a:prstGeom>
        </p:spPr>
      </p:pic>
      <p:pic>
        <p:nvPicPr>
          <p:cNvPr id="12" name="Picture 11" descr="File:Man Jogging Cartoon.svg - Wikimedia Commons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5" t="12630" r="31941" b="10644"/>
          <a:stretch/>
        </p:blipFill>
        <p:spPr>
          <a:xfrm>
            <a:off x="5436196" y="4914128"/>
            <a:ext cx="1448789" cy="20544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59178" y="3770144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 mal! Heute ist Montag, am Montag haben wir Sport!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51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GRAMMATIK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Pr</a:t>
            </a:r>
            <a:r>
              <a:rPr lang="de-DE" smtClean="0"/>
              <a:t>äposition </a:t>
            </a:r>
            <a:r>
              <a:rPr lang="de-DE" smtClean="0">
                <a:solidFill>
                  <a:srgbClr val="FF0000"/>
                </a:solidFill>
              </a:rPr>
              <a:t>AM</a:t>
            </a:r>
            <a:r>
              <a:rPr lang="de-DE" smtClean="0"/>
              <a:t/>
            </a:r>
            <a:br>
              <a:rPr lang="de-DE" smtClean="0"/>
            </a:br>
            <a:endParaRPr lang="de-DE" smtClean="0"/>
          </a:p>
          <a:p>
            <a:pPr marL="0" indent="0">
              <a:buNone/>
            </a:pPr>
            <a:r>
              <a:rPr lang="de-DE">
                <a:solidFill>
                  <a:srgbClr val="FF0000"/>
                </a:solidFill>
              </a:rPr>
              <a:t>a</a:t>
            </a:r>
            <a:r>
              <a:rPr lang="de-DE" smtClean="0">
                <a:solidFill>
                  <a:srgbClr val="FF0000"/>
                </a:solidFill>
              </a:rPr>
              <a:t>m</a:t>
            </a:r>
            <a:r>
              <a:rPr lang="de-DE" smtClean="0"/>
              <a:t> Montag, </a:t>
            </a:r>
            <a:r>
              <a:rPr lang="de-DE" smtClean="0">
                <a:solidFill>
                  <a:srgbClr val="FF0000"/>
                </a:solidFill>
              </a:rPr>
              <a:t>am</a:t>
            </a:r>
            <a:r>
              <a:rPr lang="de-DE" smtClean="0"/>
              <a:t> Dienstag, </a:t>
            </a:r>
            <a:r>
              <a:rPr lang="de-DE" smtClean="0">
                <a:solidFill>
                  <a:srgbClr val="FF0000"/>
                </a:solidFill>
              </a:rPr>
              <a:t>am</a:t>
            </a:r>
            <a:r>
              <a:rPr lang="de-DE" smtClean="0"/>
              <a:t> Mittwoch, </a:t>
            </a:r>
            <a:r>
              <a:rPr lang="de-DE" smtClean="0">
                <a:solidFill>
                  <a:srgbClr val="FF0000"/>
                </a:solidFill>
              </a:rPr>
              <a:t>am</a:t>
            </a:r>
            <a:r>
              <a:rPr lang="de-DE" smtClean="0"/>
              <a:t> Donnerstag, </a:t>
            </a:r>
            <a:r>
              <a:rPr lang="de-DE" smtClean="0">
                <a:solidFill>
                  <a:srgbClr val="FF0000"/>
                </a:solidFill>
              </a:rPr>
              <a:t>am</a:t>
            </a:r>
            <a:r>
              <a:rPr lang="de-DE" smtClean="0"/>
              <a:t> Freitag, </a:t>
            </a:r>
            <a:r>
              <a:rPr lang="de-DE" smtClean="0">
                <a:solidFill>
                  <a:srgbClr val="FF0000"/>
                </a:solidFill>
              </a:rPr>
              <a:t>am</a:t>
            </a:r>
            <a:r>
              <a:rPr lang="de-DE" smtClean="0"/>
              <a:t> Samstag, </a:t>
            </a:r>
            <a:r>
              <a:rPr lang="de-DE" smtClean="0">
                <a:solidFill>
                  <a:srgbClr val="FF0000"/>
                </a:solidFill>
              </a:rPr>
              <a:t>am</a:t>
            </a:r>
            <a:r>
              <a:rPr lang="de-DE" smtClean="0"/>
              <a:t> Sonntag;</a:t>
            </a:r>
          </a:p>
          <a:p>
            <a:pPr marL="0" indent="0">
              <a:buNone/>
            </a:pPr>
            <a:r>
              <a:rPr lang="de-DE"/>
              <a:t>a</a:t>
            </a:r>
            <a:r>
              <a:rPr lang="de-DE" smtClean="0"/>
              <a:t>ber auch so:</a:t>
            </a:r>
          </a:p>
          <a:p>
            <a:pPr marL="0" indent="0">
              <a:buNone/>
            </a:pPr>
            <a:r>
              <a:rPr lang="de-DE" sz="2400" smtClean="0">
                <a:solidFill>
                  <a:srgbClr val="FF0000"/>
                </a:solidFill>
              </a:rPr>
              <a:t>Am</a:t>
            </a:r>
            <a:r>
              <a:rPr lang="de-DE" sz="2400" smtClean="0"/>
              <a:t> Morgen	         </a:t>
            </a:r>
            <a:r>
              <a:rPr lang="de-DE" sz="2400" smtClean="0">
                <a:solidFill>
                  <a:srgbClr val="FF0000"/>
                </a:solidFill>
              </a:rPr>
              <a:t>Am</a:t>
            </a:r>
            <a:r>
              <a:rPr lang="de-DE" sz="2400" smtClean="0"/>
              <a:t> Mittag	      </a:t>
            </a:r>
            <a:r>
              <a:rPr lang="de-DE" sz="2400" smtClean="0">
                <a:solidFill>
                  <a:srgbClr val="FF0000"/>
                </a:solidFill>
              </a:rPr>
              <a:t>Am</a:t>
            </a:r>
            <a:r>
              <a:rPr lang="de-DE" sz="2400" smtClean="0"/>
              <a:t> Nachmittag</a:t>
            </a:r>
            <a:r>
              <a:rPr lang="de-DE" smtClean="0"/>
              <a:t>	    	</a:t>
            </a:r>
            <a:r>
              <a:rPr lang="de-DE" sz="2400" smtClean="0">
                <a:solidFill>
                  <a:srgbClr val="FF0000"/>
                </a:solidFill>
              </a:rPr>
              <a:t>Am</a:t>
            </a:r>
            <a:r>
              <a:rPr lang="de-DE" sz="2400" smtClean="0"/>
              <a:t> Abend</a:t>
            </a:r>
            <a:endParaRPr lang="de-DE" sz="2400"/>
          </a:p>
          <a:p>
            <a:pPr marL="0" indent="0">
              <a:buNone/>
            </a:pPr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52950"/>
            <a:ext cx="2209800" cy="131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025" y="4552950"/>
            <a:ext cx="2133600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552950"/>
            <a:ext cx="2105025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475" y="4552950"/>
            <a:ext cx="29337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66" y="114689"/>
            <a:ext cx="10344150" cy="659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7823" y="2651930"/>
            <a:ext cx="261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</a:t>
            </a: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hat Anna am Mittwoch?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0188" y="2463282"/>
            <a:ext cx="203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Wann</a:t>
            </a: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hat Georg die Erdkunde?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6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535</Words>
  <Application>Microsoft Office PowerPoint</Application>
  <PresentationFormat>Widescreen</PresentationFormat>
  <Paragraphs>183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STUNDENPLAN = STUNDEN + PLAN = PLAN DER SCHULFÄCHER</vt:lpstr>
      <vt:lpstr>PowerPoint Presentation</vt:lpstr>
      <vt:lpstr>STUNDEN = SCHULFÄCHER</vt:lpstr>
      <vt:lpstr>PLAN = WANN?</vt:lpstr>
      <vt:lpstr>     - Wann hast du Sport? Am Montag!      -  Was hast du am Montag? Sport!     </vt:lpstr>
      <vt:lpstr>PowerPoint Presentation</vt:lpstr>
      <vt:lpstr>GRAMMATIK</vt:lpstr>
      <vt:lpstr>PowerPoint Presentation</vt:lpstr>
      <vt:lpstr>PowerPoint Presentation</vt:lpstr>
      <vt:lpstr>Stellt jetzt die Fragen!</vt:lpstr>
      <vt:lpstr>Stellt jetzt die Fragen!</vt:lpstr>
      <vt:lpstr>Beantwortet jetzt die Fragen!</vt:lpstr>
      <vt:lpstr>PETERS STUNDENPLAN</vt:lpstr>
      <vt:lpstr>STUNDEN = SCHULFÄCHER</vt:lpstr>
      <vt:lpstr>Zeichne dein Stundenplan!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25</cp:revision>
  <dcterms:created xsi:type="dcterms:W3CDTF">2021-01-31T16:52:07Z</dcterms:created>
  <dcterms:modified xsi:type="dcterms:W3CDTF">2021-01-31T20:25:54Z</dcterms:modified>
</cp:coreProperties>
</file>