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58" r:id="rId5"/>
    <p:sldId id="260" r:id="rId6"/>
    <p:sldId id="259" r:id="rId7"/>
    <p:sldId id="266" r:id="rId8"/>
    <p:sldId id="271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387000"/>
                    </a14:imgEffect>
                  </a14:imgLayer>
                </a14:imgProps>
              </a:ext>
            </a:extLst>
          </a:blip>
          <a:srcRect/>
          <a:stretch>
            <a:fillRect l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6516-E43F-490E-82E4-3193B081C909}" type="datetimeFigureOut">
              <a:rPr lang="en-US" smtClean="0"/>
              <a:pPr/>
              <a:t>06.02.2021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5299B-0D59-43C8-BB32-BB35330D0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/>
        </p:blipFill>
        <p:spPr>
          <a:xfrm>
            <a:off x="0" y="-16360"/>
            <a:ext cx="9144000" cy="51887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666377"/>
            <a:ext cx="7848600" cy="14477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sr-Cyrl-B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4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,,Марко Краљевић и бег Костадин”</a:t>
            </a:r>
          </a:p>
          <a:p>
            <a:pPr>
              <a:buNone/>
            </a:pPr>
            <a:r>
              <a:rPr lang="sr-Cyrl-BA" sz="4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4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Народна пјесма</a:t>
            </a:r>
            <a:endParaRPr lang="en-US" sz="4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550"/>
            <a:ext cx="5487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СРПСКИ ЈЕЗИК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1276350"/>
            <a:ext cx="5083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sr-Cyrl-BA" b="1" dirty="0">
                <a:latin typeface="Times New Roman" pitchFamily="18" charset="0"/>
                <a:cs typeface="Times New Roman" pitchFamily="18" charset="0"/>
              </a:rPr>
              <a:t>. РАЗРЕД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blipFill dpi="0" rotWithShape="1">
            <a:blip r:embed="rId2">
              <a:alphaModFix amt="36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60000"/>
                      </a14:imgEffect>
                    </a14:imgLayer>
                  </a14:imgProps>
                </a:ext>
              </a:extLst>
            </a:blip>
            <a:srcRect/>
            <a:stretch>
              <a:fillRect l="-9000" b="-4000"/>
            </a:stretch>
          </a:blipFill>
          <a:effectLst>
            <a:glow rad="1536700">
              <a:schemeClr val="accent1">
                <a:alpha val="7000"/>
              </a:schemeClr>
            </a:glow>
            <a:softEdge rad="254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sr-Latn-B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sr-Cyrl-B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је народна поезија?</a:t>
            </a:r>
          </a:p>
          <a:p>
            <a:pPr>
              <a:buNone/>
            </a:pPr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Народна поезија је настала у народу. Преносила се усменим путем, са ,,кољена на кољено”.</a:t>
            </a:r>
          </a:p>
          <a:p>
            <a:pPr>
              <a:buNone/>
            </a:pPr>
            <a:r>
              <a:rPr lang="sr-Cyrl-B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Један облик народне поезије јесу епске пјесме.</a:t>
            </a:r>
          </a:p>
          <a:p>
            <a:pPr>
              <a:buNone/>
            </a:pPr>
            <a:r>
              <a:rPr lang="sr-Cyrl-B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    Епске пјесме </a:t>
            </a:r>
            <a:r>
              <a:rPr lang="sr-Cyrl-B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говоре о неким догађајима и личностима. У њима имамо и главне јунаке</a:t>
            </a:r>
            <a:r>
              <a:rPr lang="sr-Cyrl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sr-Cyrl-BA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800" b="1" dirty="0" smtClean="0">
                <a:latin typeface="Times New Roman" pitchFamily="18" charset="0"/>
                <a:cs typeface="Times New Roman" pitchFamily="18" charset="0"/>
              </a:rPr>
              <a:t>Јунак кога ћемо често сусретати у епским пјесмама је</a:t>
            </a:r>
            <a:r>
              <a:rPr lang="sr-Cyrl-B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Марко Краљевић.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8577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Cyrl-B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,,Марко Краљевић и бег Костадин”</a:t>
            </a:r>
            <a:endParaRPr lang="sr-Latn-BA" sz="1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Коње јашу до два побратима,</a:t>
            </a:r>
          </a:p>
          <a:p>
            <a:pPr>
              <a:buNone/>
            </a:pPr>
            <a:r>
              <a:rPr lang="sr-Cyrl-B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б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 Костадин и Краљевић Марко;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бег Костадин бесједио Марку: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"Побратиме, Краљевићу Марко,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да ти мени о јесени дођеш,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о јесени, о Дмитрову данку,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 о моме крсноме имену,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па да видиш части и поштења,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а и лијепа, брате, дочекања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 господске ђаконије редом."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Ал' бесједи Краљевићу Марко: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"Не хвали се, беже, с дочекањем!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Кад ја тражих брата Андријаша,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ја се десих у двору твојему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 јесени, о Дмитрову данку,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191000" cy="48577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 твоме крсноме имену,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видио сам твоје дочекање,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видјех ти до три нечовјештва."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Ал' бесједи беже Костадине: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"Побратиме, Краљевићу Марко,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каква ми нечовјештва кажеш?"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 њему Краљевићу Марко: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"Прво ти је, брате, нечовештво: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Дођоше ти до дв</a:t>
            </a:r>
            <a:r>
              <a:rPr lang="sr-Latn-B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сиротице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ј' нахраниш хљеба бијелога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напојиш вина црвенога;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ти велиш двјема сиротама: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"Ид‘ одатле, један људски гаде!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гад'те ми пред господом вина!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мени је жао, беже, било,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3350"/>
            <a:ext cx="4038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жао било двију сиротица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 ја узех до дв</a:t>
            </a:r>
            <a:r>
              <a:rPr lang="sr-Latn-B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sr-Cyrl-B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 сиротице,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одведох их доље на чаршију,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нахраних их хљеба бијелога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напојих вина црвенога,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 покројих на њих чисти скерлет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чисти скерлет и зелену свилу,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 их онда послах двору твоме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ја, беже, гледам из прикрајка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ћеш их онда дочекати;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ти узе једно сирочади,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узе њега за лијеву руку,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 узе на десницу руку,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однесе их у дворе за столе: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"Јед'те, пијте, господски синови!"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33350"/>
            <a:ext cx="4038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Друго ти је, беже, нечовјештво: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што су били стари господари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 су своју хазну изгубили,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њима стари скерлет бјеше,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оне мећеш у доњу трпезу;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који су нови господари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одскора хазну заметнули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њима нови скерлет бјеше,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оне мећеш у горњу трпезу,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 њих носиш вино и ракију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господску ђаконију редом.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Треће ти је, беже, нечовјештво: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 имадеш и оца и мајку,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 једнога у астала нема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ти пије прву чашу вина.</a:t>
            </a:r>
          </a:p>
          <a:p>
            <a:pPr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Народна пјесма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Разговарајмо о пјесми!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Да ли вам се допала пјесма ,,Краљевић Марко и бег Костадин?”</a:t>
            </a:r>
          </a:p>
          <a:p>
            <a:pPr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Да ли вас је нешто растужило или наљутило?</a:t>
            </a:r>
          </a:p>
          <a:p>
            <a:pPr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 пјесми се налази много непознатих ријечи. То су ријечи које су се некада давно употребљавале. Називамо их архаизми.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"/>
            <a:ext cx="8229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Непознате ријечи:</a:t>
            </a:r>
          </a:p>
          <a:p>
            <a:pPr>
              <a:buNone/>
            </a:pPr>
            <a:r>
              <a:rPr lang="sr-Cyrl-B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бег – господар, властелин;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дочекање – гошћење;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астал – сто;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ђаконије – најбоља јела, посластице;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чаршија – трговачки дио града;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скерлет – скупоцјена црвена тканина;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хазна – имање, благо;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заметнути (хазну) – стећи (имање, благо).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D:\Users\Lenovo\Desktop\Marko-Kraljevic-640x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14350"/>
            <a:ext cx="2886676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9550"/>
            <a:ext cx="8382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Колико има стихова у пјесми?</a:t>
            </a:r>
          </a:p>
          <a:p>
            <a:pPr>
              <a:buNone/>
            </a:pPr>
            <a:r>
              <a:rPr lang="sr-Cyrl-B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Одговор: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Пјесма је састављена из шездесет стихова.</a:t>
            </a:r>
          </a:p>
          <a:p>
            <a:pPr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Колико сваки стих има слогова? </a:t>
            </a:r>
          </a:p>
          <a:p>
            <a:pPr>
              <a:buNone/>
            </a:pPr>
            <a:r>
              <a:rPr lang="sr-Cyrl-BA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Сваки стих има десет слогова.</a:t>
            </a:r>
          </a:p>
          <a:p>
            <a:pPr algn="ctr"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,,Коње јашу до два побратима,</a:t>
            </a:r>
          </a:p>
          <a:p>
            <a:pPr algn="ctr"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 Костадин и Краљевић Марко.”</a:t>
            </a:r>
          </a:p>
        </p:txBody>
      </p:sp>
      <p:sp>
        <p:nvSpPr>
          <p:cNvPr id="4" name="Arc 3"/>
          <p:cNvSpPr/>
          <p:nvPr/>
        </p:nvSpPr>
        <p:spPr>
          <a:xfrm rot="5400000">
            <a:off x="23431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5400000">
            <a:off x="27241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rot="5400000">
            <a:off x="37909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 rot="5400000">
            <a:off x="30289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 rot="5400000">
            <a:off x="33337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5400000">
            <a:off x="54673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rc 9"/>
          <p:cNvSpPr/>
          <p:nvPr/>
        </p:nvSpPr>
        <p:spPr>
          <a:xfrm rot="5400000">
            <a:off x="5086350" y="2667000"/>
            <a:ext cx="952500" cy="457200"/>
          </a:xfrm>
          <a:prstGeom prst="arc">
            <a:avLst>
              <a:gd name="adj1" fmla="val 19631081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 rot="5400000">
            <a:off x="42481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Arc 11"/>
          <p:cNvSpPr/>
          <p:nvPr/>
        </p:nvSpPr>
        <p:spPr>
          <a:xfrm rot="5400000">
            <a:off x="47053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5400000">
            <a:off x="5772150" y="26670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Arc 13"/>
          <p:cNvSpPr/>
          <p:nvPr/>
        </p:nvSpPr>
        <p:spPr>
          <a:xfrm rot="5400000">
            <a:off x="28003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Arc 14"/>
          <p:cNvSpPr/>
          <p:nvPr/>
        </p:nvSpPr>
        <p:spPr>
          <a:xfrm rot="5400000">
            <a:off x="24193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Arc 15"/>
          <p:cNvSpPr/>
          <p:nvPr/>
        </p:nvSpPr>
        <p:spPr>
          <a:xfrm rot="5400000">
            <a:off x="19621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 rot="5400000">
            <a:off x="3162300" y="3295650"/>
            <a:ext cx="1066800" cy="685800"/>
          </a:xfrm>
          <a:prstGeom prst="arc">
            <a:avLst>
              <a:gd name="adj1" fmla="val 20101103"/>
              <a:gd name="adj2" fmla="val 1559235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Arc 17"/>
          <p:cNvSpPr/>
          <p:nvPr/>
        </p:nvSpPr>
        <p:spPr>
          <a:xfrm rot="5400000">
            <a:off x="36385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 rot="5400000">
            <a:off x="40957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5400000">
            <a:off x="44767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5400000">
            <a:off x="48577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5400000">
            <a:off x="55435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rot="5400000">
            <a:off x="5924550" y="3505200"/>
            <a:ext cx="952500" cy="457200"/>
          </a:xfrm>
          <a:prstGeom prst="arc">
            <a:avLst>
              <a:gd name="adj1" fmla="val 20101103"/>
              <a:gd name="adj2" fmla="val 1376116"/>
            </a:avLst>
          </a:prstGeom>
          <a:ln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4349234"/>
            <a:ext cx="746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r-Cyrl-BA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Десетерац је стих од десет слогова.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Особине Краљевић Марка:</a:t>
            </a:r>
            <a:endParaRPr lang="sr-Latn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поштен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праведан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племенит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саосјећајан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моралан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храбар</a:t>
            </a:r>
          </a:p>
          <a:p>
            <a:pPr>
              <a:buNone/>
            </a:pPr>
            <a:endParaRPr lang="sr-Latn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Latn-BA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Особине бег Костадина: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охол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хвалисав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безосјећајан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користољубив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себичан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sr-Latn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неправедан</a:t>
            </a:r>
          </a:p>
          <a:p>
            <a:pPr>
              <a:buNone/>
            </a:pPr>
            <a:r>
              <a:rPr lang="sr-Cyrl-B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>
              <a:buNone/>
            </a:pPr>
            <a:r>
              <a:rPr lang="sr-Cyrl-B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D:\Users\Lenovo\Desktop\isa-beg-ishakov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638550"/>
            <a:ext cx="2057400" cy="140359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39776"/>
          <a:stretch/>
        </p:blipFill>
        <p:spPr>
          <a:xfrm>
            <a:off x="3200400" y="922782"/>
            <a:ext cx="1621536" cy="1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3088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BA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Задатак за самосталан рад</a:t>
            </a:r>
            <a:r>
              <a:rPr lang="sr-Latn-BA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endParaRPr lang="sr-Cyrl-BA" sz="2800" b="1" u="sng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r-Cyrl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 </a:t>
            </a:r>
            <a:r>
              <a:rPr lang="sr-Cyrl-B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Краљевић Марко замјера бег Костадину</a:t>
            </a:r>
            <a:r>
              <a:rPr lang="sr-Cyrl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r-Latn-BA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Latn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r-Cyrl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Истражи ко </a:t>
            </a:r>
            <a:r>
              <a:rPr lang="sr-Cyrl-B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био Марко </a:t>
            </a:r>
            <a:r>
              <a:rPr lang="sr-Cyrl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Краљевић?</a:t>
            </a:r>
          </a:p>
          <a:p>
            <a:pPr>
              <a:buNone/>
            </a:pPr>
            <a:r>
              <a:rPr lang="sr-Latn-BA" sz="2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B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Илуструј у своју свеску и према својим запажањима Краљевић Марка.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r="25345"/>
          <a:stretch/>
        </p:blipFill>
        <p:spPr>
          <a:xfrm>
            <a:off x="7394121" y="2800350"/>
            <a:ext cx="167368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722</Words>
  <Application>Microsoft Office PowerPoint</Application>
  <PresentationFormat>On-screen Show (16:9)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</dc:title>
  <dc:creator>ln</dc:creator>
  <cp:lastModifiedBy>User</cp:lastModifiedBy>
  <cp:revision>21</cp:revision>
  <dcterms:created xsi:type="dcterms:W3CDTF">2021-02-03T18:37:14Z</dcterms:created>
  <dcterms:modified xsi:type="dcterms:W3CDTF">2021-02-06T21:58:58Z</dcterms:modified>
</cp:coreProperties>
</file>