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2" r:id="rId3"/>
    <p:sldId id="270" r:id="rId4"/>
    <p:sldId id="271" r:id="rId5"/>
    <p:sldId id="272" r:id="rId6"/>
    <p:sldId id="263" r:id="rId7"/>
    <p:sldId id="268" r:id="rId8"/>
    <p:sldId id="264" r:id="rId9"/>
    <p:sldId id="269" r:id="rId10"/>
    <p:sldId id="267" r:id="rId11"/>
    <p:sldId id="266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240AB-0762-4643-A6B8-EA23505FAB8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AD69-5979-48B9-8B3B-648B5DD6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0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0AD69-5979-48B9-8B3B-648B5DD666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7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4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6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9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A02C-5F2E-4A18-9829-99319CEC96D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36CC-AF83-4EF2-BD71-17C7731C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2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DF278D-0C4C-4004-A4C0-8F42C23F6FE7}"/>
              </a:ext>
            </a:extLst>
          </p:cNvPr>
          <p:cNvSpPr txBox="1"/>
          <p:nvPr/>
        </p:nvSpPr>
        <p:spPr>
          <a:xfrm>
            <a:off x="152399" y="2895599"/>
            <a:ext cx="40978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608DB4-1C7A-4027-B69E-11F940C0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109060" cy="32616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C8ADDD-169D-4016-B8E6-E0DDC7E6FCB6}"/>
              </a:ext>
            </a:extLst>
          </p:cNvPr>
          <p:cNvSpPr txBox="1"/>
          <p:nvPr/>
        </p:nvSpPr>
        <p:spPr>
          <a:xfrm>
            <a:off x="437368" y="2286000"/>
            <a:ext cx="4191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ћемо јако сести,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Ал’ ће да се слади!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Мор’о би’ те, рибо, јести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 није глади!“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917D52-AE81-4BF7-8A10-EFA604F9D931}"/>
              </a:ext>
            </a:extLst>
          </p:cNvPr>
          <p:cNvSpPr txBox="1"/>
          <p:nvPr/>
        </p:nvSpPr>
        <p:spPr>
          <a:xfrm>
            <a:off x="1046968" y="52578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слика: Уживање у оброку који је сам уловио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F88BA-C2CA-42E1-B1C9-F9DACDA787CC}"/>
              </a:ext>
            </a:extLst>
          </p:cNvPr>
          <p:cNvSpPr txBox="1"/>
          <p:nvPr/>
        </p:nvSpPr>
        <p:spPr>
          <a:xfrm>
            <a:off x="381000" y="2255729"/>
            <a:ext cx="4800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узе, па њом брже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примакне к усти...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Чун се љуљну... Он се трже.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 санак пусти!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199C07-7FB2-4C44-9AF8-6402AC6B8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02469"/>
            <a:ext cx="4038600" cy="316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25C493-8DA1-4508-AE49-CA221F274E56}"/>
              </a:ext>
            </a:extLst>
          </p:cNvPr>
          <p:cNvSpPr txBox="1"/>
          <p:nvPr/>
        </p:nvSpPr>
        <p:spPr>
          <a:xfrm>
            <a:off x="1188134" y="5148590"/>
            <a:ext cx="707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</a:t>
            </a:r>
            <a:r>
              <a:rPr lang="sr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је готов у најљепшем тренутку</a:t>
            </a:r>
            <a:r>
              <a:rPr lang="sr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2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„РИБАРЧЕТА САН“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29000"/>
            <a:ext cx="5715000" cy="1752600"/>
          </a:xfrm>
        </p:spPr>
        <p:txBody>
          <a:bodyPr>
            <a:normAutofit/>
          </a:bodyPr>
          <a:lstStyle/>
          <a:p>
            <a:pPr algn="r"/>
            <a:r>
              <a:rPr lang="sr-Cyrl-B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Бранко Радичевић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67135"/>
            <a:ext cx="1357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Мотив:</a:t>
            </a:r>
            <a:r>
              <a:rPr lang="sr-Cyrl-RS" sz="2400" dirty="0">
                <a:solidFill>
                  <a:srgbClr val="4F81BD">
                    <a:lumMod val="75000"/>
                  </a:srgbClr>
                </a:solidFill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2873" y="1332268"/>
            <a:ext cx="1073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Снови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984222"/>
            <a:ext cx="1519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Строфа: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2873" y="1984222"/>
            <a:ext cx="671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Пјесма има 6 строфа. Свака строфа има 4 стиха.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902455"/>
            <a:ext cx="112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</a:t>
            </a:r>
            <a:r>
              <a:rPr lang="sr-Cyrl-RS" sz="28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2873" y="2913208"/>
            <a:ext cx="656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Пјесма има 24 стиха. Римују се 1. и 3, 2. и </a:t>
            </a:r>
            <a:r>
              <a:rPr lang="sr-Cyrl-B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C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avougaonik 5">
            <a:extLst>
              <a:ext uri="{FF2B5EF4-FFF2-40B4-BE49-F238E27FC236}">
                <a16:creationId xmlns:a16="http://schemas.microsoft.com/office/drawing/2014/main" xmlns="" id="{87B13E26-322E-4F84-A6E8-F561862E9881}"/>
              </a:ext>
            </a:extLst>
          </p:cNvPr>
          <p:cNvSpPr/>
          <p:nvPr/>
        </p:nvSpPr>
        <p:spPr>
          <a:xfrm>
            <a:off x="1953718" y="4211526"/>
            <a:ext cx="571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Aл' се небо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осме`ива,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Ал' се река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плави,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рибарче у чун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снива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Јасно кô на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јави.</a:t>
            </a:r>
          </a:p>
        </p:txBody>
      </p:sp>
    </p:spTree>
    <p:extLst>
      <p:ext uri="{BB962C8B-B14F-4D97-AF65-F5344CB8AC3E}">
        <p14:creationId xmlns:p14="http://schemas.microsoft.com/office/powerpoint/2010/main" val="18431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473" y="540327"/>
            <a:ext cx="474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О ПЈЕСМИ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1063547"/>
            <a:ext cx="7857893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ли може небо да се  смије?  Ко може да се смије?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Гдје се налази рибарче? </a:t>
            </a:r>
            <a:endParaRPr lang="sr-Cyrl-B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значи сањати јасно као на јави?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рибарче сања?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обраћа жеравици?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Зашто му је срце заиграло?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обраћа уловљеној риби?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се радовао и надао?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се догодило када се чамац љуљнуо?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sr-Latn-RS" sz="2400" dirty="0"/>
          </a:p>
          <a:p>
            <a:pPr>
              <a:lnSpc>
                <a:spcPct val="150000"/>
              </a:lnSpc>
            </a:pPr>
            <a:endParaRPr lang="sr-Latn-RS" sz="2400" dirty="0"/>
          </a:p>
          <a:p>
            <a:pPr>
              <a:lnSpc>
                <a:spcPct val="150000"/>
              </a:lnSpc>
            </a:pPr>
            <a:endParaRPr lang="sr-Latn-RS" sz="2400" dirty="0"/>
          </a:p>
          <a:p>
            <a:pPr>
              <a:lnSpc>
                <a:spcPct val="150000"/>
              </a:lnSpc>
            </a:pPr>
            <a:endParaRPr lang="sr-Latn-RS" sz="2400" dirty="0"/>
          </a:p>
          <a:p>
            <a:pPr>
              <a:lnSpc>
                <a:spcPct val="150000"/>
              </a:lnSpc>
            </a:pPr>
            <a:endParaRPr lang="sr-Latn-RS" sz="2400" dirty="0"/>
          </a:p>
          <a:p>
            <a:pPr>
              <a:lnSpc>
                <a:spcPct val="150000"/>
              </a:lnSpc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1891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537" y="1976673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рибарче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6711" y="4528041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рибица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8424" y="3621184"/>
            <a:ext cx="1335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удичица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0537" y="2821446"/>
            <a:ext cx="1065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санак </a:t>
            </a:r>
            <a:endParaRPr lang="sr-Latn-R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235" y="722334"/>
            <a:ext cx="8218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којих су ријечи написани деминутиви (ријечи умањеног значења)?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4032" y="194203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рибар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4034" y="2821447"/>
            <a:ext cx="733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 </a:t>
            </a:r>
            <a:endParaRPr lang="sr-Latn-R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23434" y="3059114"/>
            <a:ext cx="847459" cy="6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9806" y="3858851"/>
            <a:ext cx="847459" cy="6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57748" y="3628018"/>
            <a:ext cx="995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удица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51038" y="4758873"/>
            <a:ext cx="847459" cy="6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75109" y="4583977"/>
            <a:ext cx="837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14536" y="2210922"/>
            <a:ext cx="847459" cy="6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5">
            <a:extLst>
              <a:ext uri="{FF2B5EF4-FFF2-40B4-BE49-F238E27FC236}">
                <a16:creationId xmlns:a16="http://schemas.microsoft.com/office/drawing/2014/main" xmlns="" id="{87B13E26-322E-4F84-A6E8-F561862E9881}"/>
              </a:ext>
            </a:extLst>
          </p:cNvPr>
          <p:cNvSpPr/>
          <p:nvPr/>
        </p:nvSpPr>
        <p:spPr>
          <a:xfrm>
            <a:off x="685800" y="2660218"/>
            <a:ext cx="38862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Aл' се небо осме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Ал' се река плави,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рибарче у чун снива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Јасно кô на јави.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9929" y="408057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Пјесничке слике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715000"/>
            <a:ext cx="5452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СЛИКА- Рибарче спава у чамцу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99765B-7DA6-4CF6-8210-8EAA7994C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72" y="1469886"/>
            <a:ext cx="4293211" cy="33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DF278D-0C4C-4004-A4C0-8F42C23F6FE7}"/>
              </a:ext>
            </a:extLst>
          </p:cNvPr>
          <p:cNvSpPr txBox="1"/>
          <p:nvPr/>
        </p:nvSpPr>
        <p:spPr>
          <a:xfrm>
            <a:off x="641373" y="1905000"/>
            <a:ext cx="3657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’итнуо удичицу,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рибицу је стек`о,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метнуо на жеравицу,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је тако пек’о.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EE7001-09D0-4A0C-B268-F8881781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981" y="1212790"/>
            <a:ext cx="4113629" cy="3200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EBF7A4-39E6-4430-AA99-41307A3E0587}"/>
              </a:ext>
            </a:extLst>
          </p:cNvPr>
          <p:cNvSpPr txBox="1"/>
          <p:nvPr/>
        </p:nvSpPr>
        <p:spPr>
          <a:xfrm>
            <a:off x="2418566" y="5548399"/>
            <a:ext cx="497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слика: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Уловљена рибица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935C61-CBFC-44FB-B1F7-7F8C01AA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66800"/>
            <a:ext cx="4253885" cy="32085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3593E5-6CB3-4BAD-A5C7-6A886E0D4079}"/>
              </a:ext>
            </a:extLst>
          </p:cNvPr>
          <p:cNvSpPr txBox="1"/>
          <p:nvPr/>
        </p:nvSpPr>
        <p:spPr>
          <a:xfrm>
            <a:off x="381000" y="2209800"/>
            <a:ext cx="40978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Жеравицо, де се труди, немој тако споро!“ Рибица му веће руди, готова је скоро.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FCCC8D-48E3-492A-A490-FD21287B1568}"/>
              </a:ext>
            </a:extLst>
          </p:cNvPr>
          <p:cNvSpPr txBox="1"/>
          <p:nvPr/>
        </p:nvSpPr>
        <p:spPr>
          <a:xfrm>
            <a:off x="762001" y="5257800"/>
            <a:ext cx="7979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слика: Обраћање жеравици молбом да пожури 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9302A2-A962-49F4-86F3-493BE648A237}"/>
              </a:ext>
            </a:extLst>
          </p:cNvPr>
          <p:cNvSpPr txBox="1"/>
          <p:nvPr/>
        </p:nvSpPr>
        <p:spPr>
          <a:xfrm>
            <a:off x="533400" y="2362200"/>
            <a:ext cx="39623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Риба руди – јоште мало – сад му је печена, срце му је заиграло: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„Амо сад, милена!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AC1106-FD18-46E2-8E10-D9BEC4F43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3962398" cy="3119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F51AFB-03C4-4C31-8653-30397C92FA1C}"/>
              </a:ext>
            </a:extLst>
          </p:cNvPr>
          <p:cNvSpPr txBox="1"/>
          <p:nvPr/>
        </p:nvSpPr>
        <p:spPr>
          <a:xfrm flipH="1">
            <a:off x="883918" y="5473005"/>
            <a:ext cx="5974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слика: Радост због уловљене и испечене рибице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337</Words>
  <Application>Microsoft Office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„РИБАРЧЕТА САН“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РИБАРЧЕТА САН</dc:title>
  <dc:creator>fujitsu</dc:creator>
  <cp:lastModifiedBy>fujitsu</cp:lastModifiedBy>
  <cp:revision>18</cp:revision>
  <dcterms:created xsi:type="dcterms:W3CDTF">2021-02-15T18:55:46Z</dcterms:created>
  <dcterms:modified xsi:type="dcterms:W3CDTF">2021-02-18T12:52:43Z</dcterms:modified>
</cp:coreProperties>
</file>