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5" r:id="rId3"/>
    <p:sldId id="266" r:id="rId4"/>
    <p:sldId id="258" r:id="rId5"/>
    <p:sldId id="259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D1D68D-DAD9-4B13-AE44-43B581D855E1}" v="130" dt="2020-05-19T09:36:42.0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3B7E03-53D6-49AA-9CCC-6D9E177A2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A3346CF-1496-49E3-B429-ED51338EC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EE977C-7BF9-49D8-846F-BD5A8F413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6469-F380-4CCA-9667-11F92AD2A9C3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61A286-C857-42D6-89E0-291FBCD35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AEFDCE-A443-4766-96F3-10E8E0A02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E1E8-C7D1-4CDD-8096-003E536E3DC6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15412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94F5E2-5AB4-4178-AE89-BFDE08F86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88E1A4A-B017-45F1-BDBB-2CA29AE6A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5D40EF-92CF-4AF6-915F-B8F6EC0A0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6469-F380-4CCA-9667-11F92AD2A9C3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A4C971-6E89-441C-981D-4B6392954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CFFCE6-25FC-492A-80A3-ED2DC067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E1E8-C7D1-4CDD-8096-003E536E3DC6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6323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7B6FC5D-FC2E-4A08-9E19-8B3A1009C1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00AE2A1-5D64-4ED0-A18F-FDF65AC75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18141A-3691-4456-9146-F16D9CCC4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6469-F380-4CCA-9667-11F92AD2A9C3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300AE2-2988-4ECC-B96A-0C1F0A27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DFE549-F487-48C3-842E-77B79C2E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E1E8-C7D1-4CDD-8096-003E536E3DC6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866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46B14E-BC7F-4B1A-8951-8180FC627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B264E7-B5B9-4DAE-9834-42545BD8A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DACA7C-2ED3-4270-ABAA-CC1C2AACB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6469-F380-4CCA-9667-11F92AD2A9C3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B33A3D-C32D-4BAF-BF35-AAA0B401F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6BFBCD-71FD-4093-9951-02E026C64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E1E8-C7D1-4CDD-8096-003E536E3DC6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51602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DD4014-CE99-4D03-9390-4C90BF035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881B85B-6880-4819-94DA-A7A2AF1B8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58A6CE-B4A3-4BEF-8565-84B136F84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6469-F380-4CCA-9667-11F92AD2A9C3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5381AE-06C0-4F8C-BACB-D72FAB51F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D914F1-25F7-41CF-82EB-707ACDA3A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E1E8-C7D1-4CDD-8096-003E536E3DC6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65805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04C10-AC32-4152-B3FD-D40AFC2B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072C34-7121-4063-897A-CD7F9C2DA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1918085-9555-4C14-BE19-0D4625D66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466667-015A-4EDC-A628-42995788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6469-F380-4CCA-9667-11F92AD2A9C3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CAF042F-9D12-498A-AC6E-BA2740426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DB68002-C877-4980-8E61-9C3221D5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E1E8-C7D1-4CDD-8096-003E536E3DC6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70773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369D1-6506-4D27-8DDC-0C20501F7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CEBA7B-4206-4615-B3D0-C345EEF6B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A0D7F4-9181-46FB-B188-DDF514E72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CB18D97-C6AA-4DC0-928C-A611287D3F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34FB8FA-5598-4791-B514-2052D14E4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07B872E-7841-4EBA-B241-2B4542434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6469-F380-4CCA-9667-11F92AD2A9C3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ADE40B9-01AF-4F7A-BAA5-AB2C619E6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98594A1-1F63-429D-BAD5-F7BE90104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E1E8-C7D1-4CDD-8096-003E536E3DC6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22200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7E5BE-6E57-4B69-8E5F-6E480A982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7B8F338-9982-4DB0-846A-70CC54ED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6469-F380-4CCA-9667-11F92AD2A9C3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7E27F3A-1678-4D79-BDEF-519D2923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0049C1-E752-43FF-B158-F27DDDB5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E1E8-C7D1-4CDD-8096-003E536E3DC6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858153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40F265F-0395-493B-AA48-F24752A9C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6469-F380-4CCA-9667-11F92AD2A9C3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1ECF74-3B05-44EB-A461-5D304D0E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11F86B-636D-4C39-A754-1BA527DE4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E1E8-C7D1-4CDD-8096-003E536E3DC6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89992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0FAE15-1DB0-4CAB-9289-480688466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3DAC5C-71A3-42C5-8103-D19BC6E9D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9D326D-3323-415F-A1C2-E13963153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90A0101-D20E-47D0-AEA3-01DC29EA9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6469-F380-4CCA-9667-11F92AD2A9C3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86345C-75C9-489D-81A6-ACDF86C23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D6935D4-DFF1-4AD8-96AE-204E3D94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E1E8-C7D1-4CDD-8096-003E536E3DC6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313110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5F5CB1-EC37-4012-B860-6D478560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CC548F1-2CE4-4E0B-985F-A882E30051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7A5DF30-7DAA-4604-B034-8E8614EC2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3F533A-02EF-44CA-8C6D-004B5F829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6469-F380-4CCA-9667-11F92AD2A9C3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C0ADE9-CCD7-4BA7-A1E7-A514815A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C4FEC01-DAAA-47E5-B7EC-19151F0AA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E1E8-C7D1-4CDD-8096-003E536E3DC6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14353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C40356E-C7BD-4DAB-8709-DA6CE36E6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342D43-499F-401A-8429-866310F89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EAF49C-547E-4CDA-A677-9930609B5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16469-F380-4CCA-9667-11F92AD2A9C3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F2844E-11C0-42AE-BE99-C18F4161B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9C1A93-D488-4F29-A49D-F75D3801C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FE1E8-C7D1-4CDD-8096-003E536E3DC6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26106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7050" y="691257"/>
            <a:ext cx="2677469" cy="1132242"/>
          </a:xfrm>
        </p:spPr>
        <p:txBody>
          <a:bodyPr/>
          <a:lstStyle/>
          <a:p>
            <a:pPr algn="ctr"/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Српски језик</a:t>
            </a:r>
            <a:b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2. разред</a:t>
            </a:r>
            <a:endParaRPr lang="sr-Latn-B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820" y="2915478"/>
            <a:ext cx="5671931" cy="24516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4000" dirty="0">
                <a:latin typeface="Arial" panose="020B0604020202020204" pitchFamily="34" charset="0"/>
                <a:cs typeface="Arial" panose="020B0604020202020204" pitchFamily="34" charset="0"/>
              </a:rPr>
              <a:t>ЛЕКТИРА</a:t>
            </a:r>
            <a:endParaRPr lang="sr-Cyrl-BA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Cyrl-BA" sz="5400" b="1" dirty="0">
                <a:latin typeface="Arial" panose="020B0604020202020204" pitchFamily="34" charset="0"/>
                <a:cs typeface="Arial" panose="020B0604020202020204" pitchFamily="34" charset="0"/>
              </a:rPr>
              <a:t>Јежева кућица</a:t>
            </a:r>
          </a:p>
          <a:p>
            <a:pPr marL="0" indent="0" algn="ctr">
              <a:buNone/>
            </a:pPr>
            <a:r>
              <a:rPr lang="sr-Cyrl-BA" sz="4000" b="1" dirty="0">
                <a:latin typeface="Arial" panose="020B0604020202020204" pitchFamily="34" charset="0"/>
                <a:cs typeface="Arial" panose="020B0604020202020204" pitchFamily="34" charset="0"/>
              </a:rPr>
              <a:t>Бранко Ћопић</a:t>
            </a:r>
            <a:endParaRPr lang="sr-Latn-B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7226" y="452718"/>
            <a:ext cx="5271478" cy="57816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3873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75" y="267452"/>
            <a:ext cx="10485185" cy="851826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sr-Cyrl-BA" sz="3200" b="1" dirty="0">
                <a:latin typeface="Arial" pitchFamily="34" charset="0"/>
                <a:cs typeface="Arial" pitchFamily="34" charset="0"/>
              </a:rPr>
              <a:t>„</a:t>
            </a:r>
            <a:r>
              <a:rPr lang="sr-Cyrl-RS" sz="3200" b="1" dirty="0">
                <a:latin typeface="Arial" pitchFamily="34" charset="0"/>
                <a:cs typeface="Arial" pitchFamily="34" charset="0"/>
              </a:rPr>
              <a:t>Јежева кућица” је басна у стиховима.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075" y="1247945"/>
            <a:ext cx="7252185" cy="5858256"/>
          </a:xfrm>
        </p:spPr>
        <p:txBody>
          <a:bodyPr>
            <a:noAutofit/>
          </a:bodyPr>
          <a:lstStyle/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de-DE" sz="3000" b="1" dirty="0">
                <a:latin typeface="Arial" pitchFamily="34" charset="0"/>
                <a:cs typeface="Arial" pitchFamily="34" charset="0"/>
              </a:rPr>
              <a:t>  </a:t>
            </a:r>
            <a:r>
              <a:rPr lang="sr-Cyrl-RS" sz="3000" b="1" dirty="0">
                <a:latin typeface="Arial" pitchFamily="34" charset="0"/>
                <a:cs typeface="Arial" pitchFamily="34" charset="0"/>
              </a:rPr>
              <a:t>Мање познате ријечи</a:t>
            </a:r>
            <a:r>
              <a:rPr lang="sr-Cyrl-RS" sz="3000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2">
              <a:buClrTx/>
              <a:buSzPct val="100000"/>
              <a:buFont typeface="Arial" panose="020B0604020202020204" pitchFamily="34" charset="0"/>
              <a:buChar char="•"/>
            </a:pPr>
            <a:r>
              <a:rPr lang="sr-Cyrl-RS" sz="3000" b="1" dirty="0">
                <a:latin typeface="Arial" pitchFamily="34" charset="0"/>
                <a:cs typeface="Arial" pitchFamily="34" charset="0"/>
              </a:rPr>
              <a:t>Лога</a:t>
            </a:r>
            <a:r>
              <a:rPr lang="sr-Cyrl-RS" sz="3000" dirty="0">
                <a:latin typeface="Arial" pitchFamily="34" charset="0"/>
                <a:cs typeface="Arial" pitchFamily="34" charset="0"/>
              </a:rPr>
              <a:t> - јазбина.        </a:t>
            </a:r>
          </a:p>
          <a:p>
            <a:pPr lvl="2">
              <a:buClrTx/>
              <a:buSzPct val="100000"/>
              <a:buFont typeface="Arial" panose="020B0604020202020204" pitchFamily="34" charset="0"/>
              <a:buChar char="•"/>
            </a:pPr>
            <a:r>
              <a:rPr lang="sr-Cyrl-RS" sz="3000" b="1" dirty="0">
                <a:latin typeface="Arial" pitchFamily="34" charset="0"/>
                <a:cs typeface="Arial" pitchFamily="34" charset="0"/>
              </a:rPr>
              <a:t>Фраза</a:t>
            </a:r>
            <a:r>
              <a:rPr lang="sr-Cyrl-RS" sz="3000" dirty="0">
                <a:latin typeface="Arial" pitchFamily="34" charset="0"/>
                <a:cs typeface="Arial" pitchFamily="34" charset="0"/>
              </a:rPr>
              <a:t> - лијепе ријечи, изрази.</a:t>
            </a:r>
          </a:p>
          <a:p>
            <a:pPr lvl="2">
              <a:buClrTx/>
              <a:buSzPct val="100000"/>
              <a:buFont typeface="Arial" panose="020B0604020202020204" pitchFamily="34" charset="0"/>
              <a:buChar char="•"/>
            </a:pPr>
            <a:r>
              <a:rPr lang="sr-Cyrl-RS" sz="3000" b="1" dirty="0">
                <a:latin typeface="Arial" pitchFamily="34" charset="0"/>
                <a:cs typeface="Arial" pitchFamily="34" charset="0"/>
              </a:rPr>
              <a:t>Свод</a:t>
            </a:r>
            <a:r>
              <a:rPr lang="sr-Cyrl-RS" sz="3000" dirty="0">
                <a:latin typeface="Arial" pitchFamily="34" charset="0"/>
                <a:cs typeface="Arial" pitchFamily="34" charset="0"/>
              </a:rPr>
              <a:t> - строп, плафон. </a:t>
            </a:r>
          </a:p>
          <a:p>
            <a:pPr lvl="2">
              <a:buClrTx/>
              <a:buSzPct val="100000"/>
              <a:buFont typeface="Arial" panose="020B0604020202020204" pitchFamily="34" charset="0"/>
              <a:buChar char="•"/>
            </a:pPr>
            <a:r>
              <a:rPr lang="sr-Cyrl-RS" sz="3000" b="1" dirty="0">
                <a:latin typeface="Arial" pitchFamily="34" charset="0"/>
                <a:cs typeface="Arial" pitchFamily="34" charset="0"/>
              </a:rPr>
              <a:t>Трице</a:t>
            </a:r>
            <a:r>
              <a:rPr lang="sr-Cyrl-RS" sz="3000" dirty="0">
                <a:latin typeface="Arial" pitchFamily="34" charset="0"/>
                <a:cs typeface="Arial" pitchFamily="34" charset="0"/>
              </a:rPr>
              <a:t> - безвриједне ствари.</a:t>
            </a:r>
          </a:p>
          <a:p>
            <a:pPr lvl="2">
              <a:buClrTx/>
              <a:buSzPct val="100000"/>
              <a:buFont typeface="Arial" panose="020B0604020202020204" pitchFamily="34" charset="0"/>
              <a:buChar char="•"/>
            </a:pPr>
            <a:r>
              <a:rPr lang="sr-Cyrl-RS" sz="3000" b="1" dirty="0">
                <a:latin typeface="Arial" pitchFamily="34" charset="0"/>
                <a:cs typeface="Arial" pitchFamily="34" charset="0"/>
              </a:rPr>
              <a:t>Каљуга</a:t>
            </a:r>
            <a:r>
              <a:rPr lang="sr-Cyrl-RS" sz="3000" dirty="0">
                <a:latin typeface="Arial" pitchFamily="34" charset="0"/>
                <a:cs typeface="Arial" pitchFamily="34" charset="0"/>
              </a:rPr>
              <a:t> - блато.             </a:t>
            </a:r>
          </a:p>
          <a:p>
            <a:pPr lvl="2">
              <a:buClrTx/>
              <a:buSzPct val="100000"/>
              <a:buFont typeface="Arial" panose="020B0604020202020204" pitchFamily="34" charset="0"/>
              <a:buChar char="•"/>
            </a:pPr>
            <a:r>
              <a:rPr lang="sr-Cyrl-RS" sz="3000" b="1" dirty="0">
                <a:latin typeface="Arial" pitchFamily="34" charset="0"/>
                <a:cs typeface="Arial" pitchFamily="34" charset="0"/>
              </a:rPr>
              <a:t>Клада</a:t>
            </a:r>
            <a:r>
              <a:rPr lang="sr-Cyrl-RS" sz="3000" dirty="0">
                <a:latin typeface="Arial" pitchFamily="34" charset="0"/>
                <a:cs typeface="Arial" pitchFamily="34" charset="0"/>
              </a:rPr>
              <a:t> - комад дрвета.</a:t>
            </a:r>
          </a:p>
          <a:p>
            <a:pPr lvl="2">
              <a:buClrTx/>
              <a:buSzPct val="100000"/>
              <a:buFont typeface="Arial" panose="020B0604020202020204" pitchFamily="34" charset="0"/>
              <a:buChar char="•"/>
            </a:pPr>
            <a:r>
              <a:rPr lang="sr-Cyrl-RS" sz="3000" b="1" dirty="0">
                <a:latin typeface="Arial" pitchFamily="34" charset="0"/>
                <a:cs typeface="Arial" pitchFamily="34" charset="0"/>
              </a:rPr>
              <a:t>Страћара</a:t>
            </a:r>
            <a:r>
              <a:rPr lang="sr-Cyrl-RS" sz="3000" dirty="0">
                <a:latin typeface="Arial" pitchFamily="34" charset="0"/>
                <a:cs typeface="Arial" pitchFamily="34" charset="0"/>
              </a:rPr>
              <a:t> - стара трошна кућа.</a:t>
            </a:r>
          </a:p>
          <a:p>
            <a:pPr lvl="2">
              <a:buClrTx/>
              <a:buSzPct val="100000"/>
              <a:buFont typeface="Arial" panose="020B0604020202020204" pitchFamily="34" charset="0"/>
              <a:buChar char="•"/>
            </a:pPr>
            <a:r>
              <a:rPr lang="sr-Cyrl-RS" sz="3000" b="1" dirty="0">
                <a:latin typeface="Arial" pitchFamily="34" charset="0"/>
                <a:cs typeface="Arial" pitchFamily="34" charset="0"/>
              </a:rPr>
              <a:t>Хуља</a:t>
            </a:r>
            <a:r>
              <a:rPr lang="sr-Cyrl-RS" sz="3000" dirty="0">
                <a:latin typeface="Arial" pitchFamily="34" charset="0"/>
                <a:cs typeface="Arial" pitchFamily="34" charset="0"/>
              </a:rPr>
              <a:t> - пропалица.          </a:t>
            </a:r>
          </a:p>
          <a:p>
            <a:pPr lvl="2">
              <a:buClrTx/>
              <a:buSzPct val="100000"/>
              <a:buFont typeface="Arial" panose="020B0604020202020204" pitchFamily="34" charset="0"/>
              <a:buChar char="•"/>
            </a:pPr>
            <a:r>
              <a:rPr lang="sr-Cyrl-RS" sz="3000" b="1" dirty="0">
                <a:latin typeface="Arial" pitchFamily="34" charset="0"/>
                <a:cs typeface="Arial" pitchFamily="34" charset="0"/>
              </a:rPr>
              <a:t>Хајка</a:t>
            </a:r>
            <a:r>
              <a:rPr lang="sr-Cyrl-RS" sz="3000" dirty="0">
                <a:latin typeface="Arial" pitchFamily="34" charset="0"/>
                <a:cs typeface="Arial" pitchFamily="34" charset="0"/>
              </a:rPr>
              <a:t> - потјера.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endParaRPr lang="sr-Cyrl-R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9945935-5BE6-4981-A611-763ECAA43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444" y="2165849"/>
            <a:ext cx="4774947" cy="3438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0926" y="365516"/>
            <a:ext cx="2610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4000" b="1" dirty="0">
                <a:latin typeface="Arial" panose="020B0604020202020204" pitchFamily="34" charset="0"/>
                <a:cs typeface="Arial" panose="020B0604020202020204" pitchFamily="34" charset="0"/>
              </a:rPr>
              <a:t>ЛИКОВИ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07160" y="1453763"/>
            <a:ext cx="7077450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RS" sz="3400" dirty="0">
                <a:latin typeface="Arial" pitchFamily="34" charset="0"/>
                <a:cs typeface="Arial" pitchFamily="34" charset="0"/>
              </a:rPr>
              <a:t>Главни јунак је </a:t>
            </a:r>
            <a:r>
              <a:rPr lang="sr-Cyrl-RS" sz="3400" b="1" dirty="0">
                <a:latin typeface="Arial" pitchFamily="34" charset="0"/>
                <a:cs typeface="Arial" pitchFamily="34" charset="0"/>
              </a:rPr>
              <a:t>Јежурка Јежић</a:t>
            </a:r>
            <a:r>
              <a:rPr lang="sr-Cyrl-RS" sz="34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sr-Cyrl-RS" sz="3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RS" sz="3400" dirty="0">
                <a:latin typeface="Arial" pitchFamily="34" charset="0"/>
                <a:cs typeface="Arial" pitchFamily="34" charset="0"/>
              </a:rPr>
              <a:t>Споредни ликови су:</a:t>
            </a:r>
            <a:endParaRPr lang="de-DE" sz="3400" dirty="0"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sr-Cyrl-BA" sz="3400" b="1" dirty="0">
                <a:latin typeface="Arial" pitchFamily="34" charset="0"/>
                <a:cs typeface="Arial" pitchFamily="34" charset="0"/>
              </a:rPr>
              <a:t>Зец</a:t>
            </a:r>
            <a:r>
              <a:rPr lang="sr-Latn-RS" sz="3400" b="1" dirty="0">
                <a:latin typeface="Arial" pitchFamily="34" charset="0"/>
                <a:cs typeface="Arial" pitchFamily="34" charset="0"/>
              </a:rPr>
              <a:t>,</a:t>
            </a:r>
            <a:r>
              <a:rPr lang="sr-Cyrl-BA" sz="3400" b="1" dirty="0">
                <a:latin typeface="Arial" pitchFamily="34" charset="0"/>
                <a:cs typeface="Arial" pitchFamily="34" charset="0"/>
              </a:rPr>
              <a:t> </a:t>
            </a:r>
            <a:endParaRPr lang="sr-Cyrl-RS" sz="3400" b="1" dirty="0"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sr-Cyrl-RS" sz="3400" b="1" dirty="0">
                <a:latin typeface="Arial" pitchFamily="34" charset="0"/>
                <a:cs typeface="Arial" pitchFamily="34" charset="0"/>
              </a:rPr>
              <a:t>Лија Мица</a:t>
            </a:r>
            <a:r>
              <a:rPr lang="sr-Latn-RS" sz="3400" b="1" dirty="0">
                <a:latin typeface="Arial" pitchFamily="34" charset="0"/>
                <a:cs typeface="Arial" pitchFamily="34" charset="0"/>
              </a:rPr>
              <a:t>,</a:t>
            </a:r>
            <a:endParaRPr lang="sr-Cyrl-RS" sz="3400" b="1" dirty="0"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sr-Cyrl-RS" sz="3400" b="1" dirty="0">
                <a:latin typeface="Arial" pitchFamily="34" charset="0"/>
                <a:cs typeface="Arial" pitchFamily="34" charset="0"/>
              </a:rPr>
              <a:t>Вук</a:t>
            </a:r>
            <a:r>
              <a:rPr lang="sr-Latn-RS" sz="3400" b="1" dirty="0">
                <a:latin typeface="Arial" pitchFamily="34" charset="0"/>
                <a:cs typeface="Arial" pitchFamily="34" charset="0"/>
              </a:rPr>
              <a:t>,</a:t>
            </a:r>
            <a:endParaRPr lang="sr-Cyrl-RS" sz="3400" b="1" dirty="0"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sr-Cyrl-RS" sz="3400" b="1" dirty="0">
                <a:latin typeface="Arial" pitchFamily="34" charset="0"/>
                <a:cs typeface="Arial" pitchFamily="34" charset="0"/>
              </a:rPr>
              <a:t>Медо</a:t>
            </a:r>
            <a:r>
              <a:rPr lang="sr-Latn-RS" sz="3400" b="1">
                <a:latin typeface="Arial" pitchFamily="34" charset="0"/>
                <a:cs typeface="Arial" pitchFamily="34" charset="0"/>
              </a:rPr>
              <a:t>,</a:t>
            </a:r>
            <a:endParaRPr lang="sr-Cyrl-RS" sz="3400" b="1" dirty="0"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sr-Cyrl-RS" sz="3400" b="1" dirty="0">
                <a:latin typeface="Arial" pitchFamily="34" charset="0"/>
                <a:cs typeface="Arial" pitchFamily="34" charset="0"/>
              </a:rPr>
              <a:t>Дивља свиња</a:t>
            </a:r>
            <a:r>
              <a:rPr lang="sr-Latn-RS" sz="3400" b="1" dirty="0">
                <a:latin typeface="Arial" pitchFamily="34" charset="0"/>
                <a:cs typeface="Arial" pitchFamily="34" charset="0"/>
              </a:rPr>
              <a:t>.</a:t>
            </a:r>
            <a:endParaRPr lang="sr-Cyrl-RS" sz="34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6933" y="2127240"/>
            <a:ext cx="4016254" cy="407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5616" y="242781"/>
            <a:ext cx="4620768" cy="646176"/>
          </a:xfrm>
        </p:spPr>
        <p:txBody>
          <a:bodyPr>
            <a:normAutofit/>
          </a:bodyPr>
          <a:lstStyle/>
          <a:p>
            <a:pPr algn="ctr"/>
            <a:r>
              <a:rPr lang="sr-Cyrl-BA" sz="3200" b="1" dirty="0">
                <a:latin typeface="Arial" panose="020B0604020202020204" pitchFamily="34" charset="0"/>
                <a:cs typeface="Arial" panose="020B0604020202020204" pitchFamily="34" charset="0"/>
              </a:rPr>
              <a:t>ОСОБИНЕ ЛИКОВА</a:t>
            </a:r>
            <a:endParaRPr lang="sr-Latn-B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760" y="1146638"/>
            <a:ext cx="10654217" cy="5141620"/>
          </a:xfrm>
        </p:spPr>
        <p:txBody>
          <a:bodyPr>
            <a:noAutofit/>
          </a:bodyPr>
          <a:lstStyle/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Главни лик</a:t>
            </a:r>
            <a:r>
              <a:rPr lang="sr-Latn-R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3000" dirty="0">
                <a:latin typeface="Arial" panose="020B0604020202020204" pitchFamily="34" charset="0"/>
                <a:cs typeface="Arial" panose="020B0604020202020204" pitchFamily="34" charset="0"/>
              </a:rPr>
              <a:t>ове приче је </a:t>
            </a:r>
            <a:r>
              <a:rPr lang="sr-Cyrl-RS" sz="3000" b="1" dirty="0">
                <a:latin typeface="Arial" panose="020B0604020202020204" pitchFamily="34" charset="0"/>
                <a:cs typeface="Arial" panose="020B0604020202020204" pitchFamily="34" charset="0"/>
              </a:rPr>
              <a:t>славни ловац </a:t>
            </a:r>
            <a:r>
              <a:rPr lang="sr-Cyrl-RS" sz="3000" dirty="0">
                <a:latin typeface="Arial" panose="020B0604020202020204" pitchFamily="34" charset="0"/>
                <a:cs typeface="Arial" panose="020B0604020202020204" pitchFamily="34" charset="0"/>
              </a:rPr>
              <a:t>Јежурка Јежић, </a:t>
            </a:r>
            <a:r>
              <a:rPr lang="sr-Cyrl-BA" sz="3000" b="1" dirty="0">
                <a:latin typeface="Arial" panose="020B0604020202020204" pitchFamily="34" charset="0"/>
                <a:cs typeface="Arial" panose="020B0604020202020204" pitchFamily="34" charset="0"/>
              </a:rPr>
              <a:t>поштован</a:t>
            </a: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због својих способности.</a:t>
            </a:r>
          </a:p>
          <a:p>
            <a:pPr marL="0" indent="0">
              <a:buNone/>
            </a:pP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„Ловом се бави, често га виде,</a:t>
            </a:r>
          </a:p>
          <a:p>
            <a:pPr marL="0" indent="0">
              <a:buNone/>
            </a:pP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с триста копаља на јуриш иде.</a:t>
            </a:r>
          </a:p>
          <a:p>
            <a:pPr marL="0" indent="0">
              <a:buNone/>
            </a:pP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И вук и медо, па чак и овца,</a:t>
            </a:r>
          </a:p>
          <a:p>
            <a:pPr marL="0" indent="0">
              <a:buNone/>
            </a:pP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познају јежа, славнога ловца“. </a:t>
            </a:r>
          </a:p>
          <a:p>
            <a:pPr marL="0" indent="0">
              <a:buNone/>
            </a:pP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sr-Cyrl-BA" sz="3000" b="1" dirty="0">
                <a:latin typeface="Arial" panose="020B0604020202020204" pitchFamily="34" charset="0"/>
                <a:cs typeface="Arial" panose="020B0604020202020204" pitchFamily="34" charset="0"/>
              </a:rPr>
              <a:t>Културан     </a:t>
            </a: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 „ Јежурка Јежић свој шешир скида,</a:t>
            </a:r>
          </a:p>
          <a:p>
            <a:pPr marL="0" indent="0">
              <a:buClrTx/>
              <a:buNone/>
            </a:pP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клања се, смјешка, кавалир прави,</a:t>
            </a:r>
          </a:p>
          <a:p>
            <a:pPr marL="0" indent="0">
              <a:buClrTx/>
              <a:buNone/>
            </a:pP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бираном фразом лисицу здрави...“</a:t>
            </a:r>
          </a:p>
          <a:p>
            <a:pPr marL="0" indent="0">
              <a:buNone/>
            </a:pPr>
            <a:r>
              <a:rPr lang="sr-Cyrl-B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243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610" y="231649"/>
            <a:ext cx="9023223" cy="707136"/>
          </a:xfrm>
        </p:spPr>
        <p:txBody>
          <a:bodyPr/>
          <a:lstStyle/>
          <a:p>
            <a:r>
              <a:rPr lang="sr-Cyrl-B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endParaRPr lang="sr-Latn-BA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76" y="451104"/>
            <a:ext cx="11204448" cy="6175247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ü"/>
            </a:pPr>
            <a:r>
              <a:rPr lang="sr-Cyrl-BA" sz="3000" b="1" dirty="0">
                <a:latin typeface="Arial" panose="020B0604020202020204" pitchFamily="34" charset="0"/>
                <a:cs typeface="Arial" panose="020B0604020202020204" pitchFamily="34" charset="0"/>
              </a:rPr>
              <a:t>Лукав</a:t>
            </a: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            „Ако би успут дошло до боја,</a:t>
            </a:r>
          </a:p>
          <a:p>
            <a:pPr marL="0" indent="0">
              <a:buNone/>
            </a:pP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Нек буде спремна одбрана моја”.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endParaRPr lang="sr-Cyrl-BA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sr-Cyrl-BA" sz="3000" b="1" dirty="0">
                <a:latin typeface="Arial" panose="020B0604020202020204" pitchFamily="34" charset="0"/>
                <a:cs typeface="Arial" panose="020B0604020202020204" pitchFamily="34" charset="0"/>
              </a:rPr>
              <a:t>Вриједан       </a:t>
            </a: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„Вриједан сам, радим бавим се ловом </a:t>
            </a:r>
            <a:b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и мирно живим под својим кровом.“</a:t>
            </a:r>
          </a:p>
          <a:p>
            <a:pPr marL="0" indent="0">
              <a:buClrTx/>
              <a:buFont typeface="Wingdings" pitchFamily="2" charset="2"/>
              <a:buChar char="v"/>
            </a:pPr>
            <a:endParaRPr lang="sr-Cyrl-BA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sr-Cyrl-BA" sz="3000" b="1" dirty="0">
                <a:latin typeface="Arial" panose="020B0604020202020204" pitchFamily="34" charset="0"/>
                <a:cs typeface="Arial" panose="020B0604020202020204" pitchFamily="34" charset="0"/>
              </a:rPr>
              <a:t>Срећан</a:t>
            </a: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, јер живи у свом скромном дому који воли и брани.</a:t>
            </a:r>
          </a:p>
          <a:p>
            <a:pPr marL="0" indent="0">
              <a:buClrTx/>
              <a:buNone/>
            </a:pP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„Ма какав био мој родни праг,</a:t>
            </a:r>
          </a:p>
          <a:p>
            <a:pPr marL="0" indent="0">
              <a:buClrTx/>
              <a:buNone/>
            </a:pP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он ми је ипак мио и драг.</a:t>
            </a:r>
          </a:p>
          <a:p>
            <a:pPr marL="0" indent="0">
              <a:buClrTx/>
              <a:buNone/>
            </a:pP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Простран је и скроман, али је мој,</a:t>
            </a:r>
          </a:p>
          <a:p>
            <a:pPr marL="0" indent="0">
              <a:buClrTx/>
              <a:buNone/>
            </a:pP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ту сам слободан и газда свој.“</a:t>
            </a:r>
          </a:p>
        </p:txBody>
      </p:sp>
    </p:spTree>
    <p:extLst>
      <p:ext uri="{BB962C8B-B14F-4D97-AF65-F5344CB8AC3E}">
        <p14:creationId xmlns:p14="http://schemas.microsoft.com/office/powerpoint/2010/main" val="272541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91" y="639285"/>
            <a:ext cx="6167032" cy="3294082"/>
          </a:xfrm>
        </p:spPr>
        <p:txBody>
          <a:bodyPr>
            <a:noAutofit/>
          </a:bodyPr>
          <a:lstStyle/>
          <a:p>
            <a:pPr marL="0" indent="0"/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     „Кућицо драга, слободо моја!</a:t>
            </a:r>
            <a:b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     Палато дивна, лиснатог пода,</a:t>
            </a:r>
            <a:b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     колијевко мека, лиснатог пода,</a:t>
            </a:r>
            <a:b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     увијек ћу вјеран остати теби, </a:t>
            </a:r>
            <a:b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     низашто ја те мијењао не би!</a:t>
            </a:r>
            <a:b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     У теби живим без бриге, страха</a:t>
            </a:r>
            <a:b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     и бранит ћу те до задњега даха!   </a:t>
            </a:r>
            <a:endParaRPr lang="sr-Latn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905" y="639285"/>
            <a:ext cx="4549882" cy="3137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AE04667-6EF8-4D5A-89C8-AF181BC9A0A1}"/>
              </a:ext>
            </a:extLst>
          </p:cNvPr>
          <p:cNvSpPr txBox="1"/>
          <p:nvPr/>
        </p:nvSpPr>
        <p:spPr>
          <a:xfrm>
            <a:off x="322484" y="4189521"/>
            <a:ext cx="11547031" cy="2130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Бори се за себе и своје ставове, чак и када му се други смију.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Он остаје непоколебљив у одбрани свога дома. </a:t>
            </a:r>
            <a:endParaRPr 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4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19" y="1004498"/>
            <a:ext cx="10984992" cy="3438144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sz="3000" b="1" dirty="0">
                <a:latin typeface="Arial" panose="020B0604020202020204" pitchFamily="34" charset="0"/>
                <a:cs typeface="Arial" panose="020B0604020202020204" pitchFamily="34" charset="0"/>
              </a:rPr>
              <a:t>Лија Мица: </a:t>
            </a:r>
          </a:p>
          <a:p>
            <a:pPr>
              <a:buClrTx/>
              <a:buNone/>
            </a:pPr>
            <a:r>
              <a:rPr lang="sr-Cyrl-BA" sz="3000" b="1" dirty="0">
                <a:latin typeface="Arial" panose="020B0604020202020204" pitchFamily="34" charset="0"/>
                <a:cs typeface="Arial" panose="020B0604020202020204" pitchFamily="34" charset="0"/>
              </a:rPr>
              <a:t>   гостољубива,</a:t>
            </a:r>
            <a:r>
              <a:rPr lang="sr-Latn-R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3000" b="1" dirty="0">
                <a:latin typeface="Arial" panose="020B0604020202020204" pitchFamily="34" charset="0"/>
                <a:cs typeface="Arial" panose="020B0604020202020204" pitchFamily="34" charset="0"/>
              </a:rPr>
              <a:t>радознала, </a:t>
            </a:r>
            <a:r>
              <a:rPr lang="sr-Cyrl-BA" sz="3000" b="1" dirty="0">
                <a:latin typeface="Arial" panose="020B0604020202020204" pitchFamily="34" charset="0"/>
                <a:cs typeface="Arial" panose="020B0604020202020204" pitchFamily="34" charset="0"/>
              </a:rPr>
              <a:t>сумњичава, мудра</a:t>
            </a:r>
            <a:r>
              <a:rPr lang="sr-Latn-RS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Cyrl-BA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None/>
            </a:pPr>
            <a:endParaRPr lang="sr-Cyrl-BA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sz="3000" b="1" dirty="0">
                <a:latin typeface="Arial" panose="020B0604020202020204" pitchFamily="34" charset="0"/>
                <a:cs typeface="Arial" panose="020B0604020202020204" pitchFamily="34" charset="0"/>
              </a:rPr>
              <a:t>Вук, Медо, Дивља свиња: </a:t>
            </a:r>
          </a:p>
          <a:p>
            <a:pPr>
              <a:buClrTx/>
              <a:buNone/>
            </a:pPr>
            <a:r>
              <a:rPr lang="sr-Cyrl-BA" sz="3000" b="1" dirty="0">
                <a:latin typeface="Arial" panose="020B0604020202020204" pitchFamily="34" charset="0"/>
                <a:cs typeface="Arial" panose="020B0604020202020204" pitchFamily="34" charset="0"/>
              </a:rPr>
              <a:t>   тврдоглави, прљави, лијени, скитнице, галамџије, некултурни, радознали</a:t>
            </a:r>
            <a:r>
              <a:rPr lang="sr-Latn-RS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Cyrl-BA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9754" y="4145279"/>
            <a:ext cx="6085526" cy="2334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734EEA3-7D3C-4579-8EE9-12A10BC88CB9}"/>
              </a:ext>
            </a:extLst>
          </p:cNvPr>
          <p:cNvSpPr txBox="1"/>
          <p:nvPr/>
        </p:nvSpPr>
        <p:spPr>
          <a:xfrm>
            <a:off x="3368172" y="358167"/>
            <a:ext cx="5102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600" b="1" dirty="0">
                <a:latin typeface="Arial" panose="020B0604020202020204" pitchFamily="34" charset="0"/>
                <a:cs typeface="Arial" panose="020B0604020202020204" pitchFamily="34" charset="0"/>
              </a:rPr>
              <a:t>СПОРЕДНИ ЛИКОВИ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97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8986" y="316656"/>
            <a:ext cx="7594027" cy="827442"/>
          </a:xfrm>
        </p:spPr>
        <p:txBody>
          <a:bodyPr/>
          <a:lstStyle/>
          <a:p>
            <a:pPr algn="ctr"/>
            <a:r>
              <a:rPr lang="sr-Cyrl-BA" sz="3600" b="1" dirty="0"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</a:t>
            </a:r>
            <a:endParaRPr lang="sr-Latn-B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0" y="1280160"/>
            <a:ext cx="7973568" cy="4968239"/>
          </a:xfrm>
        </p:spPr>
        <p:txBody>
          <a:bodyPr/>
          <a:lstStyle/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r>
              <a:rPr lang="sr-Cyrl-BA" dirty="0"/>
              <a:t>       </a:t>
            </a:r>
            <a:endParaRPr lang="sr-Latn-BA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80" y="1426464"/>
            <a:ext cx="1099718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Наведене стихове из басне препиши у свеску писаним словима.</a:t>
            </a:r>
          </a:p>
          <a:p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   „Кућицо драга, слободо моја!</a:t>
            </a:r>
            <a:b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    Палато дивна, лиснатог пода,</a:t>
            </a:r>
            <a:b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    колијевко мека, лиснатог пода,</a:t>
            </a:r>
            <a:b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    увијек ћу вјеран остати теби,</a:t>
            </a: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    низашто ја те мијењао не би!</a:t>
            </a:r>
            <a:b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    У теби живим без бриге, страха</a:t>
            </a:r>
            <a:b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    и бранит ћу те до задњега даха!“</a:t>
            </a:r>
          </a:p>
          <a:p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83C3AAF-E822-4AA2-9D12-9E4DD6FC03F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3239" y="2559312"/>
            <a:ext cx="5103603" cy="325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17436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453</Words>
  <Application>Microsoft Office PowerPoint</Application>
  <PresentationFormat>Widescreen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</vt:lpstr>
      <vt:lpstr>Српски језик 2. разред</vt:lpstr>
      <vt:lpstr>„Јежева кућица” је басна у стиховима.</vt:lpstr>
      <vt:lpstr>PowerPoint Presentation</vt:lpstr>
      <vt:lpstr>ОСОБИНЕ ЛИКОВА</vt:lpstr>
      <vt:lpstr>                            </vt:lpstr>
      <vt:lpstr>      „Кућицо драга, слободо моја!       Палато дивна, лиснатог пода,       колијевко мека, лиснатог пода,       увијек ћу вјеран остати теби,        низашто ја те мијењао не би!       У теби живим без бриге, страха       и бранит ћу те до задњега даха!   </vt:lpstr>
      <vt:lpstr>PowerPoint Presentation</vt:lpstr>
      <vt:lpstr>ЗАДАТАК ЗА САМОСТАЛАН РАД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 Nišević</dc:creator>
  <cp:lastModifiedBy>Mirjana Brkić</cp:lastModifiedBy>
  <cp:revision>46</cp:revision>
  <dcterms:created xsi:type="dcterms:W3CDTF">2020-05-17T17:44:45Z</dcterms:created>
  <dcterms:modified xsi:type="dcterms:W3CDTF">2021-04-28T08:08:52Z</dcterms:modified>
</cp:coreProperties>
</file>