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5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C94D60-CC8E-4704-9D7E-15C0A499B4F9}">
          <p14:sldIdLst>
            <p14:sldId id="256"/>
            <p14:sldId id="264"/>
            <p14:sldId id="261"/>
            <p14:sldId id="265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 Blagojevic" initials="V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00"/>
    <a:srgbClr val="235558"/>
    <a:srgbClr val="295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990" y="-7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9864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2380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0844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2828380"/>
            <a:ext cx="5459737" cy="256631"/>
          </a:xfrm>
        </p:spPr>
        <p:txBody>
          <a:bodyPr vert="horz" lIns="68580" tIns="34290" rIns="68580" bIns="34290" rtlCol="0"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  <p:sp>
        <p:nvSpPr>
          <p:cNvPr id="12" name="TextBox 11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965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36972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547028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91726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02022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2176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8138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5417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580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5830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4217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5685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60593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5873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B01A30B-4D19-40DF-AEF6-74D5A892A023}" type="datetimeFigureOut">
              <a:rPr lang="sr-Cyrl-BA" smtClean="0"/>
              <a:t>27.4.2020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71231-7FB9-4347-BF22-3A1806C6FB3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64240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25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2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518396-4C04-4F65-8F2E-75460025D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026" y="989611"/>
            <a:ext cx="6694235" cy="1559858"/>
          </a:xfrm>
        </p:spPr>
        <p:txBody>
          <a:bodyPr/>
          <a:lstStyle/>
          <a:p>
            <a:pPr algn="ctr"/>
            <a:r>
              <a:rPr lang="sr-Cyrl-RS" sz="4500" b="1" dirty="0"/>
              <a:t/>
            </a:r>
            <a:br>
              <a:rPr lang="sr-Cyrl-RS" sz="4500" b="1" dirty="0"/>
            </a:br>
            <a:r>
              <a:rPr lang="sr-Cyrl-RS" sz="4500" b="1" dirty="0">
                <a:solidFill>
                  <a:schemeClr val="tx1"/>
                </a:solidFill>
              </a:rPr>
              <a:t>ПРИМЈЕНА ПРОПОРЦИЈА</a:t>
            </a:r>
            <a:endParaRPr lang="sr-Cyrl-BA" sz="45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0C32AC-F1A7-42D8-B5E4-2BA1D28A1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4345" y="2805665"/>
            <a:ext cx="7557247" cy="2178768"/>
          </a:xfrm>
        </p:spPr>
        <p:txBody>
          <a:bodyPr>
            <a:normAutofit/>
          </a:bodyPr>
          <a:lstStyle/>
          <a:p>
            <a:pPr algn="ctr"/>
            <a:endParaRPr lang="sr-Cyrl-BA" sz="1800" b="1" dirty="0">
              <a:solidFill>
                <a:schemeClr val="tx1"/>
              </a:solidFill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8</a:t>
            </a:r>
            <a:r>
              <a:rPr lang="sr-Cyrl-RS" sz="1800" b="1" dirty="0">
                <a:solidFill>
                  <a:schemeClr val="tx1"/>
                </a:solidFill>
              </a:rPr>
              <a:t>. Разред</a:t>
            </a:r>
          </a:p>
          <a:p>
            <a:endParaRPr lang="sr-Cyrl-RS" sz="1800" b="1" dirty="0"/>
          </a:p>
          <a:p>
            <a:pPr algn="ctr"/>
            <a:r>
              <a:rPr lang="sr-Cyrl-RS" sz="1800" b="1" dirty="0">
                <a:solidFill>
                  <a:schemeClr val="tx1"/>
                </a:solidFill>
              </a:rPr>
              <a:t>06. Мај 2020. године</a:t>
            </a:r>
          </a:p>
          <a:p>
            <a:endParaRPr lang="sr-Cyrl-BA" sz="1800" b="1" dirty="0"/>
          </a:p>
        </p:txBody>
      </p:sp>
    </p:spTree>
    <p:extLst>
      <p:ext uri="{BB962C8B-B14F-4D97-AF65-F5344CB8AC3E}">
        <p14:creationId xmlns:p14="http://schemas.microsoft.com/office/powerpoint/2010/main" val="24072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B6DB7025-84B8-41F9-9987-00684F0C754D}"/>
                  </a:ext>
                </a:extLst>
              </p:cNvPr>
              <p:cNvSpPr txBox="1"/>
              <p:nvPr/>
            </p:nvSpPr>
            <p:spPr>
              <a:xfrm>
                <a:off x="579869" y="112585"/>
                <a:ext cx="7969807" cy="108491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sr-Cyrl-RS" sz="2100" b="1" dirty="0"/>
                  <a:t>Примјер 1: Од 50 </a:t>
                </a:r>
                <a:r>
                  <a:rPr lang="en-US" sz="2100" b="1" dirty="0"/>
                  <a:t>kg </a:t>
                </a:r>
                <a:r>
                  <a:rPr lang="sr-Cyrl-RS" sz="2100" b="1" dirty="0"/>
                  <a:t>брашна добије се 75 векни хљеба</a:t>
                </a:r>
                <a:r>
                  <a:rPr lang="sr-Cyrl-RS" sz="2400" b="1" dirty="0"/>
                  <a:t>.</a:t>
                </a:r>
              </a:p>
              <a:p>
                <a:r>
                  <a:rPr lang="sr-Cyrl-RS" sz="2100" b="1" dirty="0"/>
                  <a:t>а) Колико се векни добије од 1</a:t>
                </a:r>
                <a:r>
                  <a:rPr lang="en-US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sr-Cyrl-RS" sz="2100" b="1" dirty="0"/>
                  <a:t> брашна</a:t>
                </a:r>
                <a:r>
                  <a:rPr lang="sr-Cyrl-RS" sz="2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14:m>
                  <m:oMath xmlns:m="http://schemas.openxmlformats.org/officeDocument/2006/math">
                    <m:r>
                      <a:rPr lang="sr-Cyrl-RS" sz="2100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r-Cyrl-RS" sz="21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r-Cyrl-RS" sz="2100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𝟏𝟎𝟎𝟎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𝒌𝒈</m:t>
                    </m:r>
                    <m:r>
                      <a:rPr lang="sr-Cyrl-RS" sz="21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100" b="1" dirty="0"/>
              </a:p>
              <a:p>
                <a:r>
                  <a:rPr lang="sr-Cyrl-RS" sz="2100" b="1" dirty="0"/>
                  <a:t>б) Колико је брашна потребно за 3000 векни</a:t>
                </a:r>
                <a:r>
                  <a:rPr lang="sr-Cyrl-RS" sz="2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sr-Cyrl-RS" sz="2100" b="1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6DB7025-84B8-41F9-9987-00684F0C7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69" y="112585"/>
                <a:ext cx="7969807" cy="1084912"/>
              </a:xfrm>
              <a:prstGeom prst="rect">
                <a:avLst/>
              </a:prstGeom>
              <a:blipFill rotWithShape="1">
                <a:blip r:embed="rId2"/>
                <a:stretch>
                  <a:fillRect l="-1147" t="-5056" b="-1123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C489AD2-EA5A-48E6-A5B5-E7403B7D87B5}"/>
              </a:ext>
            </a:extLst>
          </p:cNvPr>
          <p:cNvSpPr txBox="1"/>
          <p:nvPr/>
        </p:nvSpPr>
        <p:spPr>
          <a:xfrm>
            <a:off x="1293311" y="1570252"/>
            <a:ext cx="466478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RS" sz="2100" b="1" dirty="0"/>
              <a:t>а)</a:t>
            </a:r>
            <a:r>
              <a:rPr lang="sr-Cyrl-RS" sz="2400" b="1" dirty="0"/>
              <a:t> </a:t>
            </a:r>
            <a:endParaRPr 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FE609B5-2EA9-4294-BC88-BCF210C0B9DB}"/>
              </a:ext>
            </a:extLst>
          </p:cNvPr>
          <p:cNvSpPr txBox="1"/>
          <p:nvPr/>
        </p:nvSpPr>
        <p:spPr>
          <a:xfrm>
            <a:off x="674408" y="1193987"/>
            <a:ext cx="179602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RS" sz="2100" b="1" u="sng" dirty="0"/>
              <a:t>Рјешење:</a:t>
            </a:r>
            <a:endParaRPr lang="en-US" sz="21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17FA79EA-300A-4E0D-BB55-C8E33A39347E}"/>
                  </a:ext>
                </a:extLst>
              </p:cNvPr>
              <p:cNvSpPr txBox="1"/>
              <p:nvPr/>
            </p:nvSpPr>
            <p:spPr>
              <a:xfrm>
                <a:off x="2459392" y="2572531"/>
                <a:ext cx="2410288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BA" sz="2100" b="1" i="1" smtClean="0">
                          <a:latin typeface="Cambria Math"/>
                        </a:rPr>
                        <m:t> 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𝟏𝟎𝟎𝟎</m:t>
                      </m:r>
                      <m:r>
                        <a:rPr lang="sr-Latn-BA" sz="2100" b="1" i="1" smtClean="0">
                          <a:latin typeface="Cambria Math"/>
                        </a:rPr>
                        <m:t> 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7FA79EA-300A-4E0D-BB55-C8E33A393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392" y="2572531"/>
                <a:ext cx="2410288" cy="392415"/>
              </a:xfrm>
              <a:prstGeom prst="rect">
                <a:avLst/>
              </a:prstGeom>
              <a:blipFill rotWithShape="1">
                <a:blip r:embed="rId3"/>
                <a:stretch>
                  <a:fillRect r="-25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6EDC71CE-C2FE-42F4-AB21-0B0B8566DDEF}"/>
                  </a:ext>
                </a:extLst>
              </p:cNvPr>
              <p:cNvSpPr txBox="1"/>
              <p:nvPr/>
            </p:nvSpPr>
            <p:spPr>
              <a:xfrm>
                <a:off x="2498000" y="3043005"/>
                <a:ext cx="2410288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𝟏𝟎𝟎𝟎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EDC71CE-C2FE-42F4-AB21-0B0B8566D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000" y="3043005"/>
                <a:ext cx="2410288" cy="3924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DADBD005-30AA-43CB-A924-3EC7892272E2}"/>
                  </a:ext>
                </a:extLst>
              </p:cNvPr>
              <p:cNvSpPr txBox="1"/>
              <p:nvPr/>
            </p:nvSpPr>
            <p:spPr>
              <a:xfrm>
                <a:off x="2612532" y="3488047"/>
                <a:ext cx="2104007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ADBD005-30AA-43CB-A924-3EC789227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32" y="3488047"/>
                <a:ext cx="2104007" cy="3924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EDC72227-5ACD-4E4D-8E06-143E62B978F9}"/>
                  </a:ext>
                </a:extLst>
              </p:cNvPr>
              <p:cNvSpPr txBox="1"/>
              <p:nvPr/>
            </p:nvSpPr>
            <p:spPr>
              <a:xfrm>
                <a:off x="3139731" y="3933089"/>
                <a:ext cx="1697855" cy="68292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100" b="1" i="1">
                              <a:latin typeface="Cambria Math" panose="02040503050406030204" pitchFamily="18" charset="0"/>
                            </a:rPr>
                            <m:t>𝟕𝟓</m:t>
                          </m:r>
                          <m:r>
                            <a:rPr lang="sr-Cyrl-RS" sz="21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100" b="1" i="1">
                              <a:latin typeface="Cambria Math" panose="02040503050406030204" pitchFamily="18" charset="0"/>
                            </a:rPr>
                            <m:t>𝟎𝟎𝟎</m:t>
                          </m:r>
                        </m:num>
                        <m:den>
                          <m:r>
                            <a:rPr lang="en-US" sz="2100" b="1" i="1">
                              <a:latin typeface="Cambria Math" panose="02040503050406030204" pitchFamily="18" charset="0"/>
                            </a:rPr>
                            <m:t>𝟓𝟎</m:t>
                          </m:r>
                        </m:den>
                      </m:f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DC72227-5ACD-4E4D-8E06-143E62B97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731" y="3933089"/>
                <a:ext cx="1697855" cy="6829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13BB7EA8-8644-4DA9-BE9A-4EC0E68C542A}"/>
                  </a:ext>
                </a:extLst>
              </p:cNvPr>
              <p:cNvSpPr txBox="1"/>
              <p:nvPr/>
            </p:nvSpPr>
            <p:spPr>
              <a:xfrm>
                <a:off x="3052215" y="4616017"/>
                <a:ext cx="1745241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𝟏𝟓𝟎𝟎</m:t>
                      </m:r>
                      <m:r>
                        <a:rPr lang="en-US" sz="21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3BB7EA8-8644-4DA9-BE9A-4EC0E68C5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215" y="4616017"/>
                <a:ext cx="1745241" cy="3924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36E89F04-EA43-4B00-986E-6E7D53278EA7}"/>
              </a:ext>
            </a:extLst>
          </p:cNvPr>
          <p:cNvCxnSpPr>
            <a:cxnSpLocks/>
          </p:cNvCxnSpPr>
          <p:nvPr/>
        </p:nvCxnSpPr>
        <p:spPr>
          <a:xfrm flipV="1">
            <a:off x="3255909" y="1615743"/>
            <a:ext cx="0" cy="6390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76D5F245-8B55-45AD-8969-08058CF0A66A}"/>
              </a:ext>
            </a:extLst>
          </p:cNvPr>
          <p:cNvCxnSpPr>
            <a:cxnSpLocks/>
          </p:cNvCxnSpPr>
          <p:nvPr/>
        </p:nvCxnSpPr>
        <p:spPr>
          <a:xfrm flipV="1">
            <a:off x="4685654" y="1615743"/>
            <a:ext cx="0" cy="6390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>
            <a:extLst>
              <a:ext uri="{FF2B5EF4-FFF2-40B4-BE49-F238E27FC236}">
                <a16:creationId xmlns="" xmlns:a16="http://schemas.microsoft.com/office/drawing/2014/main" id="{197B97F8-B5DE-414D-AC99-90C29FD434E8}"/>
              </a:ext>
            </a:extLst>
          </p:cNvPr>
          <p:cNvSpPr/>
          <p:nvPr/>
        </p:nvSpPr>
        <p:spPr>
          <a:xfrm rot="15783797" flipH="1">
            <a:off x="3011123" y="1774475"/>
            <a:ext cx="1192169" cy="1441925"/>
          </a:xfrm>
          <a:prstGeom prst="arc">
            <a:avLst>
              <a:gd name="adj1" fmla="val 18116110"/>
              <a:gd name="adj2" fmla="val 2743396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 b="1"/>
          </a:p>
        </p:txBody>
      </p:sp>
      <p:sp>
        <p:nvSpPr>
          <p:cNvPr id="60" name="Arc 59">
            <a:extLst>
              <a:ext uri="{FF2B5EF4-FFF2-40B4-BE49-F238E27FC236}">
                <a16:creationId xmlns="" xmlns:a16="http://schemas.microsoft.com/office/drawing/2014/main" id="{DBF24C20-CCA5-4970-85EB-DF60D01A8AA0}"/>
              </a:ext>
            </a:extLst>
          </p:cNvPr>
          <p:cNvSpPr/>
          <p:nvPr/>
        </p:nvSpPr>
        <p:spPr>
          <a:xfrm rot="4934965">
            <a:off x="2760508" y="1909749"/>
            <a:ext cx="1446619" cy="2454611"/>
          </a:xfrm>
          <a:prstGeom prst="arc">
            <a:avLst>
              <a:gd name="adj1" fmla="val 7812870"/>
              <a:gd name="adj2" fmla="val 15086004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 b="1"/>
          </a:p>
        </p:txBody>
      </p:sp>
      <p:sp>
        <p:nvSpPr>
          <p:cNvPr id="7" name="Cloud 6"/>
          <p:cNvSpPr/>
          <p:nvPr/>
        </p:nvSpPr>
        <p:spPr>
          <a:xfrm>
            <a:off x="6168052" y="1848688"/>
            <a:ext cx="2251329" cy="1891311"/>
          </a:xfrm>
          <a:prstGeom prst="cloud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b="1" dirty="0" smtClean="0"/>
              <a:t>Примјер под б) за вјежбу</a:t>
            </a:r>
          </a:p>
          <a:p>
            <a:pPr algn="ctr"/>
            <a:endParaRPr lang="sr-Cyrl-BA" b="1" dirty="0"/>
          </a:p>
          <a:p>
            <a:pPr algn="ctr"/>
            <a:r>
              <a:rPr lang="sr-Cyrl-BA" b="1" dirty="0" smtClean="0"/>
              <a:t>Рјешење: 2000</a:t>
            </a:r>
            <a:r>
              <a:rPr lang="sr-Latn-BA" b="1" dirty="0" smtClean="0"/>
              <a:t> kg</a:t>
            </a:r>
            <a:endParaRPr lang="sr-Latn-BA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420597" y="1347901"/>
                <a:ext cx="9637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БРАШНО</m:t>
                      </m:r>
                    </m:oMath>
                  </m:oMathPara>
                </a14:m>
                <a:endParaRPr lang="sr-Latn-BA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597" y="1347901"/>
                <a:ext cx="963725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037254" y="1336131"/>
                <a:ext cx="7152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ХЉЕБ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254" y="1336131"/>
                <a:ext cx="71526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508938" y="1655678"/>
                <a:ext cx="4491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938" y="1655678"/>
                <a:ext cx="44916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11457" y="1655677"/>
                <a:ext cx="4491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𝟕𝟓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457" y="1655677"/>
                <a:ext cx="449161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459392" y="1904630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𝟏𝟎𝟎𝟎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392" y="1904630"/>
                <a:ext cx="663963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208599" y="1904406"/>
                <a:ext cx="3359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599" y="1904406"/>
                <a:ext cx="335989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365630" y="3933089"/>
            <a:ext cx="2639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/>
              <a:t>Добије се 1500 векни хљеба.</a:t>
            </a:r>
            <a:endParaRPr lang="sr-Latn-BA" sz="2000" b="1" dirty="0"/>
          </a:p>
        </p:txBody>
      </p:sp>
    </p:spTree>
    <p:extLst>
      <p:ext uri="{BB962C8B-B14F-4D97-AF65-F5344CB8AC3E}">
        <p14:creationId xmlns:p14="http://schemas.microsoft.com/office/powerpoint/2010/main" val="278422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26" grpId="0"/>
      <p:bldP spid="27" grpId="0"/>
      <p:bldP spid="28" grpId="0"/>
      <p:bldP spid="30" grpId="0"/>
      <p:bldP spid="31" grpId="0"/>
      <p:bldP spid="57" grpId="0" animBg="1"/>
      <p:bldP spid="60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3E4B2C1-1EE7-42DF-92EC-A9FCEE943B60}"/>
              </a:ext>
            </a:extLst>
          </p:cNvPr>
          <p:cNvSpPr txBox="1"/>
          <p:nvPr/>
        </p:nvSpPr>
        <p:spPr>
          <a:xfrm>
            <a:off x="457413" y="98157"/>
            <a:ext cx="8211920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BA" sz="2100" b="1" dirty="0"/>
              <a:t>Примјер 2: </a:t>
            </a:r>
            <a:endParaRPr lang="sr-Cyrl-BA" sz="2100" b="1" dirty="0" smtClean="0"/>
          </a:p>
          <a:p>
            <a:r>
              <a:rPr lang="sr-Cyrl-BA" sz="2100" b="1" dirty="0" smtClean="0"/>
              <a:t>Петнаест радника озида кућу за 8 дана. За колико дана би 20 радника </a:t>
            </a:r>
            <a:r>
              <a:rPr lang="sr-Cyrl-BA" sz="2100" b="1" dirty="0"/>
              <a:t>озидало </a:t>
            </a:r>
            <a:r>
              <a:rPr lang="sr-Cyrl-BA" sz="2100" b="1" dirty="0" smtClean="0"/>
              <a:t>кућу</a:t>
            </a:r>
            <a:r>
              <a:rPr lang="sr-Cyrl-RS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r-Cyrl-RS" sz="21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6008D15F-04AF-4AEC-A6E9-86C51B3DA9CA}"/>
                  </a:ext>
                </a:extLst>
              </p:cNvPr>
              <p:cNvSpPr txBox="1"/>
              <p:nvPr/>
            </p:nvSpPr>
            <p:spPr>
              <a:xfrm>
                <a:off x="2071292" y="2520514"/>
                <a:ext cx="1339327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r-Cyrl-BA" sz="2100" b="1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008D15F-04AF-4AEC-A6E9-86C51B3DA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292" y="2520514"/>
                <a:ext cx="1339327" cy="3924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D857A703-F5C2-430F-9DE1-DEA8ADF5405B}"/>
                  </a:ext>
                </a:extLst>
              </p:cNvPr>
              <p:cNvSpPr txBox="1"/>
              <p:nvPr/>
            </p:nvSpPr>
            <p:spPr>
              <a:xfrm>
                <a:off x="1940584" y="4154156"/>
                <a:ext cx="1892018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r-Cyrl-BA" sz="2100" b="1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857A703-F5C2-430F-9DE1-DEA8ADF54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584" y="4154156"/>
                <a:ext cx="1892018" cy="3924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8259AF9-D6FA-466D-924E-855C75E0F95E}"/>
              </a:ext>
            </a:extLst>
          </p:cNvPr>
          <p:cNvSpPr txBox="1"/>
          <p:nvPr/>
        </p:nvSpPr>
        <p:spPr>
          <a:xfrm>
            <a:off x="457413" y="1136903"/>
            <a:ext cx="19659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RS" sz="2100" b="1" u="sng" dirty="0"/>
              <a:t>Рјешење:</a:t>
            </a:r>
            <a:endParaRPr lang="en-US" sz="2100" b="1" u="sng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47AB8319-4A60-415B-B52D-9D129B02E884}"/>
              </a:ext>
            </a:extLst>
          </p:cNvPr>
          <p:cNvCxnSpPr>
            <a:cxnSpLocks/>
          </p:cNvCxnSpPr>
          <p:nvPr/>
        </p:nvCxnSpPr>
        <p:spPr>
          <a:xfrm flipV="1">
            <a:off x="4045729" y="1814786"/>
            <a:ext cx="0" cy="63909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1FF89236-23F7-46DA-A96B-C1F971A16A53}"/>
              </a:ext>
            </a:extLst>
          </p:cNvPr>
          <p:cNvCxnSpPr>
            <a:cxnSpLocks/>
          </p:cNvCxnSpPr>
          <p:nvPr/>
        </p:nvCxnSpPr>
        <p:spPr>
          <a:xfrm>
            <a:off x="2410140" y="1879466"/>
            <a:ext cx="0" cy="647146"/>
          </a:xfrm>
          <a:prstGeom prst="straightConnector1">
            <a:avLst/>
          </a:prstGeom>
          <a:ln w="19050">
            <a:solidFill>
              <a:schemeClr val="tx1"/>
            </a:solidFill>
            <a:headEnd w="lg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3AFACD39-1A75-4EF6-82CD-532AA45F88FE}"/>
                  </a:ext>
                </a:extLst>
              </p:cNvPr>
              <p:cNvSpPr txBox="1"/>
              <p:nvPr/>
            </p:nvSpPr>
            <p:spPr>
              <a:xfrm>
                <a:off x="1645752" y="2683584"/>
                <a:ext cx="2186850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100" b="1" i="1" smtClean="0">
                          <a:latin typeface="Cambria Math"/>
                        </a:rPr>
                        <m:t> </m:t>
                      </m:r>
                      <m:r>
                        <a:rPr lang="sr-Latn-BA" sz="2100" b="1" i="1" smtClean="0">
                          <a:latin typeface="Cambria Math"/>
                        </a:rPr>
                        <m:t>𝒙</m:t>
                      </m:r>
                      <m:r>
                        <a:rPr lang="sr-Cyrl-BA" sz="2100" b="1" i="1" smtClean="0">
                          <a:latin typeface="Cambria Math"/>
                        </a:rPr>
                        <m:t> :</m:t>
                      </m:r>
                      <m:r>
                        <a:rPr lang="sr-Cyrl-BA" sz="2100" b="1" i="1" smtClean="0">
                          <a:latin typeface="Cambria Math"/>
                        </a:rPr>
                        <m:t>𝟖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sz="2100" b="1" i="1" smtClean="0">
                          <a:latin typeface="Cambria Math"/>
                        </a:rPr>
                        <m:t>𝟏𝟓</m:t>
                      </m:r>
                      <m:r>
                        <a:rPr lang="sr-Cyrl-BA" sz="2100" b="1" i="1" smtClean="0">
                          <a:latin typeface="Cambria Math"/>
                        </a:rPr>
                        <m:t>  :</m:t>
                      </m:r>
                      <m:r>
                        <a:rPr lang="sr-Cyrl-BA" sz="21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AFACD39-1A75-4EF6-82CD-532AA45F8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752" y="2683584"/>
                <a:ext cx="2186850" cy="3924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F2CAF427-5FCE-4E89-B3FD-1E1F92057147}"/>
                  </a:ext>
                </a:extLst>
              </p:cNvPr>
              <p:cNvSpPr txBox="1"/>
              <p:nvPr/>
            </p:nvSpPr>
            <p:spPr>
              <a:xfrm>
                <a:off x="1339885" y="3111190"/>
                <a:ext cx="2416946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100" b="1" i="1" smtClean="0">
                          <a:latin typeface="Cambria Math"/>
                        </a:rPr>
                        <m:t>𝟐𝟎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2CAF427-5FCE-4E89-B3FD-1E1F92057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885" y="3111190"/>
                <a:ext cx="2416946" cy="3924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88C4222B-E621-4A47-ACA7-3B91973717B7}"/>
                  </a:ext>
                </a:extLst>
              </p:cNvPr>
              <p:cNvSpPr txBox="1"/>
              <p:nvPr/>
            </p:nvSpPr>
            <p:spPr>
              <a:xfrm>
                <a:off x="1518601" y="3448204"/>
                <a:ext cx="1892018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100" b="1" i="1" smtClean="0">
                          <a:latin typeface="Cambria Math"/>
                        </a:rPr>
                        <m:t>𝟐𝟎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𝟏𝟐𝟎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8C4222B-E621-4A47-ACA7-3B9197371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601" y="3448204"/>
                <a:ext cx="1892018" cy="3924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131C9AAB-8AB3-434E-BCE0-2F9A27C2D530}"/>
                  </a:ext>
                </a:extLst>
              </p:cNvPr>
              <p:cNvSpPr txBox="1"/>
              <p:nvPr/>
            </p:nvSpPr>
            <p:spPr>
              <a:xfrm>
                <a:off x="1916829" y="3794987"/>
                <a:ext cx="1648252" cy="676404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1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BA" sz="2100" b="1" i="1" smtClean="0">
                              <a:latin typeface="Cambria Math"/>
                            </a:rPr>
                            <m:t>𝟏𝟐𝟎</m:t>
                          </m:r>
                        </m:num>
                        <m:den>
                          <m:r>
                            <a:rPr lang="sr-Cyrl-BA" sz="2100" b="1" i="1" smtClean="0">
                              <a:latin typeface="Cambria Math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31C9AAB-8AB3-434E-BCE0-2F9A27C2D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829" y="3794987"/>
                <a:ext cx="1648252" cy="6764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id="{17DE2B4E-79CC-4DED-B3F3-DCC0FB74E0EA}"/>
                  </a:ext>
                </a:extLst>
              </p:cNvPr>
              <p:cNvSpPr txBox="1"/>
              <p:nvPr/>
            </p:nvSpPr>
            <p:spPr>
              <a:xfrm>
                <a:off x="1816494" y="4546571"/>
                <a:ext cx="1524017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7DE2B4E-79CC-4DED-B3F3-DCC0FB74E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494" y="4546571"/>
                <a:ext cx="1524017" cy="3924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>
            <a:extLst>
              <a:ext uri="{FF2B5EF4-FFF2-40B4-BE49-F238E27FC236}">
                <a16:creationId xmlns="" xmlns:a16="http://schemas.microsoft.com/office/drawing/2014/main" id="{083EA444-DE8C-4D99-89F2-D0EDEC4BC07D}"/>
              </a:ext>
            </a:extLst>
          </p:cNvPr>
          <p:cNvSpPr/>
          <p:nvPr/>
        </p:nvSpPr>
        <p:spPr>
          <a:xfrm rot="4934965">
            <a:off x="1908718" y="1964638"/>
            <a:ext cx="1232748" cy="2471347"/>
          </a:xfrm>
          <a:prstGeom prst="arc">
            <a:avLst>
              <a:gd name="adj1" fmla="val 8524281"/>
              <a:gd name="adj2" fmla="val 15012211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 b="1"/>
          </a:p>
        </p:txBody>
      </p:sp>
      <p:sp>
        <p:nvSpPr>
          <p:cNvPr id="33" name="Arc 32">
            <a:extLst>
              <a:ext uri="{FF2B5EF4-FFF2-40B4-BE49-F238E27FC236}">
                <a16:creationId xmlns="" xmlns:a16="http://schemas.microsoft.com/office/drawing/2014/main" id="{BB746B5D-61F3-4E32-9241-EA7C1C3D157E}"/>
              </a:ext>
            </a:extLst>
          </p:cNvPr>
          <p:cNvSpPr/>
          <p:nvPr/>
        </p:nvSpPr>
        <p:spPr>
          <a:xfrm rot="15783797" flipH="1">
            <a:off x="2127751" y="1952458"/>
            <a:ext cx="1088659" cy="1262536"/>
          </a:xfrm>
          <a:prstGeom prst="arc">
            <a:avLst>
              <a:gd name="adj1" fmla="val 18697225"/>
              <a:gd name="adj2" fmla="val 1712095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 b="1"/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5A9340C1-C5E3-424A-BD4F-DAB20FBCA84A}"/>
              </a:ext>
            </a:extLst>
          </p:cNvPr>
          <p:cNvSpPr txBox="1"/>
          <p:nvPr/>
        </p:nvSpPr>
        <p:spPr>
          <a:xfrm>
            <a:off x="4563373" y="3062105"/>
            <a:ext cx="3683479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BA" sz="2100" b="1" dirty="0" smtClean="0"/>
              <a:t>Кућа ће бити озидана за 6 дана</a:t>
            </a:r>
            <a:r>
              <a:rPr lang="sr-Cyrl-RS" sz="2100" b="1" dirty="0" smtClean="0"/>
              <a:t>.</a:t>
            </a:r>
            <a:endParaRPr lang="en-US" sz="21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76182" y="1602868"/>
                <a:ext cx="10567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РАДНИЦИ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182" y="1602868"/>
                <a:ext cx="105670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416268" y="1602867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/>
              <a:t>ДАНИ</a:t>
            </a:r>
            <a:endParaRPr lang="sr-Latn-BA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09918" y="1895262"/>
                <a:ext cx="4491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918" y="1895262"/>
                <a:ext cx="44916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589959" y="1877566"/>
                <a:ext cx="3417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959" y="1877566"/>
                <a:ext cx="34176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809918" y="2231713"/>
                <a:ext cx="4491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918" y="2231713"/>
                <a:ext cx="449161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602698" y="2212737"/>
                <a:ext cx="3359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698" y="2212737"/>
                <a:ext cx="335989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84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8" grpId="0"/>
      <p:bldP spid="29" grpId="0"/>
      <p:bldP spid="30" grpId="0"/>
      <p:bldP spid="31" grpId="0"/>
      <p:bldP spid="32" grpId="0" animBg="1"/>
      <p:bldP spid="33" grpId="0" animBg="1"/>
      <p:bldP spid="36" grpId="0"/>
      <p:bldP spid="3" grpId="0"/>
      <p:bldP spid="24" grpId="0"/>
      <p:bldP spid="5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AFEE4AE-B4E1-4C6B-A1E8-BE734B3EB388}"/>
              </a:ext>
            </a:extLst>
          </p:cNvPr>
          <p:cNvSpPr txBox="1"/>
          <p:nvPr/>
        </p:nvSpPr>
        <p:spPr>
          <a:xfrm>
            <a:off x="558379" y="190317"/>
            <a:ext cx="8410545" cy="1361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RS" sz="2100" b="1" dirty="0"/>
              <a:t>Примјер 3: Неки посао 16 радника заврши за 15 дана радећи 9 сати дневно. За колико би дана посао био завршен ако </a:t>
            </a:r>
            <a:r>
              <a:rPr lang="sr-Latn-BA" sz="2100" b="1" dirty="0" smtClean="0"/>
              <a:t>27</a:t>
            </a:r>
            <a:r>
              <a:rPr lang="sr-Cyrl-RS" sz="2100" b="1" dirty="0" smtClean="0"/>
              <a:t> </a:t>
            </a:r>
            <a:r>
              <a:rPr lang="sr-Cyrl-RS" sz="2100" b="1" dirty="0"/>
              <a:t>радника ради 8 сати дневно</a:t>
            </a:r>
            <a:r>
              <a:rPr lang="sr-Cyrl-RS" sz="21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r-Cyrl-RS" sz="2100" b="1" dirty="0"/>
          </a:p>
          <a:p>
            <a:endParaRPr lang="en-US" sz="2100" b="1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F1F7364-13C6-4229-8F06-33F6A4BCEF47}"/>
              </a:ext>
            </a:extLst>
          </p:cNvPr>
          <p:cNvSpPr txBox="1"/>
          <p:nvPr/>
        </p:nvSpPr>
        <p:spPr>
          <a:xfrm>
            <a:off x="558379" y="1175360"/>
            <a:ext cx="161795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RS" sz="2100" b="1" u="sng" dirty="0"/>
              <a:t>Рјешење:</a:t>
            </a:r>
            <a:endParaRPr lang="en-US" sz="21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A6726483-22BC-49B5-AD10-291A9352781B}"/>
                  </a:ext>
                </a:extLst>
              </p:cNvPr>
              <p:cNvSpPr txBox="1"/>
              <p:nvPr/>
            </p:nvSpPr>
            <p:spPr>
              <a:xfrm>
                <a:off x="2435326" y="1578108"/>
                <a:ext cx="871268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100" b="1" i="1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sr-Cyrl-RS" sz="21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6726483-22BC-49B5-AD10-291A93527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326" y="1578108"/>
                <a:ext cx="871268" cy="3924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1688AADA-8E5E-4648-8850-B539B726305C}"/>
                  </a:ext>
                </a:extLst>
              </p:cNvPr>
              <p:cNvSpPr txBox="1"/>
              <p:nvPr/>
            </p:nvSpPr>
            <p:spPr>
              <a:xfrm>
                <a:off x="3474809" y="1581154"/>
                <a:ext cx="710451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100" b="1" i="1"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688AADA-8E5E-4648-8850-B539B7263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809" y="1581154"/>
                <a:ext cx="710451" cy="3924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681B0AE1-6A19-4DE9-B6CF-1E260D83BF14}"/>
                  </a:ext>
                </a:extLst>
              </p:cNvPr>
              <p:cNvSpPr txBox="1"/>
              <p:nvPr/>
            </p:nvSpPr>
            <p:spPr>
              <a:xfrm>
                <a:off x="4660941" y="1584938"/>
                <a:ext cx="512319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100" b="1" i="1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81B0AE1-6A19-4DE9-B6CF-1E260D83B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941" y="1584938"/>
                <a:ext cx="512319" cy="3924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E6CB265D-F1FB-4498-AEC4-D95C64E4A2AE}"/>
                  </a:ext>
                </a:extLst>
              </p:cNvPr>
              <p:cNvSpPr txBox="1"/>
              <p:nvPr/>
            </p:nvSpPr>
            <p:spPr>
              <a:xfrm>
                <a:off x="2538842" y="1956269"/>
                <a:ext cx="689709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100" b="1" i="1" smtClean="0">
                          <a:latin typeface="Cambria Math"/>
                        </a:rPr>
                        <m:t>𝟐𝟕</m:t>
                      </m:r>
                      <m:r>
                        <a:rPr lang="sr-Cyrl-RS" sz="21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6CB265D-F1FB-4498-AEC4-D95C64E4A2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842" y="1956269"/>
                <a:ext cx="689709" cy="3924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016C18B2-4D64-4F83-906D-30F42E84AA16}"/>
                  </a:ext>
                </a:extLst>
              </p:cNvPr>
              <p:cNvSpPr txBox="1"/>
              <p:nvPr/>
            </p:nvSpPr>
            <p:spPr>
              <a:xfrm>
                <a:off x="3548134" y="1956268"/>
                <a:ext cx="637126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Cyrl-RS" sz="21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16C18B2-4D64-4F83-906D-30F42E84A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134" y="1956268"/>
                <a:ext cx="637126" cy="3924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BE19CC43-79E4-4B22-B379-45B915E950F4}"/>
                  </a:ext>
                </a:extLst>
              </p:cNvPr>
              <p:cNvSpPr txBox="1"/>
              <p:nvPr/>
            </p:nvSpPr>
            <p:spPr>
              <a:xfrm>
                <a:off x="4660940" y="1946864"/>
                <a:ext cx="512319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100" b="1" i="1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sr-Cyrl-RS" sz="2100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E19CC43-79E4-4B22-B379-45B915E95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940" y="1946864"/>
                <a:ext cx="512319" cy="3924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2620CB30-F794-4852-91FA-C8119774EA17}"/>
              </a:ext>
            </a:extLst>
          </p:cNvPr>
          <p:cNvCxnSpPr>
            <a:cxnSpLocks/>
          </p:cNvCxnSpPr>
          <p:nvPr/>
        </p:nvCxnSpPr>
        <p:spPr>
          <a:xfrm flipV="1">
            <a:off x="4125601" y="1630335"/>
            <a:ext cx="0" cy="7184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16B5EDB7-2902-456B-82A2-C635B444CAB4}"/>
              </a:ext>
            </a:extLst>
          </p:cNvPr>
          <p:cNvCxnSpPr>
            <a:cxnSpLocks/>
          </p:cNvCxnSpPr>
          <p:nvPr/>
        </p:nvCxnSpPr>
        <p:spPr>
          <a:xfrm>
            <a:off x="5175699" y="1578108"/>
            <a:ext cx="0" cy="7184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760115C9-19AA-41CD-98CB-135E0300167E}"/>
              </a:ext>
            </a:extLst>
          </p:cNvPr>
          <p:cNvCxnSpPr>
            <a:cxnSpLocks/>
          </p:cNvCxnSpPr>
          <p:nvPr/>
        </p:nvCxnSpPr>
        <p:spPr>
          <a:xfrm>
            <a:off x="3149168" y="1611282"/>
            <a:ext cx="0" cy="7184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9BA59D5A-8036-412C-A932-FC278D1C777E}"/>
                  </a:ext>
                </a:extLst>
              </p:cNvPr>
              <p:cNvSpPr txBox="1"/>
              <p:nvPr/>
            </p:nvSpPr>
            <p:spPr>
              <a:xfrm>
                <a:off x="2516767" y="2679618"/>
                <a:ext cx="2644137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sz="2100" b="1" dirty="0" smtClean="0"/>
                  <a:t>         </a:t>
                </a:r>
                <a14:m>
                  <m:oMath xmlns:m="http://schemas.openxmlformats.org/officeDocument/2006/math">
                    <m:r>
                      <a:rPr lang="en-US" sz="21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sr-Latn-BA" sz="2100" b="1" i="1" smtClean="0">
                        <a:latin typeface="Cambria Math"/>
                      </a:rPr>
                      <m:t> 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𝟗</m:t>
                    </m:r>
                    <m:r>
                      <a:rPr lang="sr-Latn-BA" sz="2100" b="1" i="1" smtClean="0">
                        <a:latin typeface="Cambria Math"/>
                      </a:rPr>
                      <m:t> 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100" b="1" i="1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2100" b="1" dirty="0"/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BA59D5A-8036-412C-A932-FC278D1C7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767" y="2679618"/>
                <a:ext cx="2644137" cy="3924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7A9CD157-8325-4140-A43C-1A2CC5FF2D7F}"/>
                  </a:ext>
                </a:extLst>
              </p:cNvPr>
              <p:cNvSpPr txBox="1"/>
              <p:nvPr/>
            </p:nvSpPr>
            <p:spPr>
              <a:xfrm>
                <a:off x="2665409" y="3553323"/>
                <a:ext cx="2694595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100" b="1" i="1" smtClean="0">
                          <a:latin typeface="Cambria Math"/>
                        </a:rPr>
                        <m:t>𝒙</m:t>
                      </m:r>
                      <m:r>
                        <a:rPr lang="sr-Latn-BA" sz="21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100" b="1" i="1" smtClean="0">
                          <a:latin typeface="Cambria Math"/>
                          <a:ea typeface="Cambria Math" panose="02040503050406030204" pitchFamily="18" charset="0"/>
                        </a:rPr>
                        <m:t>𝟐𝟕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A9CD157-8325-4140-A43C-1A2CC5FF2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409" y="3553323"/>
                <a:ext cx="2694595" cy="392415"/>
              </a:xfrm>
              <a:prstGeom prst="rect">
                <a:avLst/>
              </a:prstGeom>
              <a:blipFill rotWithShape="1">
                <a:blip r:embed="rId9"/>
                <a:stretch>
                  <a:fillRect r="-22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72373931-EFD1-44AC-AC15-F01C8A729FDB}"/>
                  </a:ext>
                </a:extLst>
              </p:cNvPr>
              <p:cNvSpPr txBox="1"/>
              <p:nvPr/>
            </p:nvSpPr>
            <p:spPr>
              <a:xfrm>
                <a:off x="2804663" y="3957070"/>
                <a:ext cx="2050742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100" b="1" i="1" smtClean="0">
                          <a:latin typeface="Cambria Math"/>
                        </a:rPr>
                        <m:t>𝒙</m:t>
                      </m:r>
                      <m:r>
                        <a:rPr lang="sr-Latn-BA" sz="21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r-Latn-BA" sz="2100" b="1" i="1" smtClean="0">
                          <a:latin typeface="Cambria Math"/>
                        </a:rPr>
                        <m:t>𝟐𝟏𝟔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𝟐𝟏𝟔𝟎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2373931-EFD1-44AC-AC15-F01C8A729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663" y="3957070"/>
                <a:ext cx="2050742" cy="3924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AEC4DC5D-4F8C-40EE-8EC6-4903977AAC17}"/>
                  </a:ext>
                </a:extLst>
              </p:cNvPr>
              <p:cNvSpPr txBox="1"/>
              <p:nvPr/>
            </p:nvSpPr>
            <p:spPr>
              <a:xfrm>
                <a:off x="3410135" y="4413463"/>
                <a:ext cx="1205144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EC4DC5D-4F8C-40EE-8EC6-4903977AA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135" y="4413463"/>
                <a:ext cx="1205144" cy="39241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1FDBAC92-B289-4A00-AD09-6C0A0C5EE364}"/>
                  </a:ext>
                </a:extLst>
              </p:cNvPr>
              <p:cNvSpPr txBox="1"/>
              <p:nvPr/>
            </p:nvSpPr>
            <p:spPr>
              <a:xfrm>
                <a:off x="3736860" y="3099903"/>
                <a:ext cx="1328045" cy="39241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sr-Latn-BA" sz="2100" b="1" i="1" smtClean="0">
                          <a:latin typeface="Cambria Math"/>
                        </a:rPr>
                        <m:t> </m:t>
                      </m:r>
                      <m:r>
                        <a:rPr lang="en-US" sz="21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sz="2100" b="1" i="1" smtClean="0">
                          <a:latin typeface="Cambria Math"/>
                        </a:rPr>
                        <m:t>𝟐𝟕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DBAC92-B289-4A00-AD09-6C0A0C5EE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860" y="3099903"/>
                <a:ext cx="1328045" cy="39241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>
            <a:extLst>
              <a:ext uri="{FF2B5EF4-FFF2-40B4-BE49-F238E27FC236}">
                <a16:creationId xmlns="" xmlns:a16="http://schemas.microsoft.com/office/drawing/2014/main" id="{65BFD7E7-F1A4-46A7-8AA2-FA9A45412930}"/>
              </a:ext>
            </a:extLst>
          </p:cNvPr>
          <p:cNvSpPr/>
          <p:nvPr/>
        </p:nvSpPr>
        <p:spPr>
          <a:xfrm rot="4292552">
            <a:off x="3172627" y="2267652"/>
            <a:ext cx="1314814" cy="2062493"/>
          </a:xfrm>
          <a:prstGeom prst="arc">
            <a:avLst>
              <a:gd name="adj1" fmla="val 9574453"/>
              <a:gd name="adj2" fmla="val 153944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 b="1"/>
          </a:p>
        </p:txBody>
      </p:sp>
      <p:sp>
        <p:nvSpPr>
          <p:cNvPr id="27" name="Arc 26">
            <a:extLst>
              <a:ext uri="{FF2B5EF4-FFF2-40B4-BE49-F238E27FC236}">
                <a16:creationId xmlns="" xmlns:a16="http://schemas.microsoft.com/office/drawing/2014/main" id="{4CE0F70D-FBED-4C40-9176-8C5BE48F65C6}"/>
              </a:ext>
            </a:extLst>
          </p:cNvPr>
          <p:cNvSpPr/>
          <p:nvPr/>
        </p:nvSpPr>
        <p:spPr>
          <a:xfrm rot="15490051" flipH="1">
            <a:off x="3608686" y="1818653"/>
            <a:ext cx="1015290" cy="1441925"/>
          </a:xfrm>
          <a:prstGeom prst="arc">
            <a:avLst>
              <a:gd name="adj1" fmla="val 18581096"/>
              <a:gd name="adj2" fmla="val 809798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 b="1"/>
          </a:p>
        </p:txBody>
      </p:sp>
      <p:sp>
        <p:nvSpPr>
          <p:cNvPr id="13" name="Arc 12">
            <a:extLst>
              <a:ext uri="{FF2B5EF4-FFF2-40B4-BE49-F238E27FC236}">
                <a16:creationId xmlns="" xmlns:a16="http://schemas.microsoft.com/office/drawing/2014/main" id="{527B6BC2-5ACD-41C4-839A-F9E5A26D6ED2}"/>
              </a:ext>
            </a:extLst>
          </p:cNvPr>
          <p:cNvSpPr/>
          <p:nvPr/>
        </p:nvSpPr>
        <p:spPr>
          <a:xfrm rot="4943191">
            <a:off x="4269786" y="2735780"/>
            <a:ext cx="758759" cy="737452"/>
          </a:xfrm>
          <a:prstGeom prst="arc">
            <a:avLst>
              <a:gd name="adj1" fmla="val 13275799"/>
              <a:gd name="adj2" fmla="val 19295976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 b="1"/>
          </a:p>
        </p:txBody>
      </p:sp>
      <p:sp>
        <p:nvSpPr>
          <p:cNvPr id="29" name="Arc 28">
            <a:extLst>
              <a:ext uri="{FF2B5EF4-FFF2-40B4-BE49-F238E27FC236}">
                <a16:creationId xmlns="" xmlns:a16="http://schemas.microsoft.com/office/drawing/2014/main" id="{BB77CBE2-67F4-482C-9703-560BEF564514}"/>
              </a:ext>
            </a:extLst>
          </p:cNvPr>
          <p:cNvSpPr/>
          <p:nvPr/>
        </p:nvSpPr>
        <p:spPr>
          <a:xfrm rot="2634773">
            <a:off x="4026743" y="2992150"/>
            <a:ext cx="413366" cy="332699"/>
          </a:xfrm>
          <a:prstGeom prst="arc">
            <a:avLst>
              <a:gd name="adj1" fmla="val 16200000"/>
              <a:gd name="adj2" fmla="val 20295201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5613996" y="3779020"/>
            <a:ext cx="309005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BA" sz="1800" b="1" dirty="0"/>
              <a:t>Посао би био завршен за </a:t>
            </a:r>
            <a:r>
              <a:rPr lang="sr-Cyrl-BA" sz="1800" b="1" dirty="0" smtClean="0"/>
              <a:t>1</a:t>
            </a:r>
            <a:r>
              <a:rPr lang="sr-Latn-BA" sz="1800" b="1" dirty="0" smtClean="0"/>
              <a:t>0</a:t>
            </a:r>
            <a:r>
              <a:rPr lang="sr-Cyrl-BA" sz="1800" b="1" dirty="0" smtClean="0"/>
              <a:t> </a:t>
            </a:r>
            <a:r>
              <a:rPr lang="sr-Cyrl-BA" sz="1800" b="1" dirty="0"/>
              <a:t>дана.</a:t>
            </a:r>
            <a:endParaRPr lang="sr-Latn-BA" sz="1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346740" y="1273377"/>
                <a:ext cx="10567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РАДНИЦИ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740" y="1273377"/>
                <a:ext cx="1056700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474809" y="1273377"/>
                <a:ext cx="7104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ДАНИ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809" y="1273377"/>
                <a:ext cx="710451" cy="307777"/>
              </a:xfrm>
              <a:prstGeom prst="rect">
                <a:avLst/>
              </a:prstGeom>
              <a:blipFill rotWithShape="1">
                <a:blip r:embed="rId1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496472" y="1273376"/>
                <a:ext cx="6767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b="1" i="1" smtClean="0">
                          <a:latin typeface="Cambria Math"/>
                        </a:rPr>
                        <m:t>САТИ</m:t>
                      </m:r>
                    </m:oMath>
                  </m:oMathPara>
                </a14:m>
                <a:endParaRPr lang="sr-Cyrl-BA" b="1" dirty="0" smtClean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472" y="1273376"/>
                <a:ext cx="676788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69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8" grpId="0"/>
      <p:bldP spid="19" grpId="0"/>
      <p:bldP spid="20" grpId="0"/>
      <p:bldP spid="22" grpId="0"/>
      <p:bldP spid="11" grpId="0"/>
      <p:bldP spid="24" grpId="0" animBg="1"/>
      <p:bldP spid="27" grpId="0" animBg="1"/>
      <p:bldP spid="13" grpId="0" animBg="1"/>
      <p:bldP spid="29" grpId="0" animBg="1"/>
      <p:bldP spid="14" grpId="0"/>
      <p:bldP spid="15" grpId="0"/>
      <p:bldP spid="16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E5A3923-B17D-4804-BEF7-E27166ADBA8B}"/>
              </a:ext>
            </a:extLst>
          </p:cNvPr>
          <p:cNvSpPr txBox="1"/>
          <p:nvPr/>
        </p:nvSpPr>
        <p:spPr>
          <a:xfrm>
            <a:off x="609075" y="700597"/>
            <a:ext cx="219456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BA" sz="2400" b="1" dirty="0"/>
              <a:t>Задаћа: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095BEF-75BF-4C37-8F46-AE667193C350}"/>
              </a:ext>
            </a:extLst>
          </p:cNvPr>
          <p:cNvSpPr txBox="1"/>
          <p:nvPr/>
        </p:nvSpPr>
        <p:spPr>
          <a:xfrm>
            <a:off x="609075" y="1452283"/>
            <a:ext cx="725334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RS" sz="2400" b="1" dirty="0"/>
              <a:t>З</a:t>
            </a:r>
            <a:r>
              <a:rPr lang="sr-Cyrl-BA" sz="2400" b="1" dirty="0"/>
              <a:t>бирка задатака</a:t>
            </a:r>
            <a:r>
              <a:rPr lang="en-US" sz="2400" b="1" dirty="0"/>
              <a:t>:</a:t>
            </a:r>
            <a:r>
              <a:rPr lang="sr-Cyrl-BA" sz="2400" b="1" dirty="0"/>
              <a:t> </a:t>
            </a:r>
            <a:r>
              <a:rPr lang="sr-Cyrl-BA" sz="2400" b="1" dirty="0" smtClean="0"/>
              <a:t>задаци </a:t>
            </a:r>
            <a:r>
              <a:rPr lang="en-US" sz="2400" b="1" dirty="0"/>
              <a:t>24</a:t>
            </a:r>
            <a:r>
              <a:rPr lang="sr-Cyrl-BA" sz="2400" b="1" dirty="0"/>
              <a:t>. и </a:t>
            </a:r>
            <a:r>
              <a:rPr lang="en-US" sz="2400" b="1" dirty="0"/>
              <a:t>2</a:t>
            </a:r>
            <a:r>
              <a:rPr lang="sr-Cyrl-BA" sz="2400" b="1" dirty="0"/>
              <a:t>6</a:t>
            </a:r>
            <a:r>
              <a:rPr lang="sr-Cyrl-BA" sz="2400" b="1" dirty="0" smtClean="0"/>
              <a:t>.</a:t>
            </a:r>
            <a:r>
              <a:rPr lang="sr-Latn-BA" sz="2400" b="1" dirty="0" smtClean="0"/>
              <a:t> (</a:t>
            </a:r>
            <a:r>
              <a:rPr lang="sr-Cyrl-BA" sz="2400" b="1" dirty="0" smtClean="0"/>
              <a:t>стр</a:t>
            </a:r>
            <a:r>
              <a:rPr lang="sr-Latn-BA" sz="2400" b="1" dirty="0" smtClean="0"/>
              <a:t>. 78)</a:t>
            </a:r>
            <a:endParaRPr lang="sr-Cyrl-BA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C8E61D0-4AFC-439A-BBBD-6C85D5A0DC5D}"/>
              </a:ext>
            </a:extLst>
          </p:cNvPr>
          <p:cNvSpPr txBox="1"/>
          <p:nvPr/>
        </p:nvSpPr>
        <p:spPr>
          <a:xfrm>
            <a:off x="3419510" y="2005569"/>
            <a:ext cx="39319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Cyrl-RS" sz="2400" b="1" dirty="0" smtClean="0"/>
              <a:t>задатак </a:t>
            </a:r>
            <a:r>
              <a:rPr lang="sr-Cyrl-RS" sz="2400" b="1" dirty="0"/>
              <a:t>42</a:t>
            </a:r>
            <a:r>
              <a:rPr lang="sr-Cyrl-RS" sz="2100" b="1" dirty="0" smtClean="0"/>
              <a:t>. (стр. 80)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8904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864</TotalTime>
  <Words>281</Words>
  <Application>Microsoft Office PowerPoint</Application>
  <PresentationFormat>On-screen Show (16:9)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 ПРИМЈЕНА ПРОПОРЦИЈА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Vladimir Blagojevic</dc:creator>
  <cp:lastModifiedBy>Korisnik</cp:lastModifiedBy>
  <cp:revision>93</cp:revision>
  <dcterms:created xsi:type="dcterms:W3CDTF">2020-04-24T16:35:54Z</dcterms:created>
  <dcterms:modified xsi:type="dcterms:W3CDTF">2020-04-27T16:39:01Z</dcterms:modified>
</cp:coreProperties>
</file>