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3" r:id="rId8"/>
    <p:sldId id="260" r:id="rId9"/>
    <p:sldId id="26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D01DA9-4A9E-40CB-81D3-8D1F1239CA3C}">
          <p14:sldIdLst>
            <p14:sldId id="256"/>
            <p14:sldId id="257"/>
            <p14:sldId id="258"/>
            <p14:sldId id="264"/>
            <p14:sldId id="259"/>
            <p14:sldId id="261"/>
            <p14:sldId id="263"/>
          </p14:sldIdLst>
        </p14:section>
        <p14:section name="Untitled Section" id="{8CFDF9DF-7302-409A-8223-AF0D071CEF06}">
          <p14:sldIdLst>
            <p14:sldId id="260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a" initials="N" lastIdx="1" clrIdx="0">
    <p:extLst>
      <p:ext uri="{19B8F6BF-5375-455C-9EA6-DF929625EA0E}">
        <p15:presenceInfo xmlns:p15="http://schemas.microsoft.com/office/powerpoint/2012/main" userId="Na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6381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624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06041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867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05779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7013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2347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05135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2812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4388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3657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2899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3493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9552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5920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276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232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060E7B-C22C-44C4-93C6-BC4E7CEC6527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BCDEF-A63D-45C7-A82F-17D47C5401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88323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832" y="230296"/>
            <a:ext cx="10495005" cy="1392558"/>
          </a:xfrm>
        </p:spPr>
        <p:txBody>
          <a:bodyPr>
            <a:normAutofit fontScale="90000"/>
          </a:bodyPr>
          <a:lstStyle/>
          <a:p>
            <a:r>
              <a:rPr lang="sr-Latn-BA" sz="7200" dirty="0" smtClean="0"/>
              <a:t> </a:t>
            </a:r>
            <a:br>
              <a:rPr lang="sr-Latn-BA" sz="7200" dirty="0" smtClean="0"/>
            </a:br>
            <a:r>
              <a:rPr lang="sr-Latn-BA" sz="7200" dirty="0" smtClean="0"/>
              <a:t>              REVISION  </a:t>
            </a:r>
            <a:endParaRPr lang="sr-Latn-BA" sz="7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334530" y="2052918"/>
            <a:ext cx="8715323" cy="4195481"/>
          </a:xfrm>
        </p:spPr>
        <p:txBody>
          <a:bodyPr>
            <a:normAutofit lnSpcReduction="10000"/>
          </a:bodyPr>
          <a:lstStyle/>
          <a:p>
            <a:endParaRPr lang="sr-Latn-BA" dirty="0" smtClean="0"/>
          </a:p>
          <a:p>
            <a:pPr marL="0" indent="0">
              <a:buNone/>
            </a:pPr>
            <a:endParaRPr lang="sr-Latn-BA" dirty="0" smtClean="0"/>
          </a:p>
          <a:p>
            <a:r>
              <a:rPr lang="sr-Latn-BA" sz="2800" dirty="0" smtClean="0"/>
              <a:t>   Present Simple Passive</a:t>
            </a:r>
          </a:p>
          <a:p>
            <a:r>
              <a:rPr lang="sr-Latn-BA" sz="2800" dirty="0" smtClean="0"/>
              <a:t>   Indirect Speech (statements and commands)</a:t>
            </a:r>
          </a:p>
          <a:p>
            <a:r>
              <a:rPr lang="sr-Latn-BA" sz="2800" dirty="0" smtClean="0"/>
              <a:t>   Past </a:t>
            </a:r>
            <a:r>
              <a:rPr lang="sr-Latn-BA" sz="2800" dirty="0"/>
              <a:t>Simple vs Present </a:t>
            </a:r>
            <a:r>
              <a:rPr lang="sr-Latn-BA" sz="2800" dirty="0" smtClean="0"/>
              <a:t>Perfect</a:t>
            </a:r>
            <a:endParaRPr lang="sr-Latn-BA" sz="2800" dirty="0"/>
          </a:p>
          <a:p>
            <a:endParaRPr lang="sr-Latn-BA" dirty="0"/>
          </a:p>
          <a:p>
            <a:endParaRPr lang="sr-Latn-BA" dirty="0" smtClean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r>
              <a:rPr lang="sr-Latn-BA" dirty="0" smtClean="0"/>
              <a:t>Grade 8</a:t>
            </a:r>
            <a:endParaRPr lang="sr-Latn-BA" dirty="0"/>
          </a:p>
          <a:p>
            <a:endParaRPr lang="sr-Latn-BA" dirty="0" smtClean="0"/>
          </a:p>
          <a:p>
            <a:endParaRPr lang="sr-Latn-BA" dirty="0"/>
          </a:p>
          <a:p>
            <a:endParaRPr lang="sr-Latn-BA" dirty="0" smtClean="0"/>
          </a:p>
          <a:p>
            <a:endParaRPr lang="sr-Latn-BA" dirty="0"/>
          </a:p>
          <a:p>
            <a:endParaRPr lang="sr-Latn-BA" dirty="0" smtClean="0"/>
          </a:p>
          <a:p>
            <a:endParaRPr lang="sr-Latn-BA" dirty="0"/>
          </a:p>
          <a:p>
            <a:pPr marL="0" indent="0">
              <a:buNone/>
            </a:pPr>
            <a:endParaRPr lang="sr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37" y="4225269"/>
            <a:ext cx="2401478" cy="2279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13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74355" y="494271"/>
            <a:ext cx="10873947" cy="634314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Latn-BA" dirty="0" smtClean="0"/>
              <a:t>  Present Simple Passive</a:t>
            </a:r>
            <a:br>
              <a:rPr lang="sr-Latn-BA" dirty="0" smtClean="0"/>
            </a:br>
            <a:r>
              <a:rPr lang="sr-Latn-BA" dirty="0" smtClean="0"/>
              <a:t> </a:t>
            </a:r>
            <a:r>
              <a:rPr lang="sr-Latn-BA" sz="2400" dirty="0" smtClean="0"/>
              <a:t>verb </a:t>
            </a:r>
            <a:r>
              <a:rPr lang="sr-Latn-BA" sz="2400" dirty="0" smtClean="0">
                <a:solidFill>
                  <a:srgbClr val="FFFF00"/>
                </a:solidFill>
              </a:rPr>
              <a:t>BE </a:t>
            </a:r>
            <a:r>
              <a:rPr lang="sr-Latn-BA" sz="2400" dirty="0" smtClean="0"/>
              <a:t>+ </a:t>
            </a:r>
            <a:r>
              <a:rPr lang="sr-Latn-BA" sz="2400" dirty="0" smtClean="0">
                <a:solidFill>
                  <a:srgbClr val="00B050"/>
                </a:solidFill>
              </a:rPr>
              <a:t>PAST PARTICIPLE</a:t>
            </a:r>
            <a:r>
              <a:rPr lang="sr-Latn-BA" sz="2400" dirty="0" smtClean="0"/>
              <a:t> :      </a:t>
            </a:r>
            <a:r>
              <a:rPr lang="sr-Latn-BA" sz="2400" dirty="0" smtClean="0">
                <a:solidFill>
                  <a:srgbClr val="FFFF00"/>
                </a:solidFill>
              </a:rPr>
              <a:t>am</a:t>
            </a:r>
            <a:r>
              <a:rPr lang="sr-Latn-BA" sz="2400" dirty="0" smtClean="0"/>
              <a:t> / </a:t>
            </a:r>
            <a:r>
              <a:rPr lang="sr-Latn-BA" sz="2400" dirty="0" smtClean="0">
                <a:solidFill>
                  <a:srgbClr val="FFFF00"/>
                </a:solidFill>
              </a:rPr>
              <a:t>is</a:t>
            </a:r>
            <a:r>
              <a:rPr lang="sr-Latn-BA" sz="2400" dirty="0" smtClean="0"/>
              <a:t> / </a:t>
            </a:r>
            <a:r>
              <a:rPr lang="sr-Latn-BA" sz="2400" dirty="0" smtClean="0">
                <a:solidFill>
                  <a:srgbClr val="FFFF00"/>
                </a:solidFill>
              </a:rPr>
              <a:t>are </a:t>
            </a:r>
            <a:r>
              <a:rPr lang="sr-Latn-BA" sz="2400" dirty="0" smtClean="0"/>
              <a:t>+  </a:t>
            </a:r>
            <a:r>
              <a:rPr lang="sr-Latn-BA" sz="2400" dirty="0" smtClean="0">
                <a:solidFill>
                  <a:srgbClr val="00B050"/>
                </a:solidFill>
              </a:rPr>
              <a:t>clean+</a:t>
            </a:r>
            <a:r>
              <a:rPr lang="sr-Latn-BA" sz="2400" dirty="0" smtClean="0">
                <a:solidFill>
                  <a:srgbClr val="FF0000"/>
                </a:solidFill>
              </a:rPr>
              <a:t>ed</a:t>
            </a:r>
            <a:r>
              <a:rPr lang="sr-Latn-BA" sz="2400" dirty="0" smtClean="0"/>
              <a:t> / </a:t>
            </a:r>
            <a:r>
              <a:rPr lang="sr-Latn-BA" sz="2400" dirty="0" smtClean="0">
                <a:solidFill>
                  <a:srgbClr val="00B050"/>
                </a:solidFill>
              </a:rPr>
              <a:t>made</a:t>
            </a:r>
            <a:br>
              <a:rPr lang="sr-Latn-BA" sz="2400" dirty="0" smtClean="0">
                <a:solidFill>
                  <a:srgbClr val="00B050"/>
                </a:solidFill>
              </a:rPr>
            </a:br>
            <a:r>
              <a:rPr lang="sr-Latn-BA" sz="2400" dirty="0">
                <a:solidFill>
                  <a:srgbClr val="00B050"/>
                </a:solidFill>
              </a:rPr>
              <a:t/>
            </a:r>
            <a:br>
              <a:rPr lang="sr-Latn-BA" sz="2400" dirty="0">
                <a:solidFill>
                  <a:srgbClr val="00B050"/>
                </a:solidFill>
              </a:rPr>
            </a:br>
            <a:r>
              <a:rPr lang="sr-Latn-BA" sz="2000" dirty="0" smtClean="0">
                <a:solidFill>
                  <a:srgbClr val="00B050"/>
                </a:solidFill>
              </a:rPr>
              <a:t/>
            </a:r>
            <a:br>
              <a:rPr lang="sr-Latn-BA" sz="2000" dirty="0" smtClean="0">
                <a:solidFill>
                  <a:srgbClr val="00B050"/>
                </a:solidFill>
              </a:rPr>
            </a:br>
            <a:r>
              <a:rPr lang="sr-Latn-BA" sz="2000" dirty="0" smtClean="0">
                <a:solidFill>
                  <a:srgbClr val="00B050"/>
                </a:solidFill>
              </a:rPr>
              <a:t/>
            </a:r>
            <a:br>
              <a:rPr lang="sr-Latn-BA" sz="2000" dirty="0" smtClean="0">
                <a:solidFill>
                  <a:srgbClr val="00B050"/>
                </a:solidFill>
              </a:rPr>
            </a:br>
            <a:r>
              <a:rPr lang="sr-Latn-BA" sz="2000" dirty="0" smtClean="0">
                <a:solidFill>
                  <a:srgbClr val="00B050"/>
                </a:solidFill>
              </a:rPr>
              <a:t> </a:t>
            </a:r>
            <a:br>
              <a:rPr lang="sr-Latn-BA" sz="2000" dirty="0" smtClean="0">
                <a:solidFill>
                  <a:srgbClr val="00B050"/>
                </a:solidFill>
              </a:rPr>
            </a:br>
            <a:r>
              <a:rPr lang="sr-Latn-BA" sz="2000" dirty="0" smtClean="0">
                <a:solidFill>
                  <a:srgbClr val="00B050"/>
                </a:solidFill>
              </a:rPr>
              <a:t>  </a:t>
            </a:r>
            <a:r>
              <a:rPr lang="sr-Latn-BA" sz="2000" dirty="0" smtClean="0">
                <a:solidFill>
                  <a:schemeClr val="tx1"/>
                </a:solidFill>
              </a:rPr>
              <a:t>ACTIVE:  </a:t>
            </a:r>
            <a:r>
              <a:rPr lang="sr-Latn-BA" sz="2400" dirty="0" smtClean="0">
                <a:solidFill>
                  <a:schemeClr val="tx1"/>
                </a:solidFill>
              </a:rPr>
              <a:t>The cleaning lady </a:t>
            </a:r>
            <a:r>
              <a:rPr lang="sr-Latn-BA" sz="2400" u="sng" dirty="0" smtClean="0">
                <a:solidFill>
                  <a:schemeClr val="tx1"/>
                </a:solidFill>
              </a:rPr>
              <a:t>cleans</a:t>
            </a:r>
            <a:r>
              <a:rPr lang="sr-Latn-BA" sz="2400" dirty="0" smtClean="0">
                <a:solidFill>
                  <a:schemeClr val="tx1"/>
                </a:solidFill>
              </a:rPr>
              <a:t> this room every morning</a:t>
            </a:r>
            <a:r>
              <a:rPr lang="sr-Latn-BA" sz="2000" dirty="0" smtClean="0">
                <a:solidFill>
                  <a:schemeClr val="tx1"/>
                </a:solidFill>
              </a:rPr>
              <a:t>.</a:t>
            </a:r>
            <a:br>
              <a:rPr lang="sr-Latn-BA" sz="2000" dirty="0" smtClean="0">
                <a:solidFill>
                  <a:schemeClr val="tx1"/>
                </a:solidFill>
              </a:rPr>
            </a:br>
            <a:r>
              <a:rPr lang="sr-Latn-BA" sz="2000" dirty="0" smtClean="0">
                <a:solidFill>
                  <a:schemeClr val="tx1"/>
                </a:solidFill>
              </a:rPr>
              <a:t/>
            </a:r>
            <a:br>
              <a:rPr lang="sr-Latn-BA" sz="2000" dirty="0" smtClean="0">
                <a:solidFill>
                  <a:schemeClr val="tx1"/>
                </a:solidFill>
              </a:rPr>
            </a:br>
            <a:r>
              <a:rPr lang="sr-Latn-BA" sz="2000" dirty="0" smtClean="0">
                <a:solidFill>
                  <a:schemeClr val="tx1"/>
                </a:solidFill>
              </a:rPr>
              <a:t>  PASSIVE: </a:t>
            </a:r>
            <a:r>
              <a:rPr lang="sr-Latn-BA" sz="2400" dirty="0" smtClean="0">
                <a:solidFill>
                  <a:schemeClr val="tx1"/>
                </a:solidFill>
              </a:rPr>
              <a:t>This room </a:t>
            </a:r>
            <a:r>
              <a:rPr lang="sr-Latn-BA" sz="2400" dirty="0" smtClean="0">
                <a:solidFill>
                  <a:srgbClr val="FFFF00"/>
                </a:solidFill>
              </a:rPr>
              <a:t>is</a:t>
            </a:r>
            <a:r>
              <a:rPr lang="sr-Latn-BA" sz="2400" dirty="0" smtClean="0">
                <a:solidFill>
                  <a:schemeClr val="tx1"/>
                </a:solidFill>
              </a:rPr>
              <a:t> </a:t>
            </a:r>
            <a:r>
              <a:rPr lang="sr-Latn-BA" sz="2400" dirty="0" smtClean="0">
                <a:solidFill>
                  <a:srgbClr val="00B050"/>
                </a:solidFill>
              </a:rPr>
              <a:t>cleaned</a:t>
            </a:r>
            <a:r>
              <a:rPr lang="sr-Latn-BA" sz="2400" dirty="0" smtClean="0">
                <a:solidFill>
                  <a:schemeClr val="tx1"/>
                </a:solidFill>
              </a:rPr>
              <a:t> every morning.</a:t>
            </a:r>
            <a:br>
              <a:rPr lang="sr-Latn-BA" sz="2400" dirty="0" smtClean="0">
                <a:solidFill>
                  <a:schemeClr val="tx1"/>
                </a:solidFill>
              </a:rPr>
            </a:br>
            <a:r>
              <a:rPr lang="sr-Latn-BA" sz="2400" dirty="0" smtClean="0">
                <a:solidFill>
                  <a:schemeClr val="tx1"/>
                </a:solidFill>
              </a:rPr>
              <a:t/>
            </a:r>
            <a:br>
              <a:rPr lang="sr-Latn-BA" sz="2400" dirty="0" smtClean="0">
                <a:solidFill>
                  <a:schemeClr val="tx1"/>
                </a:solidFill>
              </a:rPr>
            </a:br>
            <a:r>
              <a:rPr lang="sr-Latn-BA" sz="2000" dirty="0">
                <a:solidFill>
                  <a:schemeClr val="tx1"/>
                </a:solidFill>
              </a:rPr>
              <a:t/>
            </a:r>
            <a:br>
              <a:rPr lang="sr-Latn-BA" sz="2000" dirty="0">
                <a:solidFill>
                  <a:schemeClr val="tx1"/>
                </a:solidFill>
              </a:rPr>
            </a:br>
            <a:r>
              <a:rPr lang="sr-Latn-BA" sz="2000" dirty="0" smtClean="0">
                <a:solidFill>
                  <a:schemeClr val="tx1"/>
                </a:solidFill>
              </a:rPr>
              <a:t>  QUESTION: </a:t>
            </a:r>
            <a:r>
              <a:rPr lang="sr-Latn-BA" sz="2400" dirty="0" smtClean="0">
                <a:solidFill>
                  <a:srgbClr val="FFFF00"/>
                </a:solidFill>
              </a:rPr>
              <a:t>Is</a:t>
            </a:r>
            <a:r>
              <a:rPr lang="sr-Latn-BA" sz="2400" dirty="0" smtClean="0">
                <a:solidFill>
                  <a:schemeClr val="tx1"/>
                </a:solidFill>
              </a:rPr>
              <a:t> this room </a:t>
            </a:r>
            <a:r>
              <a:rPr lang="sr-Latn-BA" sz="2400" dirty="0" smtClean="0">
                <a:solidFill>
                  <a:srgbClr val="00B050"/>
                </a:solidFill>
              </a:rPr>
              <a:t>cleaned</a:t>
            </a:r>
            <a:r>
              <a:rPr lang="sr-Latn-BA" sz="2400" dirty="0" smtClean="0">
                <a:solidFill>
                  <a:schemeClr val="tx1"/>
                </a:solidFill>
              </a:rPr>
              <a:t> every morning?</a:t>
            </a:r>
            <a:endParaRPr lang="sr-Latn-BA" sz="2400" dirty="0">
              <a:solidFill>
                <a:srgbClr val="00B050"/>
              </a:solidFill>
            </a:endParaRPr>
          </a:p>
        </p:txBody>
      </p:sp>
      <p:sp>
        <p:nvSpPr>
          <p:cNvPr id="3" name="Curved Up Arrow 2"/>
          <p:cNvSpPr/>
          <p:nvPr/>
        </p:nvSpPr>
        <p:spPr>
          <a:xfrm>
            <a:off x="2331308" y="1816443"/>
            <a:ext cx="4389532" cy="403654"/>
          </a:xfrm>
          <a:prstGeom prst="curvedUp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4647706" y="1816443"/>
            <a:ext cx="5272216" cy="617837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130" y="416142"/>
            <a:ext cx="9404723" cy="470826"/>
          </a:xfrm>
        </p:spPr>
        <p:txBody>
          <a:bodyPr/>
          <a:lstStyle/>
          <a:p>
            <a:r>
              <a:rPr lang="sr-Latn-BA" sz="3200" dirty="0" smtClean="0"/>
              <a:t>Put the verbs in brackets into the Passive:</a:t>
            </a:r>
            <a:br>
              <a:rPr lang="sr-Latn-BA" sz="3200" dirty="0" smtClean="0"/>
            </a:br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/>
              <a:t/>
            </a:r>
            <a:br>
              <a:rPr lang="sr-Latn-BA" sz="3200" dirty="0"/>
            </a:br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/>
              <a:t/>
            </a:r>
            <a:br>
              <a:rPr lang="sr-Latn-BA" sz="3200" dirty="0"/>
            </a:br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/>
              <a:t/>
            </a:r>
            <a:br>
              <a:rPr lang="sr-Latn-BA" sz="3200" dirty="0"/>
            </a:br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/>
              <a:t/>
            </a:r>
            <a:br>
              <a:rPr lang="sr-Latn-BA" sz="3200" dirty="0"/>
            </a:br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/>
              <a:t/>
            </a:r>
            <a:br>
              <a:rPr lang="sr-Latn-BA" sz="3200" dirty="0"/>
            </a:br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/>
              <a:t/>
            </a:r>
            <a:br>
              <a:rPr lang="sr-Latn-BA" sz="3200" dirty="0"/>
            </a:br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/>
              <a:t/>
            </a:r>
            <a:br>
              <a:rPr lang="sr-Latn-BA" sz="3200" dirty="0"/>
            </a:br>
            <a:r>
              <a:rPr lang="sr-Latn-BA" sz="3200" dirty="0"/>
              <a:t/>
            </a:r>
            <a:br>
              <a:rPr lang="sr-Latn-BA" sz="3200" dirty="0"/>
            </a:br>
            <a:endParaRPr lang="sr-Latn-B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5170" y="1604862"/>
            <a:ext cx="9952766" cy="4195481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sr-Latn-BA" sz="2800" dirty="0" smtClean="0"/>
              <a:t>Pancakes __________ (eat) all over the world.</a:t>
            </a:r>
          </a:p>
          <a:p>
            <a:pPr marL="457200" indent="-457200">
              <a:buFont typeface="+mj-lt"/>
              <a:buAutoNum type="alphaLcPeriod"/>
            </a:pPr>
            <a:r>
              <a:rPr lang="sr-Latn-BA" sz="2800" dirty="0" smtClean="0"/>
              <a:t>The document _________ (not save) in the right folder.</a:t>
            </a:r>
          </a:p>
          <a:p>
            <a:pPr marL="457200" indent="-457200">
              <a:buFont typeface="+mj-lt"/>
              <a:buAutoNum type="alphaLcPeriod"/>
            </a:pPr>
            <a:r>
              <a:rPr lang="sr-Latn-BA" sz="2800" dirty="0" smtClean="0"/>
              <a:t>French and Italian _________ (speak) in Switzerland.</a:t>
            </a:r>
          </a:p>
          <a:p>
            <a:pPr marL="457200" indent="-457200">
              <a:buFont typeface="+mj-lt"/>
              <a:buAutoNum type="alphaLcPeriod"/>
            </a:pPr>
            <a:r>
              <a:rPr lang="sr-Latn-BA" sz="2800" dirty="0" smtClean="0"/>
              <a:t>Cheese _________(make) from milk</a:t>
            </a:r>
            <a:r>
              <a:rPr lang="sr-Latn-BA" dirty="0" smtClean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sr-Latn-BA" sz="2800" dirty="0" smtClean="0"/>
              <a:t>His car _________ (wash) every week.</a:t>
            </a:r>
          </a:p>
          <a:p>
            <a:pPr marL="0" indent="0">
              <a:buNone/>
            </a:pPr>
            <a:endParaRPr lang="sr-Latn-B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44" y="3383280"/>
            <a:ext cx="3282696" cy="3282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1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130" y="416142"/>
            <a:ext cx="9404723" cy="470826"/>
          </a:xfrm>
        </p:spPr>
        <p:txBody>
          <a:bodyPr/>
          <a:lstStyle/>
          <a:p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/>
              <a:t/>
            </a:r>
            <a:br>
              <a:rPr lang="sr-Latn-BA" sz="3200" dirty="0"/>
            </a:br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/>
              <a:t/>
            </a:r>
            <a:br>
              <a:rPr lang="sr-Latn-BA" sz="3200" dirty="0"/>
            </a:br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/>
              <a:t/>
            </a:r>
            <a:br>
              <a:rPr lang="sr-Latn-BA" sz="3200" dirty="0"/>
            </a:br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/>
              <a:t/>
            </a:r>
            <a:br>
              <a:rPr lang="sr-Latn-BA" sz="3200" dirty="0"/>
            </a:br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/>
              <a:t/>
            </a:r>
            <a:br>
              <a:rPr lang="sr-Latn-BA" sz="3200" dirty="0"/>
            </a:br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/>
              <a:t/>
            </a:r>
            <a:br>
              <a:rPr lang="sr-Latn-BA" sz="3200" dirty="0"/>
            </a:br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/>
              <a:t/>
            </a:r>
            <a:br>
              <a:rPr lang="sr-Latn-BA" sz="3200" dirty="0"/>
            </a:br>
            <a:r>
              <a:rPr lang="sr-Latn-BA" sz="3200" dirty="0"/>
              <a:t/>
            </a:r>
            <a:br>
              <a:rPr lang="sr-Latn-BA" sz="3200" dirty="0"/>
            </a:br>
            <a:endParaRPr lang="sr-Latn-B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4666" y="2507787"/>
            <a:ext cx="10300238" cy="4195481"/>
          </a:xfrm>
        </p:spPr>
        <p:txBody>
          <a:bodyPr>
            <a:normAutofit fontScale="92500" lnSpcReduction="10000"/>
          </a:bodyPr>
          <a:lstStyle/>
          <a:p>
            <a:pPr marL="857250" lvl="1" indent="-457200">
              <a:buFont typeface="+mj-lt"/>
              <a:buAutoNum type="alphaLcPeriod"/>
            </a:pPr>
            <a:r>
              <a:rPr lang="sr-Latn-BA" sz="2600" dirty="0" smtClean="0"/>
              <a:t>Pancakes </a:t>
            </a:r>
            <a:r>
              <a:rPr lang="sr-Latn-BA" sz="2600" dirty="0" smtClean="0">
                <a:solidFill>
                  <a:srgbClr val="FFC000"/>
                </a:solidFill>
              </a:rPr>
              <a:t>are </a:t>
            </a:r>
            <a:r>
              <a:rPr lang="sr-Latn-BA" sz="2600" dirty="0">
                <a:solidFill>
                  <a:srgbClr val="FFC000"/>
                </a:solidFill>
              </a:rPr>
              <a:t>eaten</a:t>
            </a:r>
            <a:r>
              <a:rPr lang="sr-Latn-BA" sz="2600" dirty="0" smtClean="0">
                <a:solidFill>
                  <a:srgbClr val="FFC000"/>
                </a:solidFill>
              </a:rPr>
              <a:t> </a:t>
            </a:r>
            <a:r>
              <a:rPr lang="sr-Latn-BA" sz="2600" dirty="0" smtClean="0"/>
              <a:t>(eat) all over the world.</a:t>
            </a:r>
          </a:p>
          <a:p>
            <a:pPr marL="857250" lvl="1" indent="-457200">
              <a:buFont typeface="+mj-lt"/>
              <a:buAutoNum type="alphaLcPeriod"/>
            </a:pPr>
            <a:endParaRPr lang="sr-Latn-BA" sz="2600" dirty="0" smtClean="0"/>
          </a:p>
          <a:p>
            <a:pPr marL="857250" lvl="1" indent="-457200">
              <a:buFont typeface="+mj-lt"/>
              <a:buAutoNum type="alphaLcPeriod"/>
            </a:pPr>
            <a:r>
              <a:rPr lang="sr-Latn-BA" sz="2600" dirty="0" smtClean="0"/>
              <a:t>The document </a:t>
            </a:r>
            <a:r>
              <a:rPr lang="sr-Latn-BA" sz="2600" dirty="0" smtClean="0">
                <a:solidFill>
                  <a:srgbClr val="FFC000"/>
                </a:solidFill>
              </a:rPr>
              <a:t>isn’t saved </a:t>
            </a:r>
            <a:r>
              <a:rPr lang="sr-Latn-BA" sz="2600" dirty="0" smtClean="0"/>
              <a:t>(not save) in the right folder.</a:t>
            </a:r>
          </a:p>
          <a:p>
            <a:pPr marL="857250" lvl="1" indent="-457200">
              <a:buFont typeface="+mj-lt"/>
              <a:buAutoNum type="alphaLcPeriod"/>
            </a:pPr>
            <a:endParaRPr lang="sr-Latn-BA" sz="2600" dirty="0" smtClean="0"/>
          </a:p>
          <a:p>
            <a:pPr marL="857250" lvl="1" indent="-457200">
              <a:buFont typeface="+mj-lt"/>
              <a:buAutoNum type="alphaLcPeriod"/>
            </a:pPr>
            <a:r>
              <a:rPr lang="sr-Latn-BA" sz="2600" dirty="0" smtClean="0"/>
              <a:t>French and Italian </a:t>
            </a:r>
            <a:r>
              <a:rPr lang="sr-Latn-BA" sz="2600" dirty="0" smtClean="0">
                <a:solidFill>
                  <a:srgbClr val="FFC000"/>
                </a:solidFill>
              </a:rPr>
              <a:t>are spoken </a:t>
            </a:r>
            <a:r>
              <a:rPr lang="sr-Latn-BA" sz="2600" dirty="0" smtClean="0"/>
              <a:t>(speak) in Switzerland.</a:t>
            </a:r>
          </a:p>
          <a:p>
            <a:pPr marL="857250" lvl="1" indent="-457200">
              <a:buFont typeface="+mj-lt"/>
              <a:buAutoNum type="alphaLcPeriod"/>
            </a:pPr>
            <a:endParaRPr lang="sr-Latn-BA" sz="2600" dirty="0" smtClean="0"/>
          </a:p>
          <a:p>
            <a:pPr marL="857250" lvl="1" indent="-457200">
              <a:buFont typeface="+mj-lt"/>
              <a:buAutoNum type="alphaLcPeriod"/>
            </a:pPr>
            <a:r>
              <a:rPr lang="sr-Latn-BA" sz="2600" dirty="0" smtClean="0"/>
              <a:t>Cheese </a:t>
            </a:r>
            <a:r>
              <a:rPr lang="sr-Latn-BA" sz="2600" dirty="0" smtClean="0">
                <a:solidFill>
                  <a:srgbClr val="FFC000"/>
                </a:solidFill>
              </a:rPr>
              <a:t>is made </a:t>
            </a:r>
            <a:r>
              <a:rPr lang="sr-Latn-BA" sz="2600" dirty="0" smtClean="0"/>
              <a:t>(make) from milk</a:t>
            </a:r>
            <a:r>
              <a:rPr lang="sr-Latn-BA" dirty="0" smtClean="0"/>
              <a:t>.</a:t>
            </a:r>
          </a:p>
          <a:p>
            <a:pPr marL="857250" lvl="1" indent="-457200">
              <a:buFont typeface="+mj-lt"/>
              <a:buAutoNum type="alphaLcPeriod"/>
            </a:pPr>
            <a:endParaRPr lang="sr-Latn-BA" dirty="0" smtClean="0"/>
          </a:p>
          <a:p>
            <a:pPr marL="857250" lvl="1" indent="-457200">
              <a:buFont typeface="+mj-lt"/>
              <a:buAutoNum type="alphaLcPeriod"/>
            </a:pPr>
            <a:r>
              <a:rPr lang="sr-Latn-BA" sz="2600" dirty="0" smtClean="0"/>
              <a:t>His car </a:t>
            </a:r>
            <a:r>
              <a:rPr lang="sr-Latn-BA" sz="2600" dirty="0" smtClean="0">
                <a:solidFill>
                  <a:srgbClr val="FFC000"/>
                </a:solidFill>
              </a:rPr>
              <a:t>is washed </a:t>
            </a:r>
            <a:r>
              <a:rPr lang="sr-Latn-BA" sz="2600" dirty="0" smtClean="0"/>
              <a:t>(wash) every week.</a:t>
            </a:r>
          </a:p>
          <a:p>
            <a:pPr marL="0" indent="0">
              <a:buNone/>
            </a:pPr>
            <a:endParaRPr lang="sr-Latn-BA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06" y="29763"/>
            <a:ext cx="2675382" cy="2478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142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94911"/>
            <a:ext cx="10611134" cy="881350"/>
          </a:xfrm>
        </p:spPr>
        <p:txBody>
          <a:bodyPr/>
          <a:lstStyle/>
          <a:p>
            <a:r>
              <a:rPr lang="sr-Latn-BA" sz="3200" dirty="0" smtClean="0"/>
              <a:t>Make questions for the following passive sentences:</a:t>
            </a:r>
            <a:br>
              <a:rPr lang="sr-Latn-BA" sz="3200" dirty="0" smtClean="0"/>
            </a:br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/>
              <a:t/>
            </a:r>
            <a:br>
              <a:rPr lang="sr-Latn-BA" sz="3200" dirty="0"/>
            </a:br>
            <a:r>
              <a:rPr lang="sr-Latn-BA" sz="3200" dirty="0" smtClean="0"/>
              <a:t/>
            </a:r>
            <a:br>
              <a:rPr lang="sr-Latn-BA" sz="3200" dirty="0" smtClean="0"/>
            </a:br>
            <a:r>
              <a:rPr lang="sr-Latn-BA" sz="3200" dirty="0"/>
              <a:t/>
            </a:r>
            <a:br>
              <a:rPr lang="sr-Latn-BA" sz="3200" dirty="0"/>
            </a:b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220" y="1644015"/>
            <a:ext cx="9847454" cy="43477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sr-Latn-BA" dirty="0" smtClean="0"/>
              <a:t>Languages </a:t>
            </a:r>
            <a:r>
              <a:rPr lang="sr-Latn-BA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sr-Latn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learned</a:t>
            </a:r>
            <a:r>
              <a:rPr lang="sr-Latn-BA" dirty="0" smtClean="0"/>
              <a:t>  in many private schools.</a:t>
            </a:r>
          </a:p>
          <a:p>
            <a:pPr marL="0" indent="0">
              <a:buNone/>
            </a:pPr>
            <a:r>
              <a:rPr lang="sr-Latn-BA" dirty="0" smtClean="0"/>
              <a:t>         	</a:t>
            </a:r>
            <a:r>
              <a:rPr lang="sr-Latn-BA" dirty="0" smtClean="0">
                <a:solidFill>
                  <a:srgbClr val="00B0F0"/>
                </a:solidFill>
              </a:rPr>
              <a:t>Are</a:t>
            </a:r>
            <a:r>
              <a:rPr lang="sr-Latn-BA" dirty="0" smtClean="0"/>
              <a:t> languages learned in many private schools?</a:t>
            </a:r>
          </a:p>
          <a:p>
            <a:pPr marL="0" indent="0">
              <a:buNone/>
            </a:pPr>
            <a:r>
              <a:rPr lang="sr-Latn-B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b.    </a:t>
            </a:r>
            <a:r>
              <a:rPr lang="sr-Latn-BA" dirty="0" smtClean="0"/>
              <a:t>The park gate </a:t>
            </a:r>
            <a:r>
              <a:rPr lang="sr-Latn-BA" u="sng" dirty="0" smtClean="0">
                <a:solidFill>
                  <a:srgbClr val="00B0F0"/>
                </a:solidFill>
              </a:rPr>
              <a:t>is</a:t>
            </a:r>
            <a:r>
              <a:rPr lang="sr-Latn-BA" dirty="0" smtClean="0"/>
              <a:t> locked at 7 p.m. </a:t>
            </a:r>
          </a:p>
          <a:p>
            <a:pPr marL="0" indent="0">
              <a:buNone/>
            </a:pPr>
            <a:r>
              <a:rPr lang="sr-Latn-BA" dirty="0" smtClean="0"/>
              <a:t>         	</a:t>
            </a:r>
            <a:r>
              <a:rPr lang="sr-Latn-BA" dirty="0" smtClean="0">
                <a:solidFill>
                  <a:srgbClr val="00B0F0"/>
                </a:solidFill>
              </a:rPr>
              <a:t>Is</a:t>
            </a:r>
            <a:r>
              <a:rPr lang="sr-Latn-BA" dirty="0" smtClean="0"/>
              <a:t> the park gate locked at 7 p.m.?</a:t>
            </a:r>
          </a:p>
          <a:p>
            <a:pPr marL="0" indent="0">
              <a:buNone/>
            </a:pPr>
            <a:r>
              <a:rPr lang="sr-Latn-B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c.    </a:t>
            </a:r>
            <a:r>
              <a:rPr lang="sr-Latn-BA" dirty="0" smtClean="0"/>
              <a:t>Audi and Mercedes </a:t>
            </a:r>
            <a:r>
              <a:rPr lang="sr-Latn-BA" u="sng" dirty="0" smtClean="0"/>
              <a:t>are</a:t>
            </a:r>
            <a:r>
              <a:rPr lang="sr-Latn-BA" dirty="0" smtClean="0"/>
              <a:t> produced in Germany.</a:t>
            </a:r>
          </a:p>
          <a:p>
            <a:pPr marL="0" indent="0">
              <a:buNone/>
            </a:pPr>
            <a:r>
              <a:rPr lang="sr-Latn-BA" dirty="0" smtClean="0"/>
              <a:t>         	Are Audi and Mercedes produced in Germany?</a:t>
            </a:r>
          </a:p>
          <a:p>
            <a:pPr marL="457200" indent="-457200">
              <a:buAutoNum type="alphaLcPeriod" startAt="4"/>
            </a:pPr>
            <a:r>
              <a:rPr lang="sr-Latn-BA" dirty="0" smtClean="0"/>
              <a:t>Silver </a:t>
            </a:r>
            <a:r>
              <a:rPr lang="sr-Latn-BA" u="sng" dirty="0" smtClean="0"/>
              <a:t>is</a:t>
            </a:r>
            <a:r>
              <a:rPr lang="sr-Latn-BA" dirty="0" smtClean="0"/>
              <a:t> used for making jewellery.</a:t>
            </a:r>
          </a:p>
          <a:p>
            <a:pPr marL="0" indent="0">
              <a:buNone/>
            </a:pPr>
            <a:r>
              <a:rPr lang="sr-Latn-BA" dirty="0" smtClean="0"/>
              <a:t>        	 Is silver used for making jewellery?</a:t>
            </a:r>
          </a:p>
          <a:p>
            <a:pPr marL="0" indent="0">
              <a:buNone/>
            </a:pPr>
            <a:r>
              <a:rPr lang="sr-Latn-BA" dirty="0"/>
              <a:t>	</a:t>
            </a:r>
            <a:endParaRPr lang="sr-Latn-BA" dirty="0" smtClean="0"/>
          </a:p>
        </p:txBody>
      </p:sp>
    </p:spTree>
    <p:extLst>
      <p:ext uri="{BB962C8B-B14F-4D97-AF65-F5344CB8AC3E}">
        <p14:creationId xmlns:p14="http://schemas.microsoft.com/office/powerpoint/2010/main" val="39979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56457" cy="836586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Latn-BA" sz="3200" dirty="0" smtClean="0"/>
              <a:t>Indirect</a:t>
            </a:r>
            <a:r>
              <a:rPr lang="sr-Latn-BA" dirty="0" smtClean="0"/>
              <a:t> </a:t>
            </a:r>
            <a:r>
              <a:rPr lang="sr-Latn-BA" sz="3200" dirty="0" smtClean="0"/>
              <a:t>statements and commands</a:t>
            </a:r>
            <a:endParaRPr lang="sr-Latn-B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67904" y="1490472"/>
            <a:ext cx="10454704" cy="1581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BA" dirty="0" smtClean="0"/>
              <a:t>   </a:t>
            </a:r>
            <a:r>
              <a:rPr lang="sr-Latn-BA" sz="2000" dirty="0" smtClean="0">
                <a:solidFill>
                  <a:srgbClr val="00B0F0"/>
                </a:solidFill>
              </a:rPr>
              <a:t>Direct speech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BA" dirty="0" smtClean="0"/>
              <a:t>Filip says:</a:t>
            </a:r>
            <a:r>
              <a:rPr lang="en-GB" dirty="0" smtClean="0"/>
              <a:t>”</a:t>
            </a:r>
            <a:r>
              <a:rPr lang="sr-Latn-BA" dirty="0" smtClean="0"/>
              <a:t>Tennis is </a:t>
            </a:r>
            <a:r>
              <a:rPr lang="en-GB" dirty="0" smtClean="0"/>
              <a:t>the most popular sport in this country.”   </a:t>
            </a:r>
            <a:r>
              <a:rPr lang="en-GB" dirty="0"/>
              <a:t>(</a:t>
            </a:r>
            <a:r>
              <a:rPr lang="en-GB" dirty="0" smtClean="0"/>
              <a:t>statement)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My mum:” Help me in the kitchen.”  </a:t>
            </a:r>
            <a:r>
              <a:rPr lang="en-GB" dirty="0"/>
              <a:t>(</a:t>
            </a:r>
            <a:r>
              <a:rPr lang="en-GB" dirty="0" smtClean="0"/>
              <a:t>command)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400" dirty="0"/>
          </a:p>
          <a:p>
            <a:pPr marL="0" indent="0">
              <a:buNone/>
            </a:pPr>
            <a:endParaRPr lang="sr-Latn-BA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67904" y="3547872"/>
            <a:ext cx="10107232" cy="32205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    </a:t>
            </a:r>
            <a:r>
              <a:rPr lang="sr-Latn-BA" sz="2000" dirty="0" smtClean="0">
                <a:solidFill>
                  <a:schemeClr val="accent3"/>
                </a:solidFill>
              </a:rPr>
              <a:t>Indirect speech</a:t>
            </a:r>
            <a:endParaRPr lang="en-GB" sz="2000" dirty="0" smtClean="0">
              <a:solidFill>
                <a:schemeClr val="accent3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Filip says (that) tennis is the most popular sport in this country.  (statement)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My mum </a:t>
            </a:r>
            <a:r>
              <a:rPr lang="en-GB" dirty="0" smtClean="0">
                <a:solidFill>
                  <a:srgbClr val="FFFF00"/>
                </a:solidFill>
              </a:rPr>
              <a:t>tells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me</a:t>
            </a:r>
            <a:r>
              <a:rPr lang="en-GB" dirty="0" smtClean="0"/>
              <a:t> to help her in the kitchen.  (command)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40567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1060704" y="2954211"/>
            <a:ext cx="10451592" cy="3219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   </a:t>
            </a:r>
            <a:endParaRPr lang="sr-Latn-BA" dirty="0" smtClean="0"/>
          </a:p>
          <a:p>
            <a:pPr marL="0" indent="0">
              <a:buNone/>
            </a:pPr>
            <a:r>
              <a:rPr lang="sr-Latn-BA" sz="2000" dirty="0" smtClean="0">
                <a:solidFill>
                  <a:schemeClr val="accent3"/>
                </a:solidFill>
              </a:rPr>
              <a:t>   Indirect speech</a:t>
            </a:r>
            <a:endParaRPr lang="en-GB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r-Latn-BA" dirty="0" smtClean="0"/>
              <a:t>The English teacher </a:t>
            </a:r>
            <a:r>
              <a:rPr lang="sr-Latn-BA" dirty="0" smtClean="0">
                <a:solidFill>
                  <a:srgbClr val="FFFF00"/>
                </a:solidFill>
              </a:rPr>
              <a:t>tells </a:t>
            </a:r>
            <a:r>
              <a:rPr lang="sr-Latn-BA" dirty="0" smtClean="0">
                <a:solidFill>
                  <a:srgbClr val="00B050"/>
                </a:solidFill>
              </a:rPr>
              <a:t>Ana</a:t>
            </a:r>
            <a:r>
              <a:rPr lang="sr-Latn-BA" dirty="0" smtClean="0"/>
              <a:t> not to speak Serbian in class</a:t>
            </a:r>
            <a:r>
              <a:rPr lang="en-GB" dirty="0" smtClean="0"/>
              <a:t>.  (command)</a:t>
            </a:r>
            <a:endParaRPr lang="sr-Latn-BA" dirty="0" smtClean="0"/>
          </a:p>
          <a:p>
            <a:pPr>
              <a:buFont typeface="Courier New" panose="02070309020205020404" pitchFamily="49" charset="0"/>
              <a:buChar char="o"/>
            </a:pPr>
            <a:endParaRPr lang="sr-Latn-BA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BA" dirty="0"/>
              <a:t>Mrs</a:t>
            </a:r>
            <a:r>
              <a:rPr lang="en-GB" dirty="0"/>
              <a:t>.</a:t>
            </a:r>
            <a:r>
              <a:rPr lang="sr-Latn-BA" dirty="0"/>
              <a:t>Brown </a:t>
            </a:r>
            <a:r>
              <a:rPr lang="sr-Latn-BA" dirty="0" smtClean="0"/>
              <a:t>says</a:t>
            </a:r>
            <a:r>
              <a:rPr lang="sr-Latn-BA" dirty="0"/>
              <a:t> </a:t>
            </a:r>
            <a:r>
              <a:rPr lang="sr-Latn-BA" dirty="0" smtClean="0"/>
              <a:t>(that) they</a:t>
            </a:r>
            <a:r>
              <a:rPr lang="en-GB" dirty="0" smtClean="0"/>
              <a:t> </a:t>
            </a:r>
            <a:r>
              <a:rPr lang="en-GB" dirty="0"/>
              <a:t>don</a:t>
            </a:r>
            <a:r>
              <a:rPr lang="sr-Latn-BA" dirty="0"/>
              <a:t>’</a:t>
            </a:r>
            <a:r>
              <a:rPr lang="en-GB" dirty="0"/>
              <a:t>t have too much snow in England.”  (statement)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endParaRPr lang="sr-Latn-BA" dirty="0" smtClean="0"/>
          </a:p>
          <a:p>
            <a:pPr>
              <a:buFont typeface="Courier New" panose="02070309020205020404" pitchFamily="49" charset="0"/>
              <a:buChar char="o"/>
            </a:pPr>
            <a:endParaRPr lang="sr-Latn-BA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4294967295"/>
          </p:nvPr>
        </p:nvSpPr>
        <p:spPr>
          <a:xfrm>
            <a:off x="941832" y="592011"/>
            <a:ext cx="1092708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dirty="0" smtClean="0"/>
              <a:t>   </a:t>
            </a:r>
            <a:r>
              <a:rPr lang="sr-Latn-BA" sz="2000" dirty="0" smtClean="0">
                <a:solidFill>
                  <a:srgbClr val="00B0F0"/>
                </a:solidFill>
              </a:rPr>
              <a:t>Direct speech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BA" dirty="0" smtClean="0"/>
              <a:t>The English teacher:</a:t>
            </a:r>
            <a:r>
              <a:rPr lang="en-GB" dirty="0" smtClean="0"/>
              <a:t>”</a:t>
            </a:r>
            <a:r>
              <a:rPr lang="sr-Latn-BA" dirty="0" smtClean="0"/>
              <a:t>Don’t speak Serbian in class,Ana</a:t>
            </a:r>
            <a:r>
              <a:rPr lang="en-GB" dirty="0" smtClean="0"/>
              <a:t>.”   (</a:t>
            </a:r>
            <a:r>
              <a:rPr lang="en-GB" dirty="0"/>
              <a:t>command</a:t>
            </a:r>
            <a:r>
              <a:rPr lang="en-GB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r-Latn-BA" dirty="0" smtClean="0"/>
              <a:t>Mrs</a:t>
            </a:r>
            <a:r>
              <a:rPr lang="en-GB" dirty="0" smtClean="0"/>
              <a:t>.</a:t>
            </a:r>
            <a:r>
              <a:rPr lang="sr-Latn-BA" dirty="0"/>
              <a:t>B</a:t>
            </a:r>
            <a:r>
              <a:rPr lang="sr-Latn-BA" dirty="0" smtClean="0"/>
              <a:t>rown says:</a:t>
            </a:r>
            <a:r>
              <a:rPr lang="en-GB" dirty="0" smtClean="0"/>
              <a:t>”We don</a:t>
            </a:r>
            <a:r>
              <a:rPr lang="sr-Latn-BA" dirty="0" smtClean="0"/>
              <a:t>’</a:t>
            </a:r>
            <a:r>
              <a:rPr lang="en-GB" dirty="0" smtClean="0"/>
              <a:t>t have too much snow in England.”  (statement)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GB" dirty="0"/>
          </a:p>
          <a:p>
            <a:pPr marL="0" indent="0">
              <a:buNone/>
            </a:pP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5040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84308" cy="102354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BA" sz="2800" dirty="0" smtClean="0"/>
              <a:t> </a:t>
            </a:r>
            <a:r>
              <a:rPr lang="sr-Latn-BA" sz="3200" dirty="0" smtClean="0"/>
              <a:t>Past Simple or Present Perfect Simple?</a:t>
            </a:r>
            <a:endParaRPr lang="sr-Latn-BA" sz="3200" dirty="0"/>
          </a:p>
        </p:txBody>
      </p:sp>
      <p:pic>
        <p:nvPicPr>
          <p:cNvPr id="4" name="Content Placeholder 3" descr="C:\Users\korisnik\Pictures\pp and ps (4).PN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37792" y="1617767"/>
            <a:ext cx="7953375" cy="46958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Content Placeholder 8" descr="C:\Users\korisnik\Pictures\pp and ps 4 (3).PNG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-5063" r="75473" b="6314"/>
          <a:stretch/>
        </p:blipFill>
        <p:spPr bwMode="auto">
          <a:xfrm>
            <a:off x="9222921" y="1796209"/>
            <a:ext cx="2410892" cy="4338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428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16443" y="1796775"/>
            <a:ext cx="9404723" cy="4240468"/>
          </a:xfrm>
        </p:spPr>
        <p:txBody>
          <a:bodyPr/>
          <a:lstStyle/>
          <a:p>
            <a:r>
              <a:rPr lang="sr-Latn-BA" sz="8000" dirty="0" smtClean="0"/>
              <a:t>Thank you for your         					attention!</a:t>
            </a:r>
            <a:endParaRPr lang="sr-Latn-BA" sz="8000" dirty="0"/>
          </a:p>
        </p:txBody>
      </p:sp>
      <p:sp>
        <p:nvSpPr>
          <p:cNvPr id="7" name="Smiley Face 6"/>
          <p:cNvSpPr/>
          <p:nvPr/>
        </p:nvSpPr>
        <p:spPr>
          <a:xfrm>
            <a:off x="5717754" y="4428781"/>
            <a:ext cx="1344058" cy="1299990"/>
          </a:xfrm>
          <a:prstGeom prst="smileyFace">
            <a:avLst/>
          </a:prstGeom>
          <a:ln w="19050">
            <a:prstDash val="soli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078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5179</TotalTime>
  <Words>313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Courier New</vt:lpstr>
      <vt:lpstr>Wingdings</vt:lpstr>
      <vt:lpstr>Wingdings 3</vt:lpstr>
      <vt:lpstr>Ion</vt:lpstr>
      <vt:lpstr>                REVISION  </vt:lpstr>
      <vt:lpstr>  Present Simple Passive  verb BE + PAST PARTICIPLE :      am / is / are +  clean+ed / made        ACTIVE:  The cleaning lady cleans this room every morning.    PASSIVE: This room is cleaned every morning.     QUESTION: Is this room cleaned every morning?</vt:lpstr>
      <vt:lpstr>Put the verbs in brackets into the Passive:                </vt:lpstr>
      <vt:lpstr>                </vt:lpstr>
      <vt:lpstr>Make questions for the following passive sentences:     </vt:lpstr>
      <vt:lpstr>Indirect statements and commands</vt:lpstr>
      <vt:lpstr>PowerPoint Presentation</vt:lpstr>
      <vt:lpstr> Past Simple or Present Perfect Simple?</vt:lpstr>
      <vt:lpstr>Thank you for your             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Nada</dc:creator>
  <cp:lastModifiedBy>Nada</cp:lastModifiedBy>
  <cp:revision>34</cp:revision>
  <dcterms:created xsi:type="dcterms:W3CDTF">2020-04-28T09:26:13Z</dcterms:created>
  <dcterms:modified xsi:type="dcterms:W3CDTF">2020-05-02T18:34:01Z</dcterms:modified>
</cp:coreProperties>
</file>