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49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2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003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729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1046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60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63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7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0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5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9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1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7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6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49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8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26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42A61AE0-996E-43AE-809D-CE2E28CD8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171" y="965915"/>
            <a:ext cx="9406716" cy="1612592"/>
          </a:xfrm>
        </p:spPr>
        <p:txBody>
          <a:bodyPr/>
          <a:lstStyle/>
          <a:p>
            <a:pPr algn="l"/>
            <a:r>
              <a:rPr lang="sr-Cyrl-BA" dirty="0" smtClean="0">
                <a:solidFill>
                  <a:srgbClr val="C00000"/>
                </a:solidFill>
              </a:rPr>
              <a:t>АПОСТОЛИ-</a:t>
            </a:r>
            <a:br>
              <a:rPr lang="sr-Cyrl-BA" dirty="0" smtClean="0">
                <a:solidFill>
                  <a:srgbClr val="C00000"/>
                </a:solidFill>
              </a:rPr>
            </a:br>
            <a:r>
              <a:rPr lang="sr-Cyrl-BA" dirty="0" smtClean="0">
                <a:solidFill>
                  <a:srgbClr val="C00000"/>
                </a:solidFill>
              </a:rPr>
              <a:t>ПРВИ </a:t>
            </a:r>
            <a:r>
              <a:rPr lang="sr-Cyrl-BA" dirty="0">
                <a:solidFill>
                  <a:srgbClr val="C00000"/>
                </a:solidFill>
              </a:rPr>
              <a:t>ХРИСТОВИ УЧЕНИЦИ</a:t>
            </a:r>
            <a:endParaRPr lang="sr-Latn-BA" dirty="0">
              <a:solidFill>
                <a:srgbClr val="C0000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6E1D4D24-3612-4C56-B6FF-95BAE4721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844" y="3185655"/>
            <a:ext cx="8229599" cy="332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83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B0E48B-E37C-4D09-B4A3-D0506C5B0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83" y="637308"/>
            <a:ext cx="6040582" cy="5412509"/>
          </a:xfrm>
        </p:spPr>
        <p:txBody>
          <a:bodyPr>
            <a:normAutofit fontScale="90000"/>
          </a:bodyPr>
          <a:lstStyle/>
          <a:p>
            <a:r>
              <a:rPr lang="sr-Cyrl-BA" sz="3100" dirty="0">
                <a:solidFill>
                  <a:srgbClr val="C00000"/>
                </a:solidFill>
              </a:rPr>
              <a:t>- Са </a:t>
            </a:r>
            <a:r>
              <a:rPr lang="sr-Cyrl-BA" sz="3100" dirty="0" smtClean="0">
                <a:solidFill>
                  <a:srgbClr val="C00000"/>
                </a:solidFill>
              </a:rPr>
              <a:t>30 </a:t>
            </a:r>
            <a:r>
              <a:rPr lang="sr-Cyrl-BA" sz="3100" dirty="0">
                <a:solidFill>
                  <a:srgbClr val="C00000"/>
                </a:solidFill>
              </a:rPr>
              <a:t>година Христос се крштава на ријеци Јордан.</a:t>
            </a:r>
            <a:br>
              <a:rPr lang="sr-Cyrl-BA" sz="3100" dirty="0">
                <a:solidFill>
                  <a:srgbClr val="C00000"/>
                </a:solidFill>
              </a:rPr>
            </a:br>
            <a:r>
              <a:rPr lang="sr-Cyrl-BA" sz="3100" dirty="0">
                <a:solidFill>
                  <a:srgbClr val="C00000"/>
                </a:solidFill>
              </a:rPr>
              <a:t/>
            </a:r>
            <a:br>
              <a:rPr lang="sr-Cyrl-BA" sz="3100" dirty="0">
                <a:solidFill>
                  <a:srgbClr val="C00000"/>
                </a:solidFill>
              </a:rPr>
            </a:br>
            <a:r>
              <a:rPr lang="sr-Cyrl-BA" sz="3100" dirty="0">
                <a:solidFill>
                  <a:srgbClr val="C00000"/>
                </a:solidFill>
              </a:rPr>
              <a:t>- Након крштења Христос почиње своју проповијед.</a:t>
            </a:r>
            <a:br>
              <a:rPr lang="sr-Cyrl-BA" sz="3100" dirty="0">
                <a:solidFill>
                  <a:srgbClr val="C00000"/>
                </a:solidFill>
              </a:rPr>
            </a:br>
            <a:r>
              <a:rPr lang="sr-Cyrl-BA" sz="3100" dirty="0">
                <a:solidFill>
                  <a:srgbClr val="C00000"/>
                </a:solidFill>
              </a:rPr>
              <a:t/>
            </a:r>
            <a:br>
              <a:rPr lang="sr-Cyrl-BA" sz="3100" dirty="0">
                <a:solidFill>
                  <a:srgbClr val="C00000"/>
                </a:solidFill>
              </a:rPr>
            </a:br>
            <a:r>
              <a:rPr lang="sr-Cyrl-BA" sz="3100" dirty="0">
                <a:solidFill>
                  <a:srgbClr val="C00000"/>
                </a:solidFill>
              </a:rPr>
              <a:t>- Прву проповијед Христос је одржао на Галилејском језеру.</a:t>
            </a:r>
            <a:r>
              <a:rPr lang="sr-Latn-BA" sz="3100" dirty="0">
                <a:solidFill>
                  <a:srgbClr val="C00000"/>
                </a:solidFill>
              </a:rPr>
              <a:t/>
            </a:r>
            <a:br>
              <a:rPr lang="sr-Latn-BA" sz="3100" dirty="0">
                <a:solidFill>
                  <a:srgbClr val="C00000"/>
                </a:solidFill>
              </a:rPr>
            </a:br>
            <a:r>
              <a:rPr lang="sr-Cyrl-BA" sz="3100" dirty="0">
                <a:solidFill>
                  <a:srgbClr val="C00000"/>
                </a:solidFill>
              </a:rPr>
              <a:t/>
            </a:r>
            <a:br>
              <a:rPr lang="sr-Cyrl-BA" sz="3100" dirty="0">
                <a:solidFill>
                  <a:srgbClr val="C00000"/>
                </a:solidFill>
              </a:rPr>
            </a:br>
            <a:r>
              <a:rPr lang="sr-Cyrl-BA" sz="3100" dirty="0">
                <a:solidFill>
                  <a:srgbClr val="C00000"/>
                </a:solidFill>
              </a:rPr>
              <a:t>- Ту је учинио </a:t>
            </a:r>
            <a:r>
              <a:rPr lang="sr-Cyrl-BA" sz="3100" dirty="0" smtClean="0">
                <a:solidFill>
                  <a:srgbClr val="C00000"/>
                </a:solidFill>
              </a:rPr>
              <a:t>велико </a:t>
            </a:r>
            <a:r>
              <a:rPr lang="sr-Cyrl-BA" sz="3100" dirty="0">
                <a:solidFill>
                  <a:srgbClr val="C00000"/>
                </a:solidFill>
              </a:rPr>
              <a:t>чудо напунивши рибарске мреже рибом.</a:t>
            </a:r>
            <a:r>
              <a:rPr lang="sr-Cyrl-BA" dirty="0">
                <a:solidFill>
                  <a:srgbClr val="C00000"/>
                </a:solidFill>
              </a:rPr>
              <a:t/>
            </a:r>
            <a:br>
              <a:rPr lang="sr-Cyrl-BA" dirty="0">
                <a:solidFill>
                  <a:srgbClr val="C00000"/>
                </a:solidFill>
              </a:rPr>
            </a:br>
            <a:r>
              <a:rPr lang="sr-Cyrl-BA" dirty="0">
                <a:solidFill>
                  <a:srgbClr val="C00000"/>
                </a:solidFill>
              </a:rPr>
              <a:t/>
            </a:r>
            <a:br>
              <a:rPr lang="sr-Cyrl-BA" dirty="0">
                <a:solidFill>
                  <a:srgbClr val="C00000"/>
                </a:solidFill>
              </a:rPr>
            </a:br>
            <a:endParaRPr lang="sr-Latn-BA" dirty="0">
              <a:solidFill>
                <a:srgbClr val="C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42D5FDC-0A5F-4744-A3E3-CA74603F91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2472" y="1352282"/>
            <a:ext cx="5338176" cy="416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450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AB3AC32-EB57-42DD-80A2-420CB1836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436" y="674546"/>
            <a:ext cx="6767913" cy="5508905"/>
          </a:xfrm>
        </p:spPr>
        <p:txBody>
          <a:bodyPr>
            <a:normAutofit fontScale="62500" lnSpcReduction="20000"/>
          </a:bodyPr>
          <a:lstStyle/>
          <a:p>
            <a:r>
              <a:rPr lang="sr-Cyrl-BA" sz="3800" dirty="0"/>
              <a:t>Након проповједи и </a:t>
            </a:r>
            <a:r>
              <a:rPr lang="sr-Cyrl-BA" sz="3800" dirty="0" smtClean="0"/>
              <a:t>великог </a:t>
            </a:r>
            <a:r>
              <a:rPr lang="sr-Cyrl-BA" sz="3800" dirty="0"/>
              <a:t>чуда Христос је </a:t>
            </a:r>
            <a:r>
              <a:rPr lang="sr-Cyrl-BA" sz="3800" dirty="0" smtClean="0"/>
              <a:t>изабрао 12 ученика.</a:t>
            </a:r>
            <a:endParaRPr lang="sr-Cyrl-BA" sz="3800" dirty="0"/>
          </a:p>
          <a:p>
            <a:endParaRPr lang="sr-Cyrl-BA" sz="3800" dirty="0"/>
          </a:p>
          <a:p>
            <a:r>
              <a:rPr lang="sr-Cyrl-BA" sz="3800" dirty="0"/>
              <a:t>Први ученици Христови звали су се апостоли.</a:t>
            </a:r>
          </a:p>
          <a:p>
            <a:endParaRPr lang="sr-Cyrl-BA" sz="3800" dirty="0"/>
          </a:p>
          <a:p>
            <a:r>
              <a:rPr lang="sr-Cyrl-BA" sz="3800" dirty="0"/>
              <a:t>Њихова имена </a:t>
            </a:r>
            <a:r>
              <a:rPr lang="sr-Cyrl-BA" sz="3800" dirty="0" smtClean="0"/>
              <a:t>су:</a:t>
            </a:r>
            <a:r>
              <a:rPr lang="sr-Latn-BA" sz="3800" dirty="0" smtClean="0"/>
              <a:t> </a:t>
            </a:r>
            <a:r>
              <a:rPr lang="sr-Cyrl-BA" sz="3800" dirty="0"/>
              <a:t>браћа Петар и Андреј,браћа Јаков и Јован</a:t>
            </a:r>
            <a:r>
              <a:rPr lang="sr-Cyrl-BA" sz="3800" dirty="0" smtClean="0"/>
              <a:t>, Филип </a:t>
            </a:r>
            <a:r>
              <a:rPr lang="sr-Cyrl-BA" sz="3800" dirty="0"/>
              <a:t>и </a:t>
            </a:r>
            <a:r>
              <a:rPr lang="sr-Cyrl-BA" sz="3800" dirty="0" smtClean="0"/>
              <a:t>Вартоломеј,Тома </a:t>
            </a:r>
            <a:r>
              <a:rPr lang="sr-Cyrl-BA" sz="3800" dirty="0"/>
              <a:t>и Матеј</a:t>
            </a:r>
            <a:r>
              <a:rPr lang="sr-Cyrl-BA" sz="3800" dirty="0" smtClean="0"/>
              <a:t>, Јаков </a:t>
            </a:r>
            <a:r>
              <a:rPr lang="sr-Cyrl-BA" sz="3800" dirty="0"/>
              <a:t>Алфејев и Левије</a:t>
            </a:r>
            <a:r>
              <a:rPr lang="sr-Cyrl-BA" sz="3800" dirty="0" smtClean="0"/>
              <a:t>, Симон </a:t>
            </a:r>
            <a:r>
              <a:rPr lang="sr-Cyrl-BA" sz="3800" dirty="0"/>
              <a:t>Кананит и Јуда.</a:t>
            </a:r>
          </a:p>
          <a:p>
            <a:pPr marL="0" indent="0">
              <a:buNone/>
            </a:pPr>
            <a:endParaRPr lang="sr-Cyrl-BA" sz="3800" dirty="0"/>
          </a:p>
          <a:p>
            <a:r>
              <a:rPr lang="sr-Cyrl-BA" sz="3800" dirty="0"/>
              <a:t>Апостол значи посланик.</a:t>
            </a:r>
          </a:p>
          <a:p>
            <a:pPr marL="0" indent="0">
              <a:buNone/>
            </a:pPr>
            <a:endParaRPr lang="sr-Cyrl-BA" sz="3800" dirty="0"/>
          </a:p>
          <a:p>
            <a:r>
              <a:rPr lang="sr-Cyrl-BA" sz="3800" dirty="0"/>
              <a:t>Они су пратили Христа и објавили људима </a:t>
            </a:r>
            <a:r>
              <a:rPr lang="sr-Cyrl-BA" sz="3800" dirty="0" smtClean="0"/>
              <a:t>радосне </a:t>
            </a:r>
            <a:r>
              <a:rPr lang="sr-Cyrl-BA" sz="3800" dirty="0"/>
              <a:t>вијести о доласку Спаситеља</a:t>
            </a:r>
            <a:r>
              <a:rPr lang="sr-Cyrl-BA" sz="3800" dirty="0" smtClean="0"/>
              <a:t>.</a:t>
            </a:r>
            <a:endParaRPr lang="sr-Cyrl-BA" sz="38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003DCB8-2293-4268-931E-3D78D801F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8741" y="1306261"/>
            <a:ext cx="4369209" cy="424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2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E42BD048-BDA2-4ECB-BD13-763D510A1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791" y="925849"/>
            <a:ext cx="9406824" cy="4431762"/>
          </a:xfrm>
        </p:spPr>
        <p:txBody>
          <a:bodyPr>
            <a:normAutofit/>
          </a:bodyPr>
          <a:lstStyle/>
          <a:p>
            <a:r>
              <a:rPr lang="sr-Latn-RS" sz="2800" dirty="0" smtClean="0"/>
              <a:t>„</a:t>
            </a:r>
            <a:r>
              <a:rPr lang="sr-Cyrl-BA" sz="2800" dirty="0" smtClean="0"/>
              <a:t>Идите </a:t>
            </a:r>
            <a:r>
              <a:rPr lang="sr-Cyrl-BA" sz="2800" dirty="0"/>
              <a:t>и научите све народе, крстећи их у име Оца и Сина и Светога </a:t>
            </a:r>
            <a:r>
              <a:rPr lang="sr-Cyrl-BA" sz="2800" dirty="0" smtClean="0"/>
              <a:t>Духа!“ </a:t>
            </a:r>
            <a:endParaRPr lang="sr-Cyrl-BA" sz="2800" dirty="0"/>
          </a:p>
          <a:p>
            <a:r>
              <a:rPr lang="sr-Cyrl-BA" sz="2800" dirty="0"/>
              <a:t>Овим ријечима Христос је дао заповијест својим ученицима како да пронесу Ријеч Господњу по свијету.</a:t>
            </a:r>
          </a:p>
          <a:p>
            <a:endParaRPr lang="sr-Cyrl-BA" sz="2800" dirty="0"/>
          </a:p>
          <a:p>
            <a:pPr marL="0" indent="0">
              <a:buNone/>
            </a:pPr>
            <a:r>
              <a:rPr lang="sr-Cyrl-BA" sz="2800" dirty="0"/>
              <a:t>     </a:t>
            </a:r>
          </a:p>
          <a:p>
            <a:pPr marL="0" indent="0">
              <a:buNone/>
            </a:pPr>
            <a:r>
              <a:rPr lang="sr-Cyrl-BA" sz="2800" dirty="0"/>
              <a:t>	</a:t>
            </a:r>
            <a:r>
              <a:rPr lang="sr-Cyrl-BA" sz="2800" b="1" dirty="0"/>
              <a:t>Задатак:</a:t>
            </a:r>
            <a:r>
              <a:rPr lang="sr-Cyrl-BA" sz="2800" dirty="0"/>
              <a:t> Обој илустрацију у уџбенику на страни </a:t>
            </a:r>
            <a:r>
              <a:rPr lang="sr-Cyrl-BA" sz="2800" dirty="0" smtClean="0"/>
              <a:t>23</a:t>
            </a:r>
            <a:r>
              <a:rPr lang="sr-Cyrl-BA" sz="2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377571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232</TotalTime>
  <Words>111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АПОСТОЛИ- ПРВИ ХРИСТОВИ УЧЕНИЦИ</vt:lpstr>
      <vt:lpstr>- Са 30 година Христос се крштава на ријеци Јордан.  - Након крштења Христос почиње своју проповијед.  - Прву проповијед Христос је одржао на Галилејском језеру.  - Ту је учинио велико чудо напунивши рибарске мреже рибом.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АПОСТОЛИ ПРВИ ХРИСТОВИ УЧЕНИЦИ</dc:title>
  <dc:creator>Đorđe Zeljković</dc:creator>
  <cp:lastModifiedBy>39. Slavoljub Lukic</cp:lastModifiedBy>
  <cp:revision>14</cp:revision>
  <dcterms:created xsi:type="dcterms:W3CDTF">2020-11-05T15:19:21Z</dcterms:created>
  <dcterms:modified xsi:type="dcterms:W3CDTF">2020-11-11T10:07:18Z</dcterms:modified>
</cp:coreProperties>
</file>