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57" r:id="rId4"/>
    <p:sldId id="258" r:id="rId6"/>
    <p:sldId id="259" r:id="rId7"/>
    <p:sldId id="260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D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2"/>
            <a:ext cx="12191980" cy="6858000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836295" y="3372485"/>
            <a:ext cx="887158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5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Упоредни и унакрсни углови</a:t>
            </a:r>
            <a:endParaRPr lang="sr-Cyrl-RS" altLang="en-US" sz="54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836295" y="4397375"/>
            <a:ext cx="5035550" cy="521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Биљана Ђукић, децембар 2020.</a:t>
            </a:r>
            <a:endParaRPr lang="sr-Cyrl-RS" altLang="en-U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2"/>
            <a:ext cx="12191980" cy="6858000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908685" y="680720"/>
            <a:ext cx="29673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Сусједни углови : </a:t>
            </a:r>
            <a:endParaRPr lang="sr-Cyrl-RS" altLang="en-U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3994785" y="680720"/>
            <a:ext cx="541020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имају један заједнички крак и немају  заједничких унутрашњих тачака</a:t>
            </a:r>
            <a:endParaRPr lang="sr-Cyrl-RS" altLang="en-U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968375" y="3877945"/>
            <a:ext cx="28486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Опружени угао: </a:t>
            </a:r>
            <a:endParaRPr lang="sr-Cyrl-RS" altLang="en-U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4128135" y="3877945"/>
            <a:ext cx="514985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угао чији краци образују праву </a:t>
            </a:r>
            <a:endParaRPr lang="sr-Cyrl-RS" altLang="en-U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(угао од 180°)</a:t>
            </a:r>
            <a:endParaRPr lang="sr-Cyrl-RS" altLang="en-U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455795" y="5807710"/>
            <a:ext cx="4128770" cy="508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327140" y="5761355"/>
            <a:ext cx="110490" cy="97790"/>
          </a:xfrm>
          <a:prstGeom prst="ellipse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5400000" flipH="1">
            <a:off x="6044565" y="5354320"/>
            <a:ext cx="674370" cy="918845"/>
          </a:xfrm>
          <a:prstGeom prst="arc">
            <a:avLst>
              <a:gd name="adj1" fmla="val 16200000"/>
              <a:gd name="adj2" fmla="val 5407273"/>
            </a:avLst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760720" y="2446655"/>
            <a:ext cx="1325880" cy="98234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5760720" y="3428365"/>
            <a:ext cx="1878330" cy="6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760720" y="2272030"/>
            <a:ext cx="476250" cy="11569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730240" y="3383915"/>
            <a:ext cx="75565" cy="7683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7" name="Text Box 16"/>
          <p:cNvSpPr txBox="1"/>
          <p:nvPr/>
        </p:nvSpPr>
        <p:spPr>
          <a:xfrm>
            <a:off x="5922645" y="2677160"/>
            <a:ext cx="192151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800" b="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</a:rPr>
              <a:t>α</a:t>
            </a:r>
            <a:endParaRPr lang="en-US" sz="2800" b="0">
              <a:solidFill>
                <a:schemeClr val="bg1"/>
              </a:solidFill>
              <a:latin typeface="Times New Roman" panose="02020603050405020304" charset="0"/>
              <a:ea typeface="SimSun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18" name="Text Box 17"/>
          <p:cNvSpPr txBox="1"/>
          <p:nvPr/>
        </p:nvSpPr>
        <p:spPr>
          <a:xfrm>
            <a:off x="6236970" y="2988310"/>
            <a:ext cx="5080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2800" b="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</a:rPr>
              <a:t>β</a:t>
            </a:r>
            <a:endParaRPr lang="en-US" sz="2800" b="0">
              <a:solidFill>
                <a:schemeClr val="bg1"/>
              </a:solidFill>
              <a:latin typeface="Times New Roman" panose="02020603050405020304" charset="0"/>
              <a:ea typeface="SimSun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19" name="Text Box 18"/>
          <p:cNvSpPr txBox="1"/>
          <p:nvPr/>
        </p:nvSpPr>
        <p:spPr>
          <a:xfrm>
            <a:off x="5474335" y="3355975"/>
            <a:ext cx="2559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О</a:t>
            </a:r>
            <a:endParaRPr lang="sr-Cyrl-RS" altLang="en-U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Text Box 19"/>
          <p:cNvSpPr txBox="1"/>
          <p:nvPr/>
        </p:nvSpPr>
        <p:spPr>
          <a:xfrm>
            <a:off x="7639050" y="3199130"/>
            <a:ext cx="4552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а</a:t>
            </a:r>
            <a:endParaRPr lang="sr-Cyrl-RS" altLang="en-U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1" name="Text Box 20"/>
          <p:cNvSpPr txBox="1"/>
          <p:nvPr/>
        </p:nvSpPr>
        <p:spPr>
          <a:xfrm>
            <a:off x="7183755" y="2155190"/>
            <a:ext cx="4552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sr-Latn-BA" altLang="en-U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2" name="Text Box 21"/>
          <p:cNvSpPr txBox="1"/>
          <p:nvPr/>
        </p:nvSpPr>
        <p:spPr>
          <a:xfrm>
            <a:off x="6154420" y="1755775"/>
            <a:ext cx="4552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sr-Cyrl-R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sr-Latn-BA" altLang="sr-Cyrl-R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2"/>
            <a:ext cx="12191980" cy="6858000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902970" y="1614805"/>
            <a:ext cx="29521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Упоредни углови: </a:t>
            </a:r>
            <a:endParaRPr lang="sr-Cyrl-RS" altLang="en-U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4336415" y="1614805"/>
            <a:ext cx="549973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углови који су сусједни и збир им је опружен угао</a:t>
            </a:r>
            <a:endParaRPr lang="sr-Cyrl-RS" altLang="en-U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821555" y="4961890"/>
            <a:ext cx="408305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417945" y="3460750"/>
            <a:ext cx="1159510" cy="150114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370955" y="4914265"/>
            <a:ext cx="101600" cy="9525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00" name="Text Box 99"/>
          <p:cNvSpPr txBox="1"/>
          <p:nvPr/>
        </p:nvSpPr>
        <p:spPr>
          <a:xfrm>
            <a:off x="5911215" y="4378325"/>
            <a:ext cx="50800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3200" b="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</a:rPr>
              <a:t>α</a:t>
            </a:r>
            <a:endParaRPr lang="en-US" sz="3200" b="0">
              <a:solidFill>
                <a:schemeClr val="bg1"/>
              </a:solidFill>
              <a:latin typeface="Times New Roman" panose="02020603050405020304" charset="0"/>
              <a:ea typeface="SimSun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12" name="Text Box 11"/>
          <p:cNvSpPr txBox="1"/>
          <p:nvPr/>
        </p:nvSpPr>
        <p:spPr>
          <a:xfrm>
            <a:off x="6909435" y="4439920"/>
            <a:ext cx="5080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2800" b="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</a:rPr>
              <a:t>β</a:t>
            </a:r>
            <a:endParaRPr lang="en-US" sz="2800" b="0">
              <a:solidFill>
                <a:schemeClr val="bg1"/>
              </a:solidFill>
              <a:latin typeface="Times New Roman" panose="02020603050405020304" charset="0"/>
              <a:ea typeface="SimSun" panose="02010600030101010101" pitchFamily="2" charset="-122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2"/>
            <a:ext cx="12191980" cy="6858000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902970" y="1092835"/>
            <a:ext cx="29521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Унакрсни углови: </a:t>
            </a:r>
            <a:endParaRPr lang="sr-Cyrl-RS" altLang="en-U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789170" y="1915795"/>
            <a:ext cx="408305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595620" y="402590"/>
            <a:ext cx="2292985" cy="302704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691630" y="1867535"/>
            <a:ext cx="101600" cy="9525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00" name="Text Box 99"/>
          <p:cNvSpPr txBox="1"/>
          <p:nvPr/>
        </p:nvSpPr>
        <p:spPr>
          <a:xfrm>
            <a:off x="6278245" y="1332230"/>
            <a:ext cx="50800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3200" b="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</a:rPr>
              <a:t>α</a:t>
            </a:r>
            <a:endParaRPr lang="en-US" sz="3200" b="0">
              <a:solidFill>
                <a:schemeClr val="bg1"/>
              </a:solidFill>
              <a:latin typeface="Times New Roman" panose="02020603050405020304" charset="0"/>
              <a:ea typeface="SimSun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12" name="Text Box 11"/>
          <p:cNvSpPr txBox="1"/>
          <p:nvPr/>
        </p:nvSpPr>
        <p:spPr>
          <a:xfrm>
            <a:off x="7075170" y="1393825"/>
            <a:ext cx="5080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2800" b="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</a:rPr>
              <a:t>β</a:t>
            </a:r>
            <a:endParaRPr lang="en-US" sz="2800" b="0">
              <a:solidFill>
                <a:schemeClr val="bg1"/>
              </a:solidFill>
              <a:latin typeface="Times New Roman" panose="02020603050405020304" charset="0"/>
              <a:ea typeface="SimSun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6062345" y="1885950"/>
            <a:ext cx="5080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2800" b="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</a:rPr>
              <a:t> γ</a:t>
            </a:r>
            <a:endParaRPr lang="en-US" sz="2800" b="0">
              <a:solidFill>
                <a:schemeClr val="bg1"/>
              </a:solidFill>
              <a:latin typeface="Times New Roman" panose="02020603050405020304" charset="0"/>
              <a:ea typeface="SimSun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6691630" y="2177415"/>
            <a:ext cx="5080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2800" b="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</a:rPr>
              <a:t> δ</a:t>
            </a:r>
            <a:endParaRPr lang="en-US" sz="2800" b="0">
              <a:solidFill>
                <a:schemeClr val="bg1"/>
              </a:solidFill>
              <a:latin typeface="Times New Roman" panose="02020603050405020304" charset="0"/>
              <a:ea typeface="SimSun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13" name="Text Box 12"/>
          <p:cNvSpPr txBox="1"/>
          <p:nvPr/>
        </p:nvSpPr>
        <p:spPr>
          <a:xfrm>
            <a:off x="8872855" y="1655445"/>
            <a:ext cx="5581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p</a:t>
            </a:r>
            <a:endParaRPr lang="sr-Latn-BA" altLang="en-U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4" name="Text Box 13"/>
          <p:cNvSpPr txBox="1"/>
          <p:nvPr/>
        </p:nvSpPr>
        <p:spPr>
          <a:xfrm>
            <a:off x="7830820" y="0"/>
            <a:ext cx="5581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q</a:t>
            </a:r>
            <a:endParaRPr lang="sr-Latn-BA" altLang="en-U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5" name="Text Box 14"/>
          <p:cNvSpPr txBox="1"/>
          <p:nvPr/>
        </p:nvSpPr>
        <p:spPr>
          <a:xfrm>
            <a:off x="6691630" y="1867535"/>
            <a:ext cx="5581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O</a:t>
            </a:r>
            <a:endParaRPr lang="sr-Latn-BA" altLang="en-U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6" name="Text Box 15"/>
          <p:cNvSpPr txBox="1"/>
          <p:nvPr/>
        </p:nvSpPr>
        <p:spPr>
          <a:xfrm>
            <a:off x="9032875" y="1962785"/>
            <a:ext cx="2387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1</a:t>
            </a:r>
            <a:endParaRPr lang="sr-Latn-BA" altLang="en-US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7" name="Text Box 16"/>
          <p:cNvSpPr txBox="1"/>
          <p:nvPr/>
        </p:nvSpPr>
        <p:spPr>
          <a:xfrm>
            <a:off x="8047990" y="250825"/>
            <a:ext cx="2387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1</a:t>
            </a:r>
            <a:endParaRPr lang="sr-Latn-BA" altLang="en-US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8" name="Text Box 17"/>
          <p:cNvSpPr txBox="1"/>
          <p:nvPr/>
        </p:nvSpPr>
        <p:spPr>
          <a:xfrm>
            <a:off x="4404360" y="1743710"/>
            <a:ext cx="5759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p</a:t>
            </a:r>
            <a:r>
              <a:rPr lang="sr-Latn-BA" altLang="en-US" sz="2800" baseline="-25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endParaRPr lang="sr-Latn-BA" altLang="en-US" sz="2800" baseline="-250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Text Box 19"/>
          <p:cNvSpPr txBox="1"/>
          <p:nvPr/>
        </p:nvSpPr>
        <p:spPr>
          <a:xfrm>
            <a:off x="5286375" y="3300095"/>
            <a:ext cx="5759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q</a:t>
            </a:r>
            <a:r>
              <a:rPr lang="sr-Latn-BA" altLang="en-US" sz="2800" baseline="-25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endParaRPr lang="sr-Latn-BA" altLang="en-US" sz="2800" baseline="-250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4" name="Arc 23"/>
          <p:cNvSpPr/>
          <p:nvPr/>
        </p:nvSpPr>
        <p:spPr>
          <a:xfrm rot="15720000">
            <a:off x="6118225" y="1362075"/>
            <a:ext cx="1047750" cy="925195"/>
          </a:xfrm>
          <a:prstGeom prst="arc">
            <a:avLst>
              <a:gd name="adj1" fmla="val 16200000"/>
              <a:gd name="adj2" fmla="val 3634554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4860000">
            <a:off x="6242050" y="1413510"/>
            <a:ext cx="1397000" cy="1232535"/>
          </a:xfrm>
          <a:prstGeom prst="arc">
            <a:avLst>
              <a:gd name="adj1" fmla="val 16200000"/>
              <a:gd name="adj2" fmla="val 4020843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6" name="Arc 25"/>
          <p:cNvSpPr/>
          <p:nvPr/>
        </p:nvSpPr>
        <p:spPr>
          <a:xfrm rot="10020000">
            <a:off x="6050280" y="1849755"/>
            <a:ext cx="478790" cy="558165"/>
          </a:xfrm>
          <a:prstGeom prst="arc">
            <a:avLst>
              <a:gd name="adj1" fmla="val 16200000"/>
              <a:gd name="adj2" fmla="val 3634554"/>
            </a:avLst>
          </a:prstGeom>
          <a:ln w="28575">
            <a:solidFill>
              <a:srgbClr val="FF3D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7" name="Arc 26"/>
          <p:cNvSpPr/>
          <p:nvPr/>
        </p:nvSpPr>
        <p:spPr>
          <a:xfrm rot="20400000">
            <a:off x="7040245" y="1358900"/>
            <a:ext cx="478790" cy="693420"/>
          </a:xfrm>
          <a:prstGeom prst="arc">
            <a:avLst>
              <a:gd name="adj1" fmla="val 16200000"/>
              <a:gd name="adj2" fmla="val 3634554"/>
            </a:avLst>
          </a:prstGeom>
          <a:ln w="28575">
            <a:solidFill>
              <a:srgbClr val="FF3D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8" name="Text Box 27"/>
          <p:cNvSpPr txBox="1"/>
          <p:nvPr/>
        </p:nvSpPr>
        <p:spPr>
          <a:xfrm>
            <a:off x="1524000" y="3935730"/>
            <a:ext cx="4188460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4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α = δ</a:t>
            </a:r>
            <a:endParaRPr lang="en-US" sz="40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4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γ = β</a:t>
            </a:r>
            <a:endParaRPr lang="en-US" sz="40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9" name="Rectangles 28"/>
          <p:cNvSpPr/>
          <p:nvPr/>
        </p:nvSpPr>
        <p:spPr>
          <a:xfrm>
            <a:off x="1277620" y="3874135"/>
            <a:ext cx="1813560" cy="1657350"/>
          </a:xfrm>
          <a:prstGeom prst="rect">
            <a:avLst/>
          </a:prstGeom>
          <a:noFill/>
          <a:ln w="285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0" name="Text Box 29"/>
          <p:cNvSpPr txBox="1"/>
          <p:nvPr/>
        </p:nvSpPr>
        <p:spPr>
          <a:xfrm>
            <a:off x="4422140" y="4526915"/>
            <a:ext cx="49193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Унакрсни углови су једнаки!</a:t>
            </a:r>
            <a:endParaRPr lang="sr-Cyrl-RS" altLang="en-U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10" grpId="1" animBg="1"/>
      <p:bldP spid="15" grpId="0"/>
      <p:bldP spid="15" grpId="1"/>
      <p:bldP spid="14" grpId="0"/>
      <p:bldP spid="14" grpId="1"/>
      <p:bldP spid="13" grpId="0"/>
      <p:bldP spid="13" grpId="1"/>
      <p:bldP spid="100" grpId="0"/>
      <p:bldP spid="100" grpId="1"/>
      <p:bldP spid="12" grpId="0"/>
      <p:bldP spid="12" grpId="1"/>
      <p:bldP spid="6" grpId="0"/>
      <p:bldP spid="6" grpId="1"/>
      <p:bldP spid="11" grpId="0"/>
      <p:bldP spid="20" grpId="0"/>
      <p:bldP spid="20" grpId="1"/>
      <p:bldP spid="16" grpId="0"/>
      <p:bldP spid="16" grpId="1"/>
      <p:bldP spid="18" grpId="0"/>
      <p:bldP spid="18" grpId="1"/>
      <p:bldP spid="17" grpId="0"/>
      <p:bldP spid="17" grpId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8" grpId="0"/>
      <p:bldP spid="28" grpId="1"/>
      <p:bldP spid="29" grpId="0" animBg="1"/>
      <p:bldP spid="29" grpId="1" animBg="1"/>
      <p:bldP spid="30" grpId="0"/>
      <p:bldP spid="30" grpId="1"/>
      <p:bldP spid="27" grpId="0" animBg="1"/>
      <p:bldP spid="2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2"/>
            <a:ext cx="12191980" cy="6858000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481965" y="709930"/>
            <a:ext cx="7657465" cy="521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Прави угао:  једнак свом упоредном углу</a:t>
            </a:r>
            <a:endParaRPr lang="sr-Cyrl-RS" altLang="en-U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730625" y="2817495"/>
            <a:ext cx="3235960" cy="127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309870" y="1721485"/>
            <a:ext cx="0" cy="232219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8"/>
          <p:cNvSpPr txBox="1"/>
          <p:nvPr/>
        </p:nvSpPr>
        <p:spPr>
          <a:xfrm>
            <a:off x="5309870" y="2830195"/>
            <a:ext cx="3981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О</a:t>
            </a:r>
            <a:endParaRPr lang="sr-Cyrl-RS" altLang="en-U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6966585" y="2694305"/>
            <a:ext cx="4972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а</a:t>
            </a:r>
            <a:r>
              <a:rPr lang="sr-Cyrl-RS" altLang="en-US" sz="2800" baseline="-25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1</a:t>
            </a:r>
            <a:endParaRPr lang="sr-Cyrl-RS" altLang="en-US" sz="2800" baseline="-250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3435350" y="2750185"/>
            <a:ext cx="4972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а</a:t>
            </a:r>
            <a:r>
              <a:rPr lang="sr-Cyrl-RS" altLang="en-US" sz="2800" baseline="-25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endParaRPr lang="sr-Cyrl-RS" altLang="en-US" sz="2800" baseline="-250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2" name="Text Box 11"/>
          <p:cNvSpPr txBox="1"/>
          <p:nvPr/>
        </p:nvSpPr>
        <p:spPr>
          <a:xfrm>
            <a:off x="5309870" y="3825240"/>
            <a:ext cx="4972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sr-Cyrl-R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r>
              <a:rPr lang="sr-Latn-BA" altLang="sr-Cyrl-RS" sz="2800" baseline="-25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endParaRPr lang="sr-Latn-BA" altLang="sr-Cyrl-RS" sz="2800" baseline="-250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" name="Text Box 12"/>
          <p:cNvSpPr txBox="1"/>
          <p:nvPr/>
        </p:nvSpPr>
        <p:spPr>
          <a:xfrm>
            <a:off x="5309870" y="1360805"/>
            <a:ext cx="4972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sr-Cyrl-R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r>
              <a:rPr lang="sr-Latn-BA" altLang="sr-Cyrl-RS" sz="2800" baseline="-25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1</a:t>
            </a:r>
            <a:endParaRPr lang="sr-Latn-BA" altLang="sr-Cyrl-RS" sz="2800" baseline="-250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5" name="Text Box 14"/>
          <p:cNvSpPr txBox="1"/>
          <p:nvPr/>
        </p:nvSpPr>
        <p:spPr>
          <a:xfrm>
            <a:off x="580390" y="4674235"/>
            <a:ext cx="6386195" cy="521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Оштар угао: мањи од правог угла</a:t>
            </a:r>
            <a:endParaRPr lang="sr-Cyrl-RS" altLang="en-U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6" name="Text Box 15"/>
          <p:cNvSpPr txBox="1"/>
          <p:nvPr/>
        </p:nvSpPr>
        <p:spPr>
          <a:xfrm>
            <a:off x="587375" y="5356225"/>
            <a:ext cx="9522460" cy="521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Тупи угао: већи од правог угла, а мањи од опруженог</a:t>
            </a:r>
            <a:endParaRPr lang="sr-Cyrl-RS" altLang="en-U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6" grpId="0"/>
      <p:bldP spid="1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2"/>
            <a:ext cx="12191980" cy="6858000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745490" y="534670"/>
            <a:ext cx="10979785" cy="953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Примјер 1 : На слици су приказани парови углова. </a:t>
            </a:r>
            <a:r>
              <a:rPr lang="sr-Latn-BA" altLang="sr-Cyrl-R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K</a:t>
            </a:r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оји од њих су </a:t>
            </a:r>
            <a:b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  сусједни</a:t>
            </a:r>
            <a:r>
              <a:rPr lang="sr-Latn-BA" altLang="sr-Cyrl-R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,</a:t>
            </a:r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који упоредни, а који унакрсни углови?</a:t>
            </a:r>
            <a:endParaRPr lang="sr-Cyrl-RS" altLang="en-U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478280" y="2975610"/>
            <a:ext cx="2565400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1982470" y="2160905"/>
            <a:ext cx="965835" cy="814705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280660" y="2055495"/>
            <a:ext cx="1916430" cy="108648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220335" y="2009775"/>
            <a:ext cx="2142490" cy="9810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962390" y="1527175"/>
            <a:ext cx="1871345" cy="965835"/>
          </a:xfrm>
          <a:prstGeom prst="line">
            <a:avLst/>
          </a:prstGeom>
          <a:ln w="28575">
            <a:solidFill>
              <a:srgbClr val="FF3D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721090" y="2357120"/>
            <a:ext cx="2112645" cy="135890"/>
          </a:xfrm>
          <a:prstGeom prst="line">
            <a:avLst/>
          </a:prstGeom>
          <a:ln w="28575">
            <a:solidFill>
              <a:srgbClr val="FF3D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9294495" y="2493010"/>
            <a:ext cx="1539240" cy="739140"/>
          </a:xfrm>
          <a:prstGeom prst="line">
            <a:avLst/>
          </a:prstGeom>
          <a:ln w="28575">
            <a:solidFill>
              <a:srgbClr val="FF3D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 Box 99"/>
          <p:cNvSpPr txBox="1"/>
          <p:nvPr/>
        </p:nvSpPr>
        <p:spPr>
          <a:xfrm>
            <a:off x="2282825" y="2530475"/>
            <a:ext cx="5080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2400" b="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</a:rPr>
              <a:t>α       β</a:t>
            </a:r>
            <a:endParaRPr lang="en-US" sz="2400" b="0">
              <a:solidFill>
                <a:schemeClr val="bg1"/>
              </a:solidFill>
              <a:latin typeface="Times New Roman" panose="02020603050405020304" charset="0"/>
              <a:ea typeface="SimSun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14" name="Text Box 13"/>
          <p:cNvSpPr txBox="1"/>
          <p:nvPr/>
        </p:nvSpPr>
        <p:spPr>
          <a:xfrm>
            <a:off x="5949950" y="2009775"/>
            <a:ext cx="5080000" cy="10693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sr-Cyrl-RS" altLang="en-US" sz="2400" b="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</a:rPr>
              <a:t> </a:t>
            </a:r>
            <a:r>
              <a:rPr lang="en-US" sz="2400" b="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</a:rPr>
              <a:t>α</a:t>
            </a:r>
            <a:r>
              <a:rPr lang="sr-Cyrl-RS" altLang="en-US" sz="2400" b="0" baseline="-2500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</a:rPr>
              <a:t>1</a:t>
            </a:r>
            <a:endParaRPr lang="sr-Cyrl-RS" altLang="en-US" sz="2400" b="0" baseline="-25000">
              <a:solidFill>
                <a:schemeClr val="bg1"/>
              </a:solidFill>
              <a:latin typeface="Times New Roman" panose="02020603050405020304" charset="0"/>
              <a:ea typeface="SimSun" panose="02010600030101010101" pitchFamily="2" charset="-122"/>
              <a:cs typeface="Times New Roman" panose="02020603050405020304" charset="0"/>
            </a:endParaRPr>
          </a:p>
          <a:p>
            <a:pPr indent="0"/>
            <a:r>
              <a:rPr lang="en-US" sz="2400" b="0" baseline="-2500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</a:rPr>
              <a:t>      </a:t>
            </a:r>
            <a:endParaRPr lang="en-US" sz="2400" b="0">
              <a:solidFill>
                <a:schemeClr val="bg1"/>
              </a:solidFill>
              <a:latin typeface="Times New Roman" panose="02020603050405020304" charset="0"/>
              <a:ea typeface="SimSun" panose="02010600030101010101" pitchFamily="2" charset="-122"/>
              <a:cs typeface="Times New Roman" panose="02020603050405020304" charset="0"/>
            </a:endParaRPr>
          </a:p>
          <a:p>
            <a:pPr indent="0"/>
            <a:r>
              <a:rPr lang="en-US" sz="2400" b="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</a:rPr>
              <a:t> β</a:t>
            </a:r>
            <a:r>
              <a:rPr lang="sr-Cyrl-RS" altLang="en-US" sz="2400" b="0" baseline="-2500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</a:rPr>
              <a:t>1</a:t>
            </a:r>
            <a:endParaRPr lang="sr-Cyrl-RS" altLang="en-US" sz="2400" b="0" baseline="-25000">
              <a:solidFill>
                <a:schemeClr val="bg1"/>
              </a:solidFill>
              <a:latin typeface="Times New Roman" panose="02020603050405020304" charset="0"/>
              <a:ea typeface="SimSun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15" name="Text Box 14"/>
          <p:cNvSpPr txBox="1"/>
          <p:nvPr/>
        </p:nvSpPr>
        <p:spPr>
          <a:xfrm>
            <a:off x="9472295" y="1890395"/>
            <a:ext cx="5080000" cy="10693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sr-Cyrl-RS" altLang="en-US" sz="2400" b="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</a:rPr>
              <a:t> </a:t>
            </a:r>
            <a:r>
              <a:rPr lang="en-US" sz="2400" b="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</a:rPr>
              <a:t>α</a:t>
            </a:r>
            <a:r>
              <a:rPr lang="sr-Cyrl-RS" altLang="en-US" sz="2400" b="0" baseline="-2500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</a:rPr>
              <a:t>2</a:t>
            </a:r>
            <a:endParaRPr lang="sr-Cyrl-RS" altLang="en-US" sz="2400" b="0" baseline="-25000">
              <a:solidFill>
                <a:schemeClr val="bg1"/>
              </a:solidFill>
              <a:latin typeface="Times New Roman" panose="02020603050405020304" charset="0"/>
              <a:ea typeface="SimSun" panose="02010600030101010101" pitchFamily="2" charset="-122"/>
              <a:cs typeface="Times New Roman" panose="02020603050405020304" charset="0"/>
            </a:endParaRPr>
          </a:p>
          <a:p>
            <a:pPr indent="0"/>
            <a:r>
              <a:rPr lang="en-US" sz="2400" b="0" baseline="-2500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</a:rPr>
              <a:t>      </a:t>
            </a:r>
            <a:endParaRPr lang="en-US" sz="2400" b="0">
              <a:solidFill>
                <a:schemeClr val="bg1"/>
              </a:solidFill>
              <a:latin typeface="Times New Roman" panose="02020603050405020304" charset="0"/>
              <a:ea typeface="SimSun" panose="02010600030101010101" pitchFamily="2" charset="-122"/>
              <a:cs typeface="Times New Roman" panose="02020603050405020304" charset="0"/>
            </a:endParaRPr>
          </a:p>
          <a:p>
            <a:pPr indent="0"/>
            <a:r>
              <a:rPr lang="en-US" sz="2400" b="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</a:rPr>
              <a:t> β</a:t>
            </a:r>
            <a:r>
              <a:rPr lang="sr-Cyrl-RS" altLang="en-US" sz="2400" b="0" baseline="-2500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</a:rPr>
              <a:t>2</a:t>
            </a:r>
            <a:endParaRPr lang="sr-Cyrl-RS" altLang="en-US" sz="2400" b="0" baseline="-25000">
              <a:solidFill>
                <a:schemeClr val="bg1"/>
              </a:solidFill>
              <a:latin typeface="Times New Roman" panose="02020603050405020304" charset="0"/>
              <a:ea typeface="SimSun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16" name="Text Box 15"/>
          <p:cNvSpPr txBox="1"/>
          <p:nvPr/>
        </p:nvSpPr>
        <p:spPr>
          <a:xfrm>
            <a:off x="745490" y="3881120"/>
            <a:ext cx="20218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Рјешење:</a:t>
            </a:r>
            <a:endParaRPr lang="sr-Cyrl-RS" altLang="en-U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7" name="Text Box 16"/>
          <p:cNvSpPr txBox="1"/>
          <p:nvPr/>
        </p:nvSpPr>
        <p:spPr>
          <a:xfrm>
            <a:off x="2489835" y="3881120"/>
            <a:ext cx="5788025" cy="8013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/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Сусједни су  </a:t>
            </a:r>
            <a:r>
              <a:rPr lang="en-US" sz="280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  <a:sym typeface="+mn-ea"/>
              </a:rPr>
              <a:t>α</a:t>
            </a:r>
            <a:r>
              <a:rPr lang="sr-Cyrl-RS" altLang="en-US" sz="2800" baseline="-2500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  <a:sym typeface="+mn-ea"/>
              </a:rPr>
              <a:t>2  </a:t>
            </a:r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  <a:sym typeface="+mn-ea"/>
              </a:rPr>
              <a:t>и </a:t>
            </a:r>
            <a:r>
              <a:rPr lang="en-US" sz="280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  <a:sym typeface="+mn-ea"/>
              </a:rPr>
              <a:t>β</a:t>
            </a:r>
            <a:r>
              <a:rPr lang="sr-Cyrl-RS" altLang="en-US" sz="2800" baseline="-2500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  <a:sym typeface="+mn-ea"/>
              </a:rPr>
              <a:t>2  </a:t>
            </a:r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  <a:sym typeface="+mn-ea"/>
              </a:rPr>
              <a:t>, али и </a:t>
            </a:r>
            <a:r>
              <a:rPr lang="en-US" sz="280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  <a:sym typeface="+mn-ea"/>
              </a:rPr>
              <a:t>α</a:t>
            </a:r>
            <a:r>
              <a:rPr lang="sr-Cyrl-RS" altLang="en-US" sz="2800" baseline="-2500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  <a:sym typeface="+mn-ea"/>
              </a:rPr>
              <a:t> </a:t>
            </a:r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  <a:sym typeface="+mn-ea"/>
              </a:rPr>
              <a:t>и </a:t>
            </a:r>
            <a:r>
              <a:rPr lang="en-US" sz="280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  <a:sym typeface="+mn-ea"/>
              </a:rPr>
              <a:t>β</a:t>
            </a:r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  <a:sym typeface="+mn-ea"/>
              </a:rPr>
              <a:t> .</a:t>
            </a:r>
            <a:endParaRPr lang="sr-Cyrl-RS" altLang="en-US" sz="2800" b="0" baseline="-25000">
              <a:solidFill>
                <a:schemeClr val="bg1"/>
              </a:solidFill>
              <a:latin typeface="Times New Roman" panose="02020603050405020304" charset="0"/>
              <a:ea typeface="SimSun" panose="02010600030101010101" pitchFamily="2" charset="-122"/>
              <a:cs typeface="Times New Roman" panose="02020603050405020304" charset="0"/>
            </a:endParaRPr>
          </a:p>
          <a:p>
            <a:endParaRPr lang="sr-Cyrl-RS" altLang="en-US" sz="2800" b="0" baseline="-25000">
              <a:solidFill>
                <a:schemeClr val="bg1"/>
              </a:solidFill>
              <a:latin typeface="Times New Roman" panose="02020603050405020304" charset="0"/>
              <a:ea typeface="SimSun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18" name="Text Box 17"/>
          <p:cNvSpPr txBox="1"/>
          <p:nvPr/>
        </p:nvSpPr>
        <p:spPr>
          <a:xfrm>
            <a:off x="2489835" y="4557395"/>
            <a:ext cx="3870960" cy="8013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/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Упоредни су  </a:t>
            </a:r>
            <a:r>
              <a:rPr lang="en-US" sz="280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  <a:sym typeface="+mn-ea"/>
              </a:rPr>
              <a:t>α</a:t>
            </a:r>
            <a:r>
              <a:rPr lang="sr-Cyrl-RS" altLang="en-US" sz="2800" baseline="-2500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  <a:sym typeface="+mn-ea"/>
              </a:rPr>
              <a:t> </a:t>
            </a:r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  <a:sym typeface="+mn-ea"/>
              </a:rPr>
              <a:t>и </a:t>
            </a:r>
            <a:r>
              <a:rPr lang="en-US" sz="280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  <a:sym typeface="+mn-ea"/>
              </a:rPr>
              <a:t>β </a:t>
            </a:r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  <a:sym typeface="+mn-ea"/>
              </a:rPr>
              <a:t>. </a:t>
            </a:r>
            <a:endParaRPr lang="sr-Cyrl-RS" altLang="en-US" sz="2800" b="0" baseline="-25000">
              <a:solidFill>
                <a:schemeClr val="bg1"/>
              </a:solidFill>
              <a:latin typeface="Times New Roman" panose="02020603050405020304" charset="0"/>
              <a:ea typeface="SimSun" panose="02010600030101010101" pitchFamily="2" charset="-122"/>
              <a:cs typeface="Times New Roman" panose="02020603050405020304" charset="0"/>
            </a:endParaRPr>
          </a:p>
          <a:p>
            <a:endParaRPr lang="sr-Cyrl-RS" altLang="en-US" sz="2800" b="0" baseline="-25000">
              <a:solidFill>
                <a:schemeClr val="bg1"/>
              </a:solidFill>
              <a:latin typeface="Times New Roman" panose="02020603050405020304" charset="0"/>
              <a:ea typeface="SimSun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19" name="Text Box 18"/>
          <p:cNvSpPr txBox="1"/>
          <p:nvPr/>
        </p:nvSpPr>
        <p:spPr>
          <a:xfrm>
            <a:off x="2489835" y="5257800"/>
            <a:ext cx="3870960" cy="8013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/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Унакрсни су  </a:t>
            </a:r>
            <a:r>
              <a:rPr lang="en-US" sz="280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  <a:sym typeface="+mn-ea"/>
              </a:rPr>
              <a:t>α</a:t>
            </a:r>
            <a:r>
              <a:rPr lang="sr-Cyrl-RS" altLang="en-US" sz="2800" baseline="-2500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  <a:sym typeface="+mn-ea"/>
              </a:rPr>
              <a:t>1  </a:t>
            </a:r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  <a:sym typeface="+mn-ea"/>
              </a:rPr>
              <a:t>и </a:t>
            </a:r>
            <a:r>
              <a:rPr lang="en-US" sz="280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  <a:sym typeface="+mn-ea"/>
              </a:rPr>
              <a:t>β</a:t>
            </a:r>
            <a:r>
              <a:rPr lang="sr-Cyrl-RS" altLang="en-US" sz="2800" baseline="-2500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  <a:sym typeface="+mn-ea"/>
              </a:rPr>
              <a:t>1</a:t>
            </a:r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  <a:sym typeface="+mn-ea"/>
              </a:rPr>
              <a:t> .</a:t>
            </a:r>
            <a:endParaRPr lang="sr-Cyrl-RS" altLang="en-US" sz="2800" b="0" baseline="-25000">
              <a:solidFill>
                <a:schemeClr val="bg1"/>
              </a:solidFill>
              <a:latin typeface="Times New Roman" panose="02020603050405020304" charset="0"/>
              <a:ea typeface="SimSun" panose="02010600030101010101" pitchFamily="2" charset="-122"/>
              <a:cs typeface="Times New Roman" panose="02020603050405020304" charset="0"/>
            </a:endParaRPr>
          </a:p>
          <a:p>
            <a:endParaRPr lang="sr-Cyrl-RS" altLang="en-US" sz="2800" b="0" baseline="-25000">
              <a:solidFill>
                <a:schemeClr val="bg1"/>
              </a:solidFill>
              <a:latin typeface="Times New Roman" panose="02020603050405020304" charset="0"/>
              <a:ea typeface="SimSun" panose="02010600030101010101" pitchFamily="2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18" grpId="0"/>
      <p:bldP spid="18" grpId="1"/>
      <p:bldP spid="19" grpId="0"/>
      <p:bldP spid="1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2"/>
            <a:ext cx="12191980" cy="6858000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847090" y="1122680"/>
            <a:ext cx="10497185" cy="3969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Домаћа задаћа:  </a:t>
            </a:r>
            <a:endParaRPr lang="sr-Cyrl-RS" altLang="en-U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sr-Cyrl-RS" altLang="en-U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Нацртај три праве које се сијеку у једној тачки. </a:t>
            </a:r>
            <a:endParaRPr lang="sr-Cyrl-RS" altLang="en-U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а) Колико угаоних линија, а колико углова те праве </a:t>
            </a:r>
            <a:b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   одређују?</a:t>
            </a:r>
            <a:endParaRPr lang="sr-Cyrl-RS" altLang="en-U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б) Колико парова упоредних углова можеш уочити на </a:t>
            </a:r>
            <a:b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   слици?</a:t>
            </a:r>
            <a:endParaRPr lang="sr-Cyrl-RS" altLang="en-U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в) Колико парова унакрсних углова можеш уочити на </a:t>
            </a:r>
            <a:b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   слици?</a:t>
            </a:r>
            <a:endParaRPr lang="sr-Cyrl-RS" altLang="en-U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2"/>
            <a:ext cx="12191980" cy="6858000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2914015" y="2587625"/>
            <a:ext cx="532638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5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Хвала на пажњи!</a:t>
            </a:r>
            <a:endParaRPr lang="sr-Cyrl-RS" altLang="en-US" sz="54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994</Words>
  <Application>WPS Presentation</Application>
  <PresentationFormat>Widescreen</PresentationFormat>
  <Paragraphs>110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SimSun</vt:lpstr>
      <vt:lpstr>Wingdings</vt:lpstr>
      <vt:lpstr>Times New Roman</vt:lpstr>
      <vt:lpstr>Calibri Light</vt:lpstr>
      <vt:lpstr>Calibri</vt:lpstr>
      <vt:lpstr>Microsoft YaHei</vt:lpstr>
      <vt:lpstr/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Biljana</cp:lastModifiedBy>
  <cp:revision>5</cp:revision>
  <dcterms:created xsi:type="dcterms:W3CDTF">2020-11-19T19:58:00Z</dcterms:created>
  <dcterms:modified xsi:type="dcterms:W3CDTF">2020-11-22T10:51:20Z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1033-11.2.0.9747</vt:lpwstr>
  </property>
</Properties>
</file>