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69" r:id="rId5"/>
    <p:sldId id="261" r:id="rId6"/>
    <p:sldId id="271" r:id="rId7"/>
    <p:sldId id="262" r:id="rId8"/>
    <p:sldId id="270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620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ХРИШЋАНСКО ИСПОВИЈЕДАЊЕ ВЈЕРЕ</a:t>
            </a:r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0"/>
            <a:ext cx="4572000" cy="47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5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114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Хришћанска вјера, која је откривена људима од Бога, а садржана у Светом писму и Светом предању, веома је опширна.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14600"/>
            <a:ext cx="7162800" cy="365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1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11890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BA" sz="2000" dirty="0" smtClean="0">
                <a:latin typeface="Times New Roman" pitchFamily="18" charset="0"/>
                <a:cs typeface="Times New Roman" pitchFamily="18" charset="0"/>
              </a:rPr>
              <a:t>- Црква је заједница људи, која је обједињена једном вјером у Свету Тројицу, као и Светим тајнама Цркве. Пошто је православна вјера једна, тако је било потребно и да се изрази на исти начин у цијелој Цркви.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482163"/>
            <a:ext cx="6172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962400" cy="3581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Због </a:t>
            </a:r>
            <a:r>
              <a:rPr lang="sr-Cyrl-BA" sz="2800" dirty="0">
                <a:latin typeface="Times New Roman" pitchFamily="18" charset="0"/>
                <a:cs typeface="Times New Roman" pitchFamily="18" charset="0"/>
              </a:rPr>
              <a:t>опширности хришћанске вјере, јавила се потреба за њеним скраћивањем и прилагођавањем свакоме човјеку.</a:t>
            </a:r>
            <a:r>
              <a:rPr lang="sr-Cyrl-BA" sz="2800" u="sng" dirty="0">
                <a:latin typeface="Times New Roman" pitchFamily="18" charset="0"/>
                <a:cs typeface="Times New Roman" pitchFamily="18" charset="0"/>
              </a:rPr>
              <a:t> Тако скраћено изложење вјере назива се </a:t>
            </a:r>
            <a:r>
              <a:rPr lang="sr-Cyrl-BA" sz="2800" b="1" u="sng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BA" sz="2800" b="1" u="sng" dirty="0" smtClean="0">
                <a:latin typeface="Times New Roman" pitchFamily="18" charset="0"/>
                <a:cs typeface="Times New Roman" pitchFamily="18" charset="0"/>
              </a:rPr>
              <a:t>имвол вјере.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B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9200"/>
            <a:ext cx="4114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343400" cy="48466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Ради одбране православља од лажних учитеља који су се појавили, сазван је </a:t>
            </a:r>
            <a:r>
              <a:rPr lang="sr-Cyrl-BA" b="1" u="sng" dirty="0" smtClean="0">
                <a:latin typeface="Times New Roman" pitchFamily="18" charset="0"/>
                <a:cs typeface="Times New Roman" pitchFamily="18" charset="0"/>
              </a:rPr>
              <a:t>Први васељенски сабор</a:t>
            </a:r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у Никеји. На њему је између осталог усаглашен текст заједничког Символа вјере за цијелу Цркву Христову.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63261"/>
            <a:ext cx="3967908" cy="491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02" y="1295400"/>
            <a:ext cx="8637198" cy="16764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r-Cyrl-BA" dirty="0">
                <a:latin typeface="Times New Roman" pitchFamily="18" charset="0"/>
                <a:cs typeface="Times New Roman" pitchFamily="18" charset="0"/>
              </a:rPr>
              <a:t>Он је допуњен на </a:t>
            </a:r>
            <a:r>
              <a:rPr lang="sr-Cyrl-BA" b="1" u="sng" dirty="0">
                <a:latin typeface="Times New Roman" pitchFamily="18" charset="0"/>
                <a:cs typeface="Times New Roman" pitchFamily="18" charset="0"/>
              </a:rPr>
              <a:t>Другом </a:t>
            </a:r>
            <a:r>
              <a:rPr lang="sr-Cyrl-BA" b="1" u="sng" dirty="0" smtClean="0">
                <a:latin typeface="Times New Roman" pitchFamily="18" charset="0"/>
                <a:cs typeface="Times New Roman" pitchFamily="18" charset="0"/>
              </a:rPr>
              <a:t>васељенском сабору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Цариграду и након тога је забрањено његово мијењање, макар и у једном слову. Зато се православни Символ вјере још назива и </a:t>
            </a:r>
            <a:r>
              <a:rPr lang="sr-Cyrl-BA" b="1" i="1" u="sng" dirty="0">
                <a:latin typeface="Times New Roman" pitchFamily="18" charset="0"/>
                <a:cs typeface="Times New Roman" pitchFamily="18" charset="0"/>
              </a:rPr>
              <a:t>Никејско-цариградски символ вјере</a:t>
            </a:r>
            <a:r>
              <a:rPr lang="sr-Cyrl-BA" dirty="0"/>
              <a:t>.</a:t>
            </a:r>
            <a:endParaRPr lang="bs-Latn-BA" dirty="0"/>
          </a:p>
          <a:p>
            <a:pPr algn="just"/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01" y="3276600"/>
            <a:ext cx="5715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6900"/>
            <a:ext cx="35052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На Првом васељенском сабору донесено је седам чланова Символа вјере и дио осмог, а на Другом сабору, допуњен је осми члан, и додато још четири.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09057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453311" cy="838200"/>
          </a:xfrm>
        </p:spPr>
        <p:txBody>
          <a:bodyPr>
            <a:normAutofit/>
          </a:bodyPr>
          <a:lstStyle/>
          <a:p>
            <a:pPr algn="ctr"/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Ријечи симБол и симВол, иако су сличне у писању, имају различита значења.</a:t>
            </a:r>
            <a:endParaRPr lang="bs-Latn-B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5283"/>
            <a:ext cx="3733800" cy="199895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СимБол </a:t>
            </a:r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је знак, који у себи садржи одређено значење и смисао. Нпр.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државни </a:t>
            </a:r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грб је симбол неке земље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s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0299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/>
              <a:t>      </a:t>
            </a:r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СИМБОЛ</a:t>
            </a:r>
            <a:endParaRPr lang="bs-Latn-B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0214" y="635037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СИМВОЛ  </a:t>
            </a:r>
            <a:endParaRPr lang="bs-Latn-B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5" y="3770769"/>
            <a:ext cx="3962400" cy="2314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6800" y="1335713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СимВол </a:t>
            </a:r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је скраћено изложење нечег обимног. Тако је Символ вјере укратко и једноставно изложена веома опширна хришћанска вјера.</a:t>
            </a:r>
            <a:endParaRPr lang="bs-Latn-BA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14" y="3705069"/>
            <a:ext cx="2286000" cy="259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1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7162800" cy="838200"/>
          </a:xfrm>
        </p:spPr>
        <p:txBody>
          <a:bodyPr>
            <a:normAutofit/>
          </a:bodyPr>
          <a:lstStyle/>
          <a:p>
            <a:r>
              <a:rPr lang="sr-Cyrl-BA" dirty="0">
                <a:latin typeface="Times New Roman" pitchFamily="18" charset="0"/>
                <a:cs typeface="Times New Roman" pitchFamily="18" charset="0"/>
              </a:rPr>
              <a:t>Задаци за самосталан рад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00400"/>
            <a:ext cx="8686800" cy="655638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Одговори на питања у уџбенику на страни 31!</a:t>
            </a:r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6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ustom 1">
      <a:dk1>
        <a:sysClr val="windowText" lastClr="000000"/>
      </a:dk1>
      <a:lt1>
        <a:sysClr val="window" lastClr="FFFFFF"/>
      </a:lt1>
      <a:dk2>
        <a:srgbClr val="4E3B30"/>
      </a:dk2>
      <a:lt2>
        <a:srgbClr val="FFFFFF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245</TotalTime>
  <Words>266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Franklin Gothic Book</vt:lpstr>
      <vt:lpstr>Franklin Gothic Medium</vt:lpstr>
      <vt:lpstr>Times New Roman</vt:lpstr>
      <vt:lpstr>Wingdings</vt:lpstr>
      <vt:lpstr>Wingdings 2</vt:lpstr>
      <vt:lpstr>Trek</vt:lpstr>
      <vt:lpstr>ХРИШЋАНСКО ИСПОВИЈЕДАЊЕ ВЈЕРЕ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Ријечи симБол и симВол, иако су сличне у писању, имају различита значења.</vt:lpstr>
      <vt:lpstr>Задаци за самосталан рад: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ХРИШЋАНСКО ИСПОВИЈЕДАЊЕ ВЈЕРЕ</dc:title>
  <dc:creator>Dell</dc:creator>
  <cp:lastModifiedBy>39. Slavoljub Lukic</cp:lastModifiedBy>
  <cp:revision>26</cp:revision>
  <dcterms:created xsi:type="dcterms:W3CDTF">2006-08-16T00:00:00Z</dcterms:created>
  <dcterms:modified xsi:type="dcterms:W3CDTF">2020-11-25T07:36:30Z</dcterms:modified>
</cp:coreProperties>
</file>