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58" y="2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CF02-2D2D-4C3B-BA87-B7CB8A9AA64A}" type="datetimeFigureOut">
              <a:rPr lang="en-US" smtClean="0"/>
              <a:t>15-Dec-20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CC32-47FE-484E-8108-79E6DD8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0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CF02-2D2D-4C3B-BA87-B7CB8A9AA64A}" type="datetimeFigureOut">
              <a:rPr lang="en-US" smtClean="0"/>
              <a:t>15-Dec-20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CC32-47FE-484E-8108-79E6DD8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6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CF02-2D2D-4C3B-BA87-B7CB8A9AA64A}" type="datetimeFigureOut">
              <a:rPr lang="en-US" smtClean="0"/>
              <a:t>15-Dec-20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CC32-47FE-484E-8108-79E6DD8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66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CF02-2D2D-4C3B-BA87-B7CB8A9AA64A}" type="datetimeFigureOut">
              <a:rPr lang="en-US" smtClean="0"/>
              <a:t>15-Dec-20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CC32-47FE-484E-8108-79E6DD8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8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CF02-2D2D-4C3B-BA87-B7CB8A9AA64A}" type="datetimeFigureOut">
              <a:rPr lang="en-US" smtClean="0"/>
              <a:t>15-Dec-20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CC32-47FE-484E-8108-79E6DD8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7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CF02-2D2D-4C3B-BA87-B7CB8A9AA64A}" type="datetimeFigureOut">
              <a:rPr lang="en-US" smtClean="0"/>
              <a:t>15-Dec-20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CC32-47FE-484E-8108-79E6DD8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2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CF02-2D2D-4C3B-BA87-B7CB8A9AA64A}" type="datetimeFigureOut">
              <a:rPr lang="en-US" smtClean="0"/>
              <a:t>15-Dec-20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CC32-47FE-484E-8108-79E6DD8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6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CF02-2D2D-4C3B-BA87-B7CB8A9AA64A}" type="datetimeFigureOut">
              <a:rPr lang="en-US" smtClean="0"/>
              <a:t>15-Dec-20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CC32-47FE-484E-8108-79E6DD8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2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CF02-2D2D-4C3B-BA87-B7CB8A9AA64A}" type="datetimeFigureOut">
              <a:rPr lang="en-US" smtClean="0"/>
              <a:t>15-Dec-20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CC32-47FE-484E-8108-79E6DD8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9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CF02-2D2D-4C3B-BA87-B7CB8A9AA64A}" type="datetimeFigureOut">
              <a:rPr lang="en-US" smtClean="0"/>
              <a:t>15-Dec-20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CC32-47FE-484E-8108-79E6DD8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4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CF02-2D2D-4C3B-BA87-B7CB8A9AA64A}" type="datetimeFigureOut">
              <a:rPr lang="en-US" smtClean="0"/>
              <a:t>15-Dec-20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CC32-47FE-484E-8108-79E6DD8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1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8CF02-2D2D-4C3B-BA87-B7CB8A9AA64A}" type="datetimeFigureOut">
              <a:rPr lang="en-US" smtClean="0"/>
              <a:t>15-Dec-20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ECC32-47FE-484E-8108-79E6DD85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bg2"/>
          </a:fgClr>
          <a:bgClr>
            <a:schemeClr val="accent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222192"/>
            <a:ext cx="11677650" cy="64178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7675" y="476250"/>
            <a:ext cx="1128712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Cyrl-BA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Гласовне промјене</a:t>
            </a:r>
            <a:endParaRPr lang="sr-Cyrl-BA" sz="4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000" dirty="0" smtClean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endParaRPr lang="sr-Cyrl-BA" sz="2000" dirty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endParaRPr lang="sr-Cyrl-BA" dirty="0" smtClean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endParaRPr lang="sr-Cyrl-BA" dirty="0" smtClean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endParaRPr lang="sr-Cyrl-BA" dirty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endParaRPr lang="sr-Cyrl-BA" dirty="0" smtClean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59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bg2"/>
          </a:fgClr>
          <a:bgClr>
            <a:schemeClr val="accent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222192"/>
            <a:ext cx="11677650" cy="64178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7675" y="476250"/>
            <a:ext cx="11287125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Јотовање</a:t>
            </a:r>
          </a:p>
          <a:p>
            <a:endParaRPr lang="sr-Cyrl-B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ласовна промјена у којој се  сонант Ј стапа са неким непредњонепчаним  сугласником испред себе у предњонепчани сугласник назива се јотовање.</a:t>
            </a:r>
          </a:p>
          <a:p>
            <a:endParaRPr lang="sr-Cyrl-BA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низји &gt; нижи → 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зј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каменје &gt;  камење → 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нј 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</a:t>
            </a:r>
          </a:p>
          <a:p>
            <a:r>
              <a:rPr lang="sr-Cyrl-B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ладју &gt; глађу → 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дј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ђ</a:t>
            </a:r>
          </a:p>
          <a:p>
            <a:r>
              <a:rPr lang="sr-Cyrl-B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дравје &gt; здрав + л + је &gt; здравље → 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вј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влј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вљ</a:t>
            </a:r>
          </a:p>
          <a:p>
            <a:endParaRPr lang="sr-Cyrl-B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ИЗУЗЕЦИ ОД ЈОТОВАЊА</a:t>
            </a:r>
          </a:p>
          <a:p>
            <a:endParaRPr lang="sr-Cyrl-B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Јотовање се не врши:</a:t>
            </a:r>
          </a:p>
          <a:p>
            <a:pPr marL="285750" indent="-285750">
              <a:buFontTx/>
              <a:buChar char="-"/>
            </a:pP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између дијелова сложенице нпр. </a:t>
            </a:r>
            <a:r>
              <a:rPr lang="sr-Cyrl-B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адјачати, објавити</a:t>
            </a:r>
          </a:p>
          <a:p>
            <a:pPr marL="285750" indent="-285750">
              <a:buFontTx/>
              <a:buChar char="-"/>
            </a:pPr>
            <a:r>
              <a:rPr lang="sr-Cyrl-B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позајмљеницама нпр. конјугација, инјекција</a:t>
            </a:r>
          </a:p>
          <a:p>
            <a:endParaRPr lang="sr-Cyrl-BA" sz="2000" dirty="0" smtClean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endParaRPr lang="sr-Cyrl-BA" sz="2000" dirty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endParaRPr lang="sr-Cyrl-BA" dirty="0" smtClean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endParaRPr lang="sr-Cyrl-BA" dirty="0" smtClean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endParaRPr lang="sr-Cyrl-BA" dirty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endParaRPr lang="sr-Cyrl-BA" dirty="0" smtClean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57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bg2"/>
          </a:fgClr>
          <a:bgClr>
            <a:schemeClr val="accent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222192"/>
            <a:ext cx="11677650" cy="64178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76237" y="461093"/>
            <a:ext cx="1145857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Промјена Л у О</a:t>
            </a:r>
          </a:p>
          <a:p>
            <a:endParaRPr lang="sr-Cyrl-B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Гласовна промјена у којој се сугласник Л на крају ријечи или слога мијења у самогласник О назива се промјена Л у О.</a:t>
            </a:r>
          </a:p>
          <a:p>
            <a:endParaRPr lang="sr-Cyrl-BA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чита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 &gt; руководи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</a:t>
            </a:r>
          </a:p>
          <a:p>
            <a:r>
              <a:rPr lang="sr-Cyrl-B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ити &gt; се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</a:t>
            </a:r>
          </a:p>
          <a:p>
            <a:endParaRPr lang="sr-Cyrl-B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 су настале именице со, во, сто?</a:t>
            </a:r>
          </a:p>
          <a:p>
            <a:endParaRPr lang="sr-Cyrl-B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Оне су настале од именица сол, вол, стол.</a:t>
            </a: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 је на крају ријечи замијењено са О, добијени су облици са два О: соо, воо, стоо.</a:t>
            </a: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Тада је дошло до сажимања вокала, два О сажела су се у један дуги вокал О.</a:t>
            </a:r>
          </a:p>
          <a:p>
            <a:endParaRPr lang="sr-Cyrl-BA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сто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сто</a:t>
            </a:r>
            <a:endParaRPr lang="sr-Cyrl-BA" sz="20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ријечима које су након 14. вијека ушле у српски језик  ова гласовна промјена се није извршила: глагол, канал, фудбал, бокал итд.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8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bg2"/>
          </a:fgClr>
          <a:bgClr>
            <a:schemeClr val="accent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175" y="220055"/>
            <a:ext cx="11677650" cy="64178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76237" y="461093"/>
            <a:ext cx="114585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Непостојано А</a:t>
            </a:r>
          </a:p>
          <a:p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Самогласник који се појављује у једним облицима ријечи, а у другима се губи, назива се непостојано А.</a:t>
            </a:r>
          </a:p>
          <a:p>
            <a:endParaRPr lang="sr-Cyrl-B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ц, старца, старци, стар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ца</a:t>
            </a:r>
          </a:p>
          <a:p>
            <a:r>
              <a:rPr lang="sr-Cyrl-B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јевојка – дјевој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</a:t>
            </a:r>
          </a:p>
          <a:p>
            <a:r>
              <a:rPr lang="sr-Cyrl-B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исмо – пис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</a:p>
          <a:p>
            <a:r>
              <a:rPr lang="sr-Cyrl-B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 (добра, добро, доброга)</a:t>
            </a:r>
          </a:p>
          <a:p>
            <a:r>
              <a:rPr lang="sr-Cyrl-B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(оваква, овакво, оваквога)</a:t>
            </a:r>
          </a:p>
          <a:p>
            <a:r>
              <a:rPr lang="sr-Cyrl-B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(с), к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(к) уз</a:t>
            </a:r>
            <a:r>
              <a:rPr lang="sr-Cyrl-B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(уз)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72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bg2"/>
          </a:fgClr>
          <a:bgClr>
            <a:schemeClr val="accent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175" y="220055"/>
            <a:ext cx="11677650" cy="64178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76237" y="461093"/>
            <a:ext cx="1145857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Губљење сугласника</a:t>
            </a:r>
          </a:p>
          <a:p>
            <a:endParaRPr lang="sr-Cyrl-BA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Гласовна промјена у којој се губи један сугласник у сугласничкој групи састављеној од два иста сугласника или у сугласничкој групи тешкој за изговор назива се губљење сугласника. </a:t>
            </a:r>
          </a:p>
          <a:p>
            <a:endParaRPr lang="sr-Cyrl-BA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иста сугласника најчешће се сусрећу на граници префикса и творбене основе ријечи, или на граници суфикса и творбене основе и тада се један од њих губи, као на примјер:</a:t>
            </a:r>
          </a:p>
          <a:p>
            <a:endParaRPr lang="sr-Cyrl-BA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жични  → бежжични → бежични</a:t>
            </a:r>
          </a:p>
          <a:p>
            <a:endParaRPr lang="sr-Cyrl-BA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Сугласничка група СТН упрошћава се губљењем сугласника Т, па даје групу СН, као на примјер:</a:t>
            </a: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постан, посна ( &lt; постна)        радостан, радосни ( &lt; радостни)</a:t>
            </a:r>
          </a:p>
          <a:p>
            <a:endParaRPr lang="sr-Cyrl-BA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Сугласници Т и Д губе се испред сугласника Ц, Ч, Ћ, Џ и Ђ, као на примјер:</a:t>
            </a:r>
          </a:p>
          <a:p>
            <a:endParaRPr lang="sr-Cyrl-BA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( &lt; задатци)       почеци ( &lt; почетци)</a:t>
            </a:r>
            <a:endParaRPr lang="sr-Cyrl-BA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42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bg2"/>
          </a:fgClr>
          <a:bgClr>
            <a:schemeClr val="accent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175" y="220055"/>
            <a:ext cx="11677650" cy="64178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76237" y="461093"/>
            <a:ext cx="1145857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Асимилација самогласника</a:t>
            </a:r>
          </a:p>
          <a:p>
            <a:endParaRPr lang="sr-Cyrl-B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Потпуно изједначавање различитих самогласника  када се они у ријечи нађу један до другога назива се асимилација (једначење) самогласника.</a:t>
            </a:r>
          </a:p>
          <a:p>
            <a:endParaRPr lang="sr-Cyrl-BA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којега &gt; коега &gt; коога &gt; кога</a:t>
            </a:r>
          </a:p>
          <a:p>
            <a:r>
              <a:rPr lang="sr-Cyrl-B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ојас &gt; поас &gt; паас &gt; пас</a:t>
            </a: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зајец &gt; заец &gt; зеец &gt; зец</a:t>
            </a:r>
          </a:p>
          <a:p>
            <a:endParaRPr lang="sr-Cyrl-B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ПАЗИ НА ПРАВОПИС!</a:t>
            </a:r>
          </a:p>
          <a:p>
            <a:endParaRPr lang="sr-Cyrl-B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Асимилација самогласника остварује се шире у народним говорима него у књижевном језику. Тако асимилацијом и сажимањем настају некњижевни облици радног глаголског придјева.</a:t>
            </a:r>
          </a:p>
          <a:p>
            <a:endParaRPr lang="sr-Cyrl-BA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*мого (могао&gt;могоо&gt;мого)</a:t>
            </a:r>
          </a:p>
          <a:p>
            <a:endParaRPr lang="sr-Cyrl-B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ЈЕДИНО ИСПРАВНО - МОГАО!</a:t>
            </a:r>
            <a:endParaRPr lang="sr-Cyrl-BA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65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bg2"/>
          </a:fgClr>
          <a:bgClr>
            <a:schemeClr val="accent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175" y="220055"/>
            <a:ext cx="11677650" cy="64178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76237" y="461093"/>
            <a:ext cx="1145857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ДОМАЋИ ЗАДАТАК</a:t>
            </a:r>
          </a:p>
          <a:p>
            <a:endParaRPr lang="sr-Cyrl-B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Објасни како су настале сљедеће ријечи и које су гласовне промјене у њима извршене: </a:t>
            </a: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жалосна, </a:t>
            </a: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раширен,  </a:t>
            </a: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свога, </a:t>
            </a:r>
          </a:p>
          <a:p>
            <a:r>
              <a:rPr lang="sr-Cyrl-B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орак и </a:t>
            </a:r>
          </a:p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читаоци.</a:t>
            </a:r>
            <a:endParaRPr lang="sr-Cyrl-BA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60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522</Words>
  <Application>Microsoft Office PowerPoint</Application>
  <PresentationFormat>Widescreen</PresentationFormat>
  <Paragraphs>97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Milan Maric</dc:creator>
  <cp:lastModifiedBy>Milan Maric</cp:lastModifiedBy>
  <cp:revision>16</cp:revision>
  <dcterms:created xsi:type="dcterms:W3CDTF">2020-12-15T17:45:51Z</dcterms:created>
  <dcterms:modified xsi:type="dcterms:W3CDTF">2020-12-15T20:18:24Z</dcterms:modified>
</cp:coreProperties>
</file>