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9" r:id="rId5"/>
    <p:sldId id="260" r:id="rId6"/>
    <p:sldId id="263" r:id="rId7"/>
    <p:sldId id="262" r:id="rId8"/>
    <p:sldId id="267" r:id="rId9"/>
    <p:sldId id="264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0693-F346-4005-B818-F58613F1978B}" type="datetimeFigureOut">
              <a:rPr lang="hr-HR" smtClean="0"/>
              <a:t>30.1.2021.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3C56E-CC61-42CB-A10A-051F12B2E0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7519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0693-F346-4005-B818-F58613F1978B}" type="datetimeFigureOut">
              <a:rPr lang="hr-HR" smtClean="0"/>
              <a:t>30.1.2021.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3C56E-CC61-42CB-A10A-051F12B2E0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7936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0693-F346-4005-B818-F58613F1978B}" type="datetimeFigureOut">
              <a:rPr lang="hr-HR" smtClean="0"/>
              <a:t>30.1.2021.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3C56E-CC61-42CB-A10A-051F12B2E0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6648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0693-F346-4005-B818-F58613F1978B}" type="datetimeFigureOut">
              <a:rPr lang="hr-HR" smtClean="0"/>
              <a:t>30.1.2021.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3C56E-CC61-42CB-A10A-051F12B2E0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3023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0693-F346-4005-B818-F58613F1978B}" type="datetimeFigureOut">
              <a:rPr lang="hr-HR" smtClean="0"/>
              <a:t>30.1.2021.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3C56E-CC61-42CB-A10A-051F12B2E0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9064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0693-F346-4005-B818-F58613F1978B}" type="datetimeFigureOut">
              <a:rPr lang="hr-HR" smtClean="0"/>
              <a:t>30.1.2021.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3C56E-CC61-42CB-A10A-051F12B2E0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3604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0693-F346-4005-B818-F58613F1978B}" type="datetimeFigureOut">
              <a:rPr lang="hr-HR" smtClean="0"/>
              <a:t>30.1.2021.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3C56E-CC61-42CB-A10A-051F12B2E0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6731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0693-F346-4005-B818-F58613F1978B}" type="datetimeFigureOut">
              <a:rPr lang="hr-HR" smtClean="0"/>
              <a:t>30.1.2021.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3C56E-CC61-42CB-A10A-051F12B2E0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8264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0693-F346-4005-B818-F58613F1978B}" type="datetimeFigureOut">
              <a:rPr lang="hr-HR" smtClean="0"/>
              <a:t>30.1.2021.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3C56E-CC61-42CB-A10A-051F12B2E0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8280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0693-F346-4005-B818-F58613F1978B}" type="datetimeFigureOut">
              <a:rPr lang="hr-HR" smtClean="0"/>
              <a:t>30.1.2021.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3C56E-CC61-42CB-A10A-051F12B2E0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5209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0693-F346-4005-B818-F58613F1978B}" type="datetimeFigureOut">
              <a:rPr lang="hr-HR" smtClean="0"/>
              <a:t>30.1.2021.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3C56E-CC61-42CB-A10A-051F12B2E0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6641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B0693-F346-4005-B818-F58613F1978B}" type="datetimeFigureOut">
              <a:rPr lang="hr-HR" smtClean="0"/>
              <a:t>30.1.2021.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3C56E-CC61-42CB-A10A-051F12B2E0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0860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9932" y="544356"/>
            <a:ext cx="9144000" cy="2387600"/>
          </a:xfrm>
        </p:spPr>
        <p:txBody>
          <a:bodyPr>
            <a:normAutofit/>
          </a:bodyPr>
          <a:lstStyle/>
          <a:p>
            <a:r>
              <a:rPr lang="sr-Cyrl-RS" sz="4400" b="1" dirty="0" smtClean="0"/>
              <a:t>САБИРАЊЕ ДВОЦИФРЕНОГ И ЈЕДНОЦИФРЕНОГ БРОЈА (12+2)</a:t>
            </a:r>
            <a:endParaRPr lang="hr-HR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9255" y="3199242"/>
            <a:ext cx="9144000" cy="1655762"/>
          </a:xfrm>
        </p:spPr>
        <p:txBody>
          <a:bodyPr/>
          <a:lstStyle/>
          <a:p>
            <a:r>
              <a:rPr lang="sr-Cyrl-RS" sz="4400" dirty="0" smtClean="0"/>
              <a:t>(ВЈЕЖБА)</a:t>
            </a:r>
            <a:endParaRPr lang="hr-HR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2773" y="4027123"/>
            <a:ext cx="4118318" cy="254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86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sr-Cyrl-RS" dirty="0" smtClean="0"/>
              <a:t>Поновимо!</a:t>
            </a:r>
            <a:endParaRPr lang="hr-HR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91201"/>
              </p:ext>
            </p:extLst>
          </p:nvPr>
        </p:nvGraphicFramePr>
        <p:xfrm>
          <a:off x="2999104" y="1325564"/>
          <a:ext cx="427865" cy="3744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865"/>
              </a:tblGrid>
              <a:tr h="366825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66825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6383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6383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6383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6383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6383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6383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6383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6383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711702"/>
              </p:ext>
            </p:extLst>
          </p:nvPr>
        </p:nvGraphicFramePr>
        <p:xfrm>
          <a:off x="3569413" y="4705772"/>
          <a:ext cx="407963" cy="394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963"/>
              </a:tblGrid>
              <a:tr h="394262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84856" y="5100034"/>
            <a:ext cx="10168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/>
              <a:t>                </a:t>
            </a:r>
            <a:r>
              <a:rPr lang="sr-Latn-RS" sz="3200" dirty="0" smtClean="0"/>
              <a:t>1</a:t>
            </a:r>
            <a:r>
              <a:rPr lang="sr-Cyrl-RS" sz="3200" dirty="0" smtClean="0"/>
              <a:t>Д  1Ј    +    5Ј </a:t>
            </a:r>
            <a:r>
              <a:rPr lang="sr-Latn-RS" sz="3200" dirty="0" smtClean="0"/>
              <a:t>     </a:t>
            </a:r>
            <a:r>
              <a:rPr lang="sr-Cyrl-RS" sz="3200" dirty="0" smtClean="0"/>
              <a:t> =   </a:t>
            </a:r>
            <a:r>
              <a:rPr lang="sr-Latn-RS" sz="3200" dirty="0" smtClean="0"/>
              <a:t> </a:t>
            </a:r>
            <a:r>
              <a:rPr lang="sr-Cyrl-RS" sz="3200" dirty="0" smtClean="0"/>
              <a:t> 1Д     6Ј</a:t>
            </a:r>
            <a:endParaRPr lang="hr-HR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641981"/>
              </p:ext>
            </p:extLst>
          </p:nvPr>
        </p:nvGraphicFramePr>
        <p:xfrm>
          <a:off x="4708122" y="3213558"/>
          <a:ext cx="402107" cy="1886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107"/>
              </a:tblGrid>
              <a:tr h="391284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3798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3798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3798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3798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768745"/>
              </p:ext>
            </p:extLst>
          </p:nvPr>
        </p:nvGraphicFramePr>
        <p:xfrm>
          <a:off x="6434427" y="1356655"/>
          <a:ext cx="427865" cy="3743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865"/>
              </a:tblGrid>
              <a:tr h="351692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5291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5291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5291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5291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5291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5291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5291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5291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5291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255457"/>
              </p:ext>
            </p:extLst>
          </p:nvPr>
        </p:nvGraphicFramePr>
        <p:xfrm>
          <a:off x="7009224" y="2865284"/>
          <a:ext cx="402107" cy="2234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107"/>
              </a:tblGrid>
              <a:tr h="350188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3798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3798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3798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3798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3798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951131" y="5793519"/>
            <a:ext cx="23181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dirty="0" smtClean="0">
                <a:solidFill>
                  <a:srgbClr val="FF0000"/>
                </a:solidFill>
              </a:rPr>
              <a:t>1</a:t>
            </a:r>
            <a:r>
              <a:rPr lang="sr-Cyrl-RS" sz="4400" dirty="0" smtClean="0">
                <a:solidFill>
                  <a:srgbClr val="0070C0"/>
                </a:solidFill>
              </a:rPr>
              <a:t>1</a:t>
            </a:r>
            <a:r>
              <a:rPr lang="sr-Cyrl-RS" sz="4400" dirty="0" smtClean="0"/>
              <a:t>+</a:t>
            </a:r>
            <a:r>
              <a:rPr lang="sr-Cyrl-RS" sz="4400" dirty="0" smtClean="0">
                <a:solidFill>
                  <a:srgbClr val="0070C0"/>
                </a:solidFill>
              </a:rPr>
              <a:t>5</a:t>
            </a:r>
            <a:r>
              <a:rPr lang="sr-Cyrl-RS" sz="4400" dirty="0" smtClean="0"/>
              <a:t>=</a:t>
            </a:r>
            <a:r>
              <a:rPr lang="sr-Cyrl-RS" sz="4400" dirty="0" smtClean="0">
                <a:solidFill>
                  <a:srgbClr val="FF0000"/>
                </a:solidFill>
              </a:rPr>
              <a:t>1</a:t>
            </a:r>
            <a:r>
              <a:rPr lang="sr-Cyrl-RS" sz="4400" dirty="0" smtClean="0">
                <a:solidFill>
                  <a:srgbClr val="0070C0"/>
                </a:solidFill>
              </a:rPr>
              <a:t>6</a:t>
            </a:r>
            <a:endParaRPr lang="hr-HR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1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1. Израчунај!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 smtClean="0"/>
              <a:t>  </a:t>
            </a:r>
            <a:r>
              <a:rPr lang="sr-Cyrl-RS" sz="4400" dirty="0" smtClean="0"/>
              <a:t>12 + 4 =                                   11 + 2 =</a:t>
            </a:r>
          </a:p>
          <a:p>
            <a:pPr marL="0" indent="0">
              <a:buNone/>
            </a:pPr>
            <a:endParaRPr lang="sr-Cyrl-RS" sz="4400" dirty="0"/>
          </a:p>
          <a:p>
            <a:pPr marL="0" indent="0">
              <a:buNone/>
            </a:pPr>
            <a:r>
              <a:rPr lang="sr-Cyrl-RS" sz="4400" dirty="0" smtClean="0"/>
              <a:t>  17 + 2 =                                   13 + 4 =      </a:t>
            </a:r>
          </a:p>
          <a:p>
            <a:pPr marL="0" indent="0">
              <a:buNone/>
            </a:pPr>
            <a:endParaRPr lang="sr-Cyrl-RS" sz="4400" dirty="0"/>
          </a:p>
          <a:p>
            <a:pPr marL="0" indent="0">
              <a:buNone/>
            </a:pPr>
            <a:r>
              <a:rPr lang="sr-Cyrl-RS" sz="4400" dirty="0" smtClean="0"/>
              <a:t>  15 + 3 =                                   14 + 1 =</a:t>
            </a:r>
            <a:endParaRPr lang="hr-HR" sz="4400" dirty="0"/>
          </a:p>
        </p:txBody>
      </p:sp>
      <p:sp>
        <p:nvSpPr>
          <p:cNvPr id="4" name="Rectangle 3"/>
          <p:cNvSpPr/>
          <p:nvPr/>
        </p:nvSpPr>
        <p:spPr>
          <a:xfrm>
            <a:off x="3042900" y="1928381"/>
            <a:ext cx="1076460" cy="5151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4400" dirty="0" smtClean="0"/>
              <a:t>16</a:t>
            </a:r>
            <a:endParaRPr lang="hr-HR" sz="4400" dirty="0"/>
          </a:p>
        </p:txBody>
      </p:sp>
      <p:sp>
        <p:nvSpPr>
          <p:cNvPr id="5" name="Rectangle 4"/>
          <p:cNvSpPr/>
          <p:nvPr/>
        </p:nvSpPr>
        <p:spPr>
          <a:xfrm>
            <a:off x="3042900" y="3308258"/>
            <a:ext cx="1076460" cy="5151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4400" dirty="0" smtClean="0"/>
              <a:t>1</a:t>
            </a:r>
            <a:r>
              <a:rPr lang="sr-Latn-RS" sz="4400" dirty="0" smtClean="0"/>
              <a:t>9</a:t>
            </a:r>
            <a:endParaRPr lang="hr-HR" sz="4400" dirty="0"/>
          </a:p>
        </p:txBody>
      </p:sp>
      <p:sp>
        <p:nvSpPr>
          <p:cNvPr id="6" name="Rectangle 5"/>
          <p:cNvSpPr/>
          <p:nvPr/>
        </p:nvSpPr>
        <p:spPr>
          <a:xfrm>
            <a:off x="3042900" y="4742610"/>
            <a:ext cx="1076460" cy="5151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4400" dirty="0" smtClean="0"/>
              <a:t>1</a:t>
            </a:r>
            <a:r>
              <a:rPr lang="sr-Latn-RS" sz="4400" dirty="0" smtClean="0"/>
              <a:t>8</a:t>
            </a:r>
            <a:endParaRPr lang="hr-HR" sz="4400" dirty="0"/>
          </a:p>
        </p:txBody>
      </p:sp>
      <p:sp>
        <p:nvSpPr>
          <p:cNvPr id="7" name="Rectangle 6"/>
          <p:cNvSpPr/>
          <p:nvPr/>
        </p:nvSpPr>
        <p:spPr>
          <a:xfrm>
            <a:off x="9275471" y="1928381"/>
            <a:ext cx="1076460" cy="5151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4400" dirty="0" smtClean="0"/>
              <a:t>1</a:t>
            </a:r>
            <a:r>
              <a:rPr lang="sr-Latn-RS" sz="4400" dirty="0" smtClean="0"/>
              <a:t>3</a:t>
            </a:r>
            <a:endParaRPr lang="hr-HR" sz="4400" dirty="0"/>
          </a:p>
        </p:txBody>
      </p:sp>
      <p:sp>
        <p:nvSpPr>
          <p:cNvPr id="8" name="Rectangle 7"/>
          <p:cNvSpPr/>
          <p:nvPr/>
        </p:nvSpPr>
        <p:spPr>
          <a:xfrm>
            <a:off x="9275471" y="3368343"/>
            <a:ext cx="1076460" cy="5151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4400" dirty="0" smtClean="0"/>
              <a:t>1</a:t>
            </a:r>
            <a:r>
              <a:rPr lang="sr-Latn-RS" sz="4400" dirty="0" smtClean="0"/>
              <a:t>7</a:t>
            </a:r>
            <a:endParaRPr lang="hr-HR" sz="4400" dirty="0"/>
          </a:p>
        </p:txBody>
      </p:sp>
      <p:sp>
        <p:nvSpPr>
          <p:cNvPr id="9" name="Rectangle 8"/>
          <p:cNvSpPr/>
          <p:nvPr/>
        </p:nvSpPr>
        <p:spPr>
          <a:xfrm>
            <a:off x="9275471" y="4772653"/>
            <a:ext cx="1076460" cy="5151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4400" dirty="0" smtClean="0"/>
              <a:t>1</a:t>
            </a:r>
            <a:r>
              <a:rPr lang="sr-Latn-RS" sz="4400" dirty="0" smtClean="0"/>
              <a:t>5</a:t>
            </a:r>
            <a:endParaRPr lang="hr-HR" sz="4400" dirty="0"/>
          </a:p>
        </p:txBody>
      </p:sp>
    </p:spTree>
    <p:extLst>
      <p:ext uri="{BB962C8B-B14F-4D97-AF65-F5344CB8AC3E}">
        <p14:creationId xmlns:p14="http://schemas.microsoft.com/office/powerpoint/2010/main" val="559797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9503" y="341190"/>
            <a:ext cx="1110233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dirty="0" smtClean="0">
                <a:latin typeface="+mj-lt"/>
              </a:rPr>
              <a:t>2. Први сабирак је број 13,</a:t>
            </a:r>
            <a:endParaRPr lang="sr-Latn-RS" sz="4400" dirty="0" smtClean="0">
              <a:latin typeface="+mj-lt"/>
            </a:endParaRPr>
          </a:p>
          <a:p>
            <a:r>
              <a:rPr lang="sr-Latn-RS" sz="4400" dirty="0">
                <a:latin typeface="+mj-lt"/>
              </a:rPr>
              <a:t> </a:t>
            </a:r>
            <a:r>
              <a:rPr lang="sr-Latn-RS" sz="4400" dirty="0" smtClean="0">
                <a:latin typeface="+mj-lt"/>
              </a:rPr>
              <a:t>   </a:t>
            </a:r>
            <a:r>
              <a:rPr lang="sr-Cyrl-RS" sz="4400" dirty="0" smtClean="0">
                <a:latin typeface="+mj-lt"/>
              </a:rPr>
              <a:t> а други сабирак је број 5.</a:t>
            </a:r>
            <a:endParaRPr lang="sr-Latn-RS" sz="4400" dirty="0" smtClean="0">
              <a:latin typeface="+mj-lt"/>
            </a:endParaRPr>
          </a:p>
          <a:p>
            <a:r>
              <a:rPr lang="sr-Latn-RS" sz="4400" dirty="0">
                <a:latin typeface="+mj-lt"/>
              </a:rPr>
              <a:t> </a:t>
            </a:r>
            <a:r>
              <a:rPr lang="sr-Latn-RS" sz="4400" dirty="0" smtClean="0">
                <a:latin typeface="+mj-lt"/>
              </a:rPr>
              <a:t>    </a:t>
            </a:r>
            <a:r>
              <a:rPr lang="sr-Cyrl-RS" sz="4400" dirty="0" smtClean="0">
                <a:latin typeface="+mj-lt"/>
              </a:rPr>
              <a:t>Израчунај збир!</a:t>
            </a:r>
            <a:r>
              <a:rPr lang="sr-Latn-RS" sz="4400" dirty="0" smtClean="0">
                <a:latin typeface="+mj-lt"/>
              </a:rPr>
              <a:t> </a:t>
            </a:r>
            <a:endParaRPr lang="hr-HR" sz="44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0411" y="4137683"/>
            <a:ext cx="23439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dirty="0" smtClean="0"/>
              <a:t>  13    +</a:t>
            </a:r>
            <a:endParaRPr lang="hr-HR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4217281" y="4137683"/>
            <a:ext cx="3541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dirty="0" smtClean="0"/>
              <a:t>5</a:t>
            </a:r>
            <a:endParaRPr lang="hr-HR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4994295" y="4137683"/>
            <a:ext cx="1880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dirty="0" smtClean="0"/>
              <a:t>=   18</a:t>
            </a:r>
            <a:endParaRPr lang="hr-HR" sz="4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0194" y="2996418"/>
            <a:ext cx="3498532" cy="367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103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674" y="528686"/>
            <a:ext cx="10515600" cy="1325563"/>
          </a:xfrm>
        </p:spPr>
        <p:txBody>
          <a:bodyPr/>
          <a:lstStyle/>
          <a:p>
            <a:r>
              <a:rPr lang="sr-Cyrl-RS" dirty="0" smtClean="0"/>
              <a:t>3. Израчунај збир бројева 14 и 3!</a:t>
            </a:r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2408348" y="3542374"/>
            <a:ext cx="22795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dirty="0" smtClean="0"/>
              <a:t>14  +  3 =</a:t>
            </a:r>
            <a:endParaRPr lang="hr-HR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4687909" y="3542373"/>
            <a:ext cx="9916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dirty="0" smtClean="0"/>
              <a:t>17</a:t>
            </a:r>
            <a:endParaRPr lang="hr-HR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9145" y="2616591"/>
            <a:ext cx="3646555" cy="3941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234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04588"/>
          </a:xfrm>
        </p:spPr>
        <p:txBody>
          <a:bodyPr>
            <a:normAutofit/>
          </a:bodyPr>
          <a:lstStyle/>
          <a:p>
            <a:pPr algn="just"/>
            <a:r>
              <a:rPr lang="sr-Cyrl-RS" dirty="0" smtClean="0"/>
              <a:t>4. Ако је први сабирак сљедбеник броја 10, </a:t>
            </a:r>
            <a:br>
              <a:rPr lang="sr-Cyrl-RS" dirty="0" smtClean="0"/>
            </a:br>
            <a:r>
              <a:rPr lang="sr-Cyrl-RS" dirty="0" smtClean="0"/>
              <a:t>    а други сабирак најмањи паран број </a:t>
            </a:r>
            <a:r>
              <a:rPr lang="sr-Cyrl-RS" dirty="0" smtClean="0"/>
              <a:t>прве</a:t>
            </a:r>
            <a:r>
              <a:rPr lang="sr-Cyrl-RS" dirty="0" smtClean="0"/>
              <a:t> 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    десетице, колики је збир? </a:t>
            </a:r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1571222" y="3322749"/>
            <a:ext cx="16098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dirty="0" smtClean="0"/>
              <a:t>11  +</a:t>
            </a:r>
            <a:endParaRPr lang="hr-HR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3155323" y="3322749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dirty="0" smtClean="0"/>
              <a:t>2</a:t>
            </a:r>
            <a:endParaRPr lang="hr-HR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773510" y="3322749"/>
            <a:ext cx="13136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dirty="0" smtClean="0"/>
              <a:t>=  13</a:t>
            </a:r>
            <a:endParaRPr lang="hr-HR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841679" y="4881093"/>
            <a:ext cx="8435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b="1" dirty="0" smtClean="0">
                <a:latin typeface="+mj-lt"/>
              </a:rPr>
              <a:t>ОДГОВОР: Збир је 13</a:t>
            </a:r>
            <a:r>
              <a:rPr lang="sr-Cyrl-RS" sz="3200" b="1" dirty="0" smtClean="0"/>
              <a:t>. </a:t>
            </a:r>
            <a:endParaRPr lang="hr-HR" sz="3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2464" y="3322749"/>
            <a:ext cx="2448978" cy="3397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2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321" y="712856"/>
            <a:ext cx="10515600" cy="2429590"/>
          </a:xfrm>
        </p:spPr>
        <p:txBody>
          <a:bodyPr>
            <a:normAutofit/>
          </a:bodyPr>
          <a:lstStyle/>
          <a:p>
            <a:r>
              <a:rPr lang="sr-Cyrl-RS" dirty="0" smtClean="0"/>
              <a:t>5. Марија је у једној продавници купила  </a:t>
            </a:r>
            <a:br>
              <a:rPr lang="sr-Cyrl-RS" dirty="0" smtClean="0"/>
            </a:br>
            <a:r>
              <a:rPr lang="sr-Cyrl-RS" dirty="0" smtClean="0"/>
              <a:t>    оловку </a:t>
            </a:r>
            <a:r>
              <a:rPr lang="sr-Cyrl-RS" dirty="0" smtClean="0"/>
              <a:t>за </a:t>
            </a:r>
            <a:r>
              <a:rPr lang="sr-Cyrl-RS" dirty="0" smtClean="0"/>
              <a:t>12 КМ и гумицу за 6 КМ.  </a:t>
            </a:r>
            <a:br>
              <a:rPr lang="sr-Cyrl-RS" dirty="0" smtClean="0"/>
            </a:br>
            <a:r>
              <a:rPr lang="sr-Cyrl-RS" dirty="0" smtClean="0"/>
              <a:t>    Колико је Марија потрошила новца?</a:t>
            </a:r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2009103" y="3721994"/>
            <a:ext cx="16098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dirty="0" smtClean="0"/>
              <a:t>12   +</a:t>
            </a:r>
            <a:endParaRPr lang="hr-HR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3618962" y="3721994"/>
            <a:ext cx="9530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dirty="0" smtClean="0"/>
              <a:t>6 =</a:t>
            </a:r>
            <a:endParaRPr lang="hr-HR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3721994"/>
            <a:ext cx="8628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dirty="0" smtClean="0"/>
              <a:t>18</a:t>
            </a:r>
            <a:endParaRPr lang="hr-HR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807335" y="5177307"/>
            <a:ext cx="8551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b="1" dirty="0" smtClean="0">
                <a:latin typeface="+mj-lt"/>
              </a:rPr>
              <a:t>ОДГОВОР: Марија је потрошила 18 КМ.</a:t>
            </a:r>
            <a:endParaRPr lang="hr-HR" sz="3200" b="1" dirty="0"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9795" y="4389120"/>
            <a:ext cx="3301514" cy="2201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239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7901" y="0"/>
            <a:ext cx="10433538" cy="2387600"/>
          </a:xfrm>
        </p:spPr>
        <p:txBody>
          <a:bodyPr/>
          <a:lstStyle/>
          <a:p>
            <a:r>
              <a:rPr lang="sr-Cyrl-RS" dirty="0" smtClean="0"/>
              <a:t>ЗАДАТАК ЗА САМОСТАЛАН РАД</a:t>
            </a:r>
            <a:endParaRPr lang="hr-HR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1283676" y="3038621"/>
            <a:ext cx="87465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b="1" dirty="0" smtClean="0">
                <a:latin typeface="+mj-lt"/>
              </a:rPr>
              <a:t>1. У албуму је било 14 фотографија. Вања је у албум ставила 5 нових фотографија. Колико фотографија сада има?</a:t>
            </a:r>
            <a:endParaRPr lang="hr-HR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1157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503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174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САБИРАЊЕ ДВОЦИФРЕНОГ И ЈЕДНОЦИФРЕНОГ БРОЈА (12+2)</vt:lpstr>
      <vt:lpstr>Поновимо!</vt:lpstr>
      <vt:lpstr>1. Израчунај! </vt:lpstr>
      <vt:lpstr>PowerPoint Presentation</vt:lpstr>
      <vt:lpstr>3. Израчунај збир бројева 14 и 3!</vt:lpstr>
      <vt:lpstr>4. Ако је први сабирак сљедбеник броја 10,      а други сабирак најмањи паран број прве      десетице, колики је збир? </vt:lpstr>
      <vt:lpstr>5. Марија је у једној продавници купила       оловку за 12 КМ и гумицу за 6 КМ.       Колико је Марија потрошила новца?</vt:lpstr>
      <vt:lpstr>ЗАДАТАК ЗА САМОСТАЛАН РАД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САБИРАЊЕ ДВОЦИФРЕНОГ И ЈЕДНОЦИФРЕНОГ БРОЈА (12+2)</dc:title>
  <dc:creator>Nevena Vesic</dc:creator>
  <cp:lastModifiedBy>Nevena Vesic</cp:lastModifiedBy>
  <cp:revision>27</cp:revision>
  <dcterms:created xsi:type="dcterms:W3CDTF">2021-01-28T19:08:19Z</dcterms:created>
  <dcterms:modified xsi:type="dcterms:W3CDTF">2021-01-30T17:31:09Z</dcterms:modified>
</cp:coreProperties>
</file>