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E354-9AC2-4703-B278-0C540E360DAB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6536-06E6-450B-BEBB-CB69419C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E354-9AC2-4703-B278-0C540E360DAB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6536-06E6-450B-BEBB-CB69419C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E354-9AC2-4703-B278-0C540E360DAB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6536-06E6-450B-BEBB-CB69419C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E354-9AC2-4703-B278-0C540E360DAB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6536-06E6-450B-BEBB-CB69419C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E354-9AC2-4703-B278-0C540E360DAB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6536-06E6-450B-BEBB-CB69419C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E354-9AC2-4703-B278-0C540E360DAB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6536-06E6-450B-BEBB-CB69419C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E354-9AC2-4703-B278-0C540E360DAB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6536-06E6-450B-BEBB-CB69419C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E354-9AC2-4703-B278-0C540E360DAB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6536-06E6-450B-BEBB-CB69419C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E354-9AC2-4703-B278-0C540E360DAB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6536-06E6-450B-BEBB-CB69419C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E354-9AC2-4703-B278-0C540E360DAB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6536-06E6-450B-BEBB-CB69419C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E354-9AC2-4703-B278-0C540E360DAB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6536-06E6-450B-BEBB-CB69419C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EE354-9AC2-4703-B278-0C540E360DAB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16536-06E6-450B-BEBB-CB69419C3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571500"/>
            <a:ext cx="3657600" cy="1295399"/>
          </a:xfrm>
        </p:spPr>
        <p:txBody>
          <a:bodyPr>
            <a:noAutofit/>
          </a:bodyPr>
          <a:lstStyle/>
          <a:p>
            <a:pPr algn="l"/>
            <a:r>
              <a:rPr lang="sr-Cyrl-RS" sz="4000" dirty="0">
                <a:latin typeface="Arial" pitchFamily="34" charset="0"/>
                <a:cs typeface="Arial" pitchFamily="34" charset="0"/>
              </a:rPr>
              <a:t>МАТЕМАТИКА</a:t>
            </a:r>
            <a:br>
              <a:rPr lang="sr-Cyrl-RS" sz="4000" dirty="0">
                <a:latin typeface="Arial" pitchFamily="34" charset="0"/>
                <a:cs typeface="Arial" pitchFamily="34" charset="0"/>
              </a:rPr>
            </a:br>
            <a:r>
              <a:rPr lang="sr-Cyrl-RS" sz="4000" dirty="0">
                <a:latin typeface="Arial" pitchFamily="34" charset="0"/>
                <a:cs typeface="Arial" pitchFamily="34" charset="0"/>
              </a:rPr>
              <a:t>4. разред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НЕЈЕДНАЧИНЕ СА МНОЖЕЊЕМ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1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3505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dirty="0">
                <a:latin typeface="Arial" pitchFamily="34" charset="0"/>
                <a:cs typeface="Arial" pitchFamily="34" charset="0"/>
              </a:rPr>
              <a:t>Неједначина је математички израз којим се исказује </a:t>
            </a:r>
          </a:p>
          <a:p>
            <a:pPr algn="ctr">
              <a:buNone/>
            </a:pPr>
            <a:r>
              <a:rPr lang="sr-Cyrl-RS" dirty="0">
                <a:latin typeface="Arial" pitchFamily="34" charset="0"/>
                <a:cs typeface="Arial" pitchFamily="34" charset="0"/>
              </a:rPr>
              <a:t>да је једна ствар већа или мања од друге.</a:t>
            </a:r>
          </a:p>
          <a:p>
            <a:pPr algn="ctr">
              <a:buNone/>
            </a:pPr>
            <a:r>
              <a:rPr lang="sr-Cyrl-RS" dirty="0">
                <a:latin typeface="Arial" pitchFamily="34" charset="0"/>
                <a:cs typeface="Arial" pitchFamily="34" charset="0"/>
              </a:rPr>
              <a:t>ЗАПИСУЈЕ СЕ ЗНАКОМ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sr-Cyrl-R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ИЛИ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Cyrl-R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sr-Latn-R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sr-Cyrl-R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dirty="0">
                <a:latin typeface="Arial" pitchFamily="34" charset="0"/>
                <a:cs typeface="Arial" pitchFamily="34" charset="0"/>
              </a:rPr>
              <a:t>			х + 2 </a:t>
            </a:r>
            <a:r>
              <a:rPr lang="en-US" dirty="0">
                <a:latin typeface="Arial" pitchFamily="34" charset="0"/>
                <a:cs typeface="Arial" pitchFamily="34" charset="0"/>
              </a:rPr>
              <a:t>&gt; 15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r-Cyrl-R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х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€ { 14,15,16,...}</a:t>
            </a:r>
            <a:endParaRPr lang="sr-Cyrl-R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231E8C7-E452-45E1-84BC-F5159E0CCAE1}"/>
              </a:ext>
            </a:extLst>
          </p:cNvPr>
          <p:cNvSpPr txBox="1"/>
          <p:nvPr/>
        </p:nvSpPr>
        <p:spPr>
          <a:xfrm>
            <a:off x="7772400" y="285887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1A92F39-0104-4E2D-BB06-6F6C522E5161}"/>
              </a:ext>
            </a:extLst>
          </p:cNvPr>
          <p:cNvSpPr txBox="1"/>
          <p:nvPr/>
        </p:nvSpPr>
        <p:spPr>
          <a:xfrm>
            <a:off x="9067800" y="2858870"/>
            <a:ext cx="453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sr-Cyrl-R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l="-3000" t="-3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3757" y="440348"/>
            <a:ext cx="8366345" cy="1143000"/>
          </a:xfrm>
        </p:spPr>
        <p:txBody>
          <a:bodyPr>
            <a:normAutofit fontScale="90000"/>
          </a:bodyPr>
          <a:lstStyle/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Марина сваки дан ријеши неколико задатака чија је </a:t>
            </a:r>
            <a:br>
              <a:rPr lang="sr-Cyrl-RS" sz="2800" b="1" dirty="0">
                <a:latin typeface="Arial" pitchFamily="34" charset="0"/>
                <a:cs typeface="Arial" pitchFamily="34" charset="0"/>
              </a:rPr>
            </a:br>
            <a:r>
              <a:rPr lang="sr-Cyrl-RS" sz="2800" b="1" dirty="0">
                <a:latin typeface="Arial" pitchFamily="34" charset="0"/>
                <a:cs typeface="Arial" pitchFamily="34" charset="0"/>
              </a:rPr>
              <a:t>петострука вриједност мања од броја 3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2</a:t>
            </a:r>
            <a:r>
              <a:rPr lang="sr-Cyrl-RS" sz="2800" b="1" dirty="0">
                <a:latin typeface="Arial" pitchFamily="34" charset="0"/>
                <a:cs typeface="Arial" pitchFamily="34" charset="0"/>
              </a:rPr>
              <a:t>. </a:t>
            </a:r>
            <a:br>
              <a:rPr lang="sr-Cyrl-RS" sz="2800" b="1" dirty="0">
                <a:latin typeface="Arial" pitchFamily="34" charset="0"/>
                <a:cs typeface="Arial" pitchFamily="34" charset="0"/>
              </a:rPr>
            </a:br>
            <a:r>
              <a:rPr lang="sr-Cyrl-RS" sz="2800" b="1" dirty="0">
                <a:latin typeface="Arial" pitchFamily="34" charset="0"/>
                <a:cs typeface="Arial" pitchFamily="34" charset="0"/>
              </a:rPr>
              <a:t>Колико она задатака може дневно ријешити?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376" y="1600200"/>
            <a:ext cx="9762245" cy="45553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2800" dirty="0">
                <a:latin typeface="Arial" pitchFamily="34" charset="0"/>
                <a:cs typeface="Arial" pitchFamily="34" charset="0"/>
              </a:rPr>
              <a:t>5 </a:t>
            </a:r>
            <a:r>
              <a:rPr lang="sr-Cyrl-RS" sz="2800" dirty="0">
                <a:latin typeface="Arial" pitchFamily="34" charset="0"/>
                <a:cs typeface="Arial" pitchFamily="34" charset="0"/>
                <a:sym typeface="Wingdings"/>
              </a:rPr>
              <a:t> </a:t>
            </a:r>
            <a:r>
              <a:rPr lang="sr-Cyrl-RS" sz="2800" b="1" dirty="0">
                <a:latin typeface="Arial" pitchFamily="34" charset="0"/>
                <a:cs typeface="Arial" pitchFamily="34" charset="0"/>
                <a:sym typeface="Wingdings"/>
              </a:rPr>
              <a:t>х</a:t>
            </a:r>
            <a:r>
              <a:rPr lang="sr-Cyrl-RS" sz="2800" dirty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/>
              </a:rPr>
              <a:t>&lt; </a:t>
            </a:r>
            <a:r>
              <a:rPr lang="sr-Cyrl-RS" sz="2800" dirty="0">
                <a:latin typeface="Arial" pitchFamily="34" charset="0"/>
                <a:cs typeface="Arial" pitchFamily="34" charset="0"/>
                <a:sym typeface="Wingdings"/>
              </a:rPr>
              <a:t>3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/>
              </a:rPr>
              <a:t>2</a:t>
            </a:r>
            <a:r>
              <a:rPr lang="sr-Cyrl-RS" sz="2800" dirty="0">
                <a:latin typeface="Arial" pitchFamily="34" charset="0"/>
                <a:cs typeface="Arial" pitchFamily="34" charset="0"/>
                <a:sym typeface="Wingdings"/>
              </a:rPr>
              <a:t>    </a:t>
            </a:r>
            <a:endParaRPr lang="en-US" sz="2800" dirty="0">
              <a:latin typeface="Arial" pitchFamily="34" charset="0"/>
              <a:cs typeface="Arial" pitchFamily="34" charset="0"/>
              <a:sym typeface="Wingdings"/>
            </a:endParaRPr>
          </a:p>
          <a:p>
            <a:pPr algn="ctr">
              <a:buNone/>
            </a:pPr>
            <a:r>
              <a:rPr lang="sr-Cyrl-RS" sz="2800" dirty="0">
                <a:latin typeface="Arial" pitchFamily="34" charset="0"/>
                <a:cs typeface="Arial" pitchFamily="34" charset="0"/>
                <a:sym typeface="Wingdings"/>
              </a:rPr>
              <a:t>                               </a:t>
            </a:r>
            <a:r>
              <a:rPr lang="sr-Cyrl-RS" sz="2400" b="1" dirty="0">
                <a:latin typeface="Arial" pitchFamily="34" charset="0"/>
                <a:cs typeface="Arial" pitchFamily="34" charset="0"/>
                <a:sym typeface="Wingdings"/>
              </a:rPr>
              <a:t>чинилац</a:t>
            </a:r>
            <a:endParaRPr lang="sr-Cyrl-RS" sz="2400" dirty="0"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None/>
            </a:pPr>
            <a:r>
              <a:rPr lang="sr-Cyrl-RS" sz="2400" dirty="0">
                <a:latin typeface="Arial" pitchFamily="34" charset="0"/>
                <a:cs typeface="Arial" pitchFamily="34" charset="0"/>
                <a:sym typeface="Wingdings"/>
              </a:rPr>
              <a:t>5  </a:t>
            </a:r>
            <a:r>
              <a:rPr lang="sr-Cyrl-RS" sz="2400" u="sng" dirty="0"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r-Cyrl-RS" sz="2400" dirty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/>
              </a:rPr>
              <a:t>&lt; 32</a:t>
            </a:r>
            <a:r>
              <a:rPr lang="sr-Cyrl-RS" sz="2400" dirty="0">
                <a:latin typeface="Arial" pitchFamily="34" charset="0"/>
                <a:cs typeface="Arial" pitchFamily="34" charset="0"/>
                <a:sym typeface="Wingdings"/>
              </a:rPr>
              <a:t>;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/>
              </a:rPr>
              <a:t>    </a:t>
            </a:r>
            <a:r>
              <a:rPr lang="sr-Cyrl-RS" sz="2400" dirty="0">
                <a:latin typeface="Arial" pitchFamily="34" charset="0"/>
                <a:cs typeface="Arial" pitchFamily="34" charset="0"/>
                <a:sym typeface="Wingdings"/>
              </a:rPr>
              <a:t>5  </a:t>
            </a:r>
            <a:r>
              <a:rPr lang="sr-Cyrl-RS" sz="2400" u="sng" dirty="0">
                <a:latin typeface="Arial" pitchFamily="34" charset="0"/>
                <a:cs typeface="Arial" pitchFamily="34" charset="0"/>
                <a:sym typeface="Wingdings"/>
              </a:rPr>
              <a:t>1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/>
              </a:rPr>
              <a:t>&lt; 32</a:t>
            </a:r>
            <a:r>
              <a:rPr lang="sr-Cyrl-RS" sz="2400" dirty="0">
                <a:latin typeface="Arial" pitchFamily="34" charset="0"/>
                <a:cs typeface="Arial" pitchFamily="34" charset="0"/>
                <a:sym typeface="Wingdings"/>
              </a:rPr>
              <a:t>;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/>
              </a:rPr>
              <a:t>   </a:t>
            </a:r>
            <a:r>
              <a:rPr lang="sr-Cyrl-RS" sz="2400" dirty="0">
                <a:latin typeface="Arial" pitchFamily="34" charset="0"/>
                <a:cs typeface="Arial" pitchFamily="34" charset="0"/>
                <a:sym typeface="Wingdings"/>
              </a:rPr>
              <a:t>5  </a:t>
            </a:r>
            <a:r>
              <a:rPr lang="sr-Cyrl-RS" sz="2400" u="sng" dirty="0">
                <a:latin typeface="Arial" pitchFamily="34" charset="0"/>
                <a:cs typeface="Arial" pitchFamily="34" charset="0"/>
                <a:sym typeface="Wingdings"/>
              </a:rPr>
              <a:t>2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/>
              </a:rPr>
              <a:t>&lt; 32</a:t>
            </a:r>
            <a:r>
              <a:rPr lang="sr-Cyrl-RS" sz="2400" dirty="0">
                <a:latin typeface="Arial" pitchFamily="34" charset="0"/>
                <a:cs typeface="Arial" pitchFamily="34" charset="0"/>
                <a:sym typeface="Wingdings"/>
              </a:rPr>
              <a:t>;    5  </a:t>
            </a:r>
            <a:r>
              <a:rPr lang="sr-Cyrl-RS" sz="2400" u="sng" dirty="0">
                <a:latin typeface="Arial" pitchFamily="34" charset="0"/>
                <a:cs typeface="Arial" pitchFamily="34" charset="0"/>
                <a:sym typeface="Wingdings"/>
              </a:rPr>
              <a:t>3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/>
              </a:rPr>
              <a:t>&lt; 32</a:t>
            </a:r>
            <a:r>
              <a:rPr lang="sr-Cyrl-RS" sz="2400" dirty="0">
                <a:latin typeface="Arial" pitchFamily="34" charset="0"/>
                <a:cs typeface="Arial" pitchFamily="34" charset="0"/>
                <a:sym typeface="Wingdings"/>
              </a:rPr>
              <a:t>;       </a:t>
            </a:r>
          </a:p>
          <a:p>
            <a:pPr>
              <a:buNone/>
            </a:pPr>
            <a:r>
              <a:rPr lang="sr-Cyrl-RS" sz="2400" dirty="0">
                <a:latin typeface="Arial" pitchFamily="34" charset="0"/>
                <a:cs typeface="Arial" pitchFamily="34" charset="0"/>
                <a:sym typeface="Wingdings"/>
              </a:rPr>
              <a:t>5  </a:t>
            </a:r>
            <a:r>
              <a:rPr lang="sr-Cyrl-RS" sz="2400" u="sng" dirty="0">
                <a:latin typeface="Arial" pitchFamily="34" charset="0"/>
                <a:cs typeface="Arial" pitchFamily="34" charset="0"/>
                <a:sym typeface="Wingdings"/>
              </a:rPr>
              <a:t>4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/>
              </a:rPr>
              <a:t>&lt; 32</a:t>
            </a:r>
            <a:r>
              <a:rPr lang="sr-Cyrl-RS" sz="2400" dirty="0">
                <a:latin typeface="Arial" pitchFamily="34" charset="0"/>
                <a:cs typeface="Arial" pitchFamily="34" charset="0"/>
                <a:sym typeface="Wingdings"/>
              </a:rPr>
              <a:t>;    5  </a:t>
            </a:r>
            <a:r>
              <a:rPr lang="sr-Cyrl-RS" sz="2400" u="sng" dirty="0">
                <a:latin typeface="Arial" pitchFamily="34" charset="0"/>
                <a:cs typeface="Arial" pitchFamily="34" charset="0"/>
                <a:sym typeface="Wingdings"/>
              </a:rPr>
              <a:t>5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/>
              </a:rPr>
              <a:t>&lt; 32</a:t>
            </a:r>
            <a:r>
              <a:rPr lang="sr-Cyrl-RS" sz="2400" dirty="0">
                <a:latin typeface="Arial" pitchFamily="34" charset="0"/>
                <a:cs typeface="Arial" pitchFamily="34" charset="0"/>
                <a:sym typeface="Wingdings"/>
              </a:rPr>
              <a:t>;    5  </a:t>
            </a:r>
            <a:r>
              <a:rPr lang="sr-Cyrl-RS" sz="2400" u="sng" dirty="0">
                <a:latin typeface="Arial" pitchFamily="34" charset="0"/>
                <a:cs typeface="Arial" pitchFamily="34" charset="0"/>
                <a:sym typeface="Wingdings"/>
              </a:rPr>
              <a:t>6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/>
              </a:rPr>
              <a:t>&lt; 32</a:t>
            </a:r>
            <a:r>
              <a:rPr lang="sr-Cyrl-RS" sz="2400" dirty="0">
                <a:latin typeface="Arial" pitchFamily="34" charset="0"/>
                <a:cs typeface="Arial" pitchFamily="34" charset="0"/>
                <a:sym typeface="Wingdings"/>
              </a:rPr>
              <a:t>;    5  </a:t>
            </a:r>
            <a:r>
              <a:rPr lang="sr-Cyrl-RS" sz="2400" u="sng" dirty="0">
                <a:latin typeface="Arial" pitchFamily="34" charset="0"/>
                <a:cs typeface="Arial" pitchFamily="34" charset="0"/>
                <a:sym typeface="Wingdings"/>
              </a:rPr>
              <a:t>7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/>
              </a:rPr>
              <a:t>&gt;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/>
              </a:rPr>
              <a:t>3</a:t>
            </a:r>
            <a:r>
              <a:rPr lang="sr-Cyrl-RS" sz="2400" dirty="0" smtClean="0">
                <a:latin typeface="Arial" pitchFamily="34" charset="0"/>
                <a:cs typeface="Arial" pitchFamily="34" charset="0"/>
                <a:sym typeface="Wingdings"/>
              </a:rPr>
              <a:t>2</a:t>
            </a:r>
            <a:endParaRPr lang="en-US" sz="2400" dirty="0"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None/>
            </a:pPr>
            <a:r>
              <a:rPr lang="sr-Cyrl-RS" sz="2600" dirty="0">
                <a:latin typeface="Arial" pitchFamily="34" charset="0"/>
                <a:cs typeface="Arial" pitchFamily="34" charset="0"/>
                <a:sym typeface="Wingdings"/>
              </a:rPr>
              <a:t>Марина је могла ријешити:</a:t>
            </a:r>
          </a:p>
          <a:p>
            <a:pPr>
              <a:buNone/>
            </a:pPr>
            <a:r>
              <a:rPr lang="sr-Cyrl-RS" sz="2400" dirty="0">
                <a:latin typeface="Arial" pitchFamily="34" charset="0"/>
                <a:cs typeface="Arial" pitchFamily="34" charset="0"/>
                <a:sym typeface="Wingdings"/>
              </a:rPr>
              <a:t>     </a:t>
            </a:r>
          </a:p>
          <a:p>
            <a:pPr>
              <a:buNone/>
            </a:pPr>
            <a:r>
              <a:rPr lang="sr-Cyrl-RS" sz="3000" dirty="0">
                <a:latin typeface="Arial" pitchFamily="34" charset="0"/>
                <a:cs typeface="Arial" pitchFamily="34" charset="0"/>
                <a:sym typeface="Wingdings"/>
              </a:rPr>
              <a:t>КАЖЕМО:</a:t>
            </a:r>
            <a:r>
              <a:rPr lang="sr-Cyrl-RS" sz="3000" u="sng" dirty="0">
                <a:latin typeface="Arial" pitchFamily="34" charset="0"/>
                <a:cs typeface="Arial" pitchFamily="34" charset="0"/>
                <a:sym typeface="Wingdings"/>
              </a:rPr>
              <a:t>    </a:t>
            </a:r>
            <a:endParaRPr lang="en-US" sz="3000" u="sng" dirty="0"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None/>
            </a:pPr>
            <a:r>
              <a:rPr lang="sr-Cyrl-RS" sz="3000" dirty="0">
                <a:latin typeface="Arial" pitchFamily="34" charset="0"/>
                <a:cs typeface="Arial" pitchFamily="34" charset="0"/>
                <a:sym typeface="Wingdings"/>
              </a:rPr>
              <a:t>Скуп {0, 1, 2, 3, 4, 5, 6} је</a:t>
            </a:r>
            <a:r>
              <a:rPr lang="en-US" sz="3000" dirty="0">
                <a:latin typeface="Arial" pitchFamily="34" charset="0"/>
                <a:cs typeface="Arial" pitchFamily="34" charset="0"/>
                <a:sym typeface="Wingdings"/>
              </a:rPr>
              <a:t>             </a:t>
            </a:r>
            <a:r>
              <a:rPr lang="sr-Cyrl-RS" sz="3000" dirty="0">
                <a:latin typeface="Arial" pitchFamily="34" charset="0"/>
                <a:cs typeface="Arial" pitchFamily="34" charset="0"/>
                <a:sym typeface="Wingdings"/>
              </a:rPr>
              <a:t>  </a:t>
            </a:r>
            <a:endParaRPr lang="en-US" sz="3000" dirty="0"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None/>
            </a:pPr>
            <a:r>
              <a:rPr lang="sr-Cyrl-RS" sz="3000" dirty="0">
                <a:latin typeface="Arial" pitchFamily="34" charset="0"/>
                <a:cs typeface="Arial" pitchFamily="34" charset="0"/>
                <a:sym typeface="Wingdings"/>
              </a:rPr>
              <a:t>РЈЕШЕЊЕ неједначине 5  х </a:t>
            </a:r>
            <a:r>
              <a:rPr lang="en-US" sz="3000" dirty="0">
                <a:latin typeface="Arial" pitchFamily="34" charset="0"/>
                <a:cs typeface="Arial" pitchFamily="34" charset="0"/>
                <a:sym typeface="Wingdings"/>
              </a:rPr>
              <a:t>&lt; 32  </a:t>
            </a:r>
            <a:endParaRPr lang="sr-Cyrl-RS" sz="3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Curved Connector 7"/>
          <p:cNvCxnSpPr/>
          <p:nvPr/>
        </p:nvCxnSpPr>
        <p:spPr>
          <a:xfrm>
            <a:off x="6019800" y="2057400"/>
            <a:ext cx="1066800" cy="304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575376" y="3590925"/>
            <a:ext cx="762000" cy="381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7400B4A-81DA-4863-B161-C75CC7108AC6}"/>
              </a:ext>
            </a:extLst>
          </p:cNvPr>
          <p:cNvSpPr txBox="1"/>
          <p:nvPr/>
        </p:nvSpPr>
        <p:spPr>
          <a:xfrm>
            <a:off x="5581356" y="3501787"/>
            <a:ext cx="4555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AD59BE5-CE3B-4A98-810B-6C8F2A4B0A8D}"/>
              </a:ext>
            </a:extLst>
          </p:cNvPr>
          <p:cNvSpPr txBox="1"/>
          <p:nvPr/>
        </p:nvSpPr>
        <p:spPr>
          <a:xfrm>
            <a:off x="5879112" y="3501787"/>
            <a:ext cx="5349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3B592B5-74EC-449D-996C-B43F7F6BFBFA}"/>
              </a:ext>
            </a:extLst>
          </p:cNvPr>
          <p:cNvSpPr txBox="1"/>
          <p:nvPr/>
        </p:nvSpPr>
        <p:spPr>
          <a:xfrm>
            <a:off x="6203336" y="3487472"/>
            <a:ext cx="4555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80BFB88-58C4-4C59-B117-CD8F26F924CB}"/>
              </a:ext>
            </a:extLst>
          </p:cNvPr>
          <p:cNvSpPr txBox="1"/>
          <p:nvPr/>
        </p:nvSpPr>
        <p:spPr>
          <a:xfrm>
            <a:off x="6497250" y="3485940"/>
            <a:ext cx="5772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C80EC2D-7722-45D4-83A1-F6BCACB0C058}"/>
              </a:ext>
            </a:extLst>
          </p:cNvPr>
          <p:cNvSpPr txBox="1"/>
          <p:nvPr/>
        </p:nvSpPr>
        <p:spPr>
          <a:xfrm>
            <a:off x="6798572" y="3501091"/>
            <a:ext cx="4555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CDB607A-8D76-4010-BA16-21FDC39DBDE5}"/>
              </a:ext>
            </a:extLst>
          </p:cNvPr>
          <p:cNvSpPr txBox="1"/>
          <p:nvPr/>
        </p:nvSpPr>
        <p:spPr>
          <a:xfrm>
            <a:off x="7128633" y="3485940"/>
            <a:ext cx="3706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1568CD0-1E72-47D4-8330-43B97093657F}"/>
              </a:ext>
            </a:extLst>
          </p:cNvPr>
          <p:cNvSpPr txBox="1"/>
          <p:nvPr/>
        </p:nvSpPr>
        <p:spPr>
          <a:xfrm>
            <a:off x="7387697" y="3479482"/>
            <a:ext cx="28324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задатака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2DEADFF-8EF3-44B6-8909-234E52EA91ED}"/>
              </a:ext>
            </a:extLst>
          </p:cNvPr>
          <p:cNvCxnSpPr>
            <a:cxnSpLocks/>
          </p:cNvCxnSpPr>
          <p:nvPr/>
        </p:nvCxnSpPr>
        <p:spPr>
          <a:xfrm>
            <a:off x="5673920" y="3982729"/>
            <a:ext cx="40796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DEA5C50-890C-49C0-88B7-FBCCACB3AA5F}"/>
              </a:ext>
            </a:extLst>
          </p:cNvPr>
          <p:cNvSpPr txBox="1"/>
          <p:nvPr/>
        </p:nvSpPr>
        <p:spPr>
          <a:xfrm>
            <a:off x="1149396" y="1963578"/>
            <a:ext cx="26434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00" dirty="0">
                <a:latin typeface="Arial" pitchFamily="34" charset="0"/>
                <a:cs typeface="Arial" pitchFamily="34" charset="0"/>
                <a:sym typeface="Wingdings"/>
              </a:rPr>
              <a:t>РАЗМИСЛИМО: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  <p:bldP spid="5" grpId="0"/>
      <p:bldP spid="6" grpId="0"/>
      <p:bldP spid="7" grpId="0"/>
      <p:bldP spid="9" grpId="0"/>
      <p:bldP spid="10" grpId="0"/>
      <p:bldP spid="11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t="-4000" r="-4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436079"/>
            <a:ext cx="6553200" cy="944562"/>
          </a:xfrm>
        </p:spPr>
        <p:txBody>
          <a:bodyPr>
            <a:normAutofit/>
          </a:bodyPr>
          <a:lstStyle/>
          <a:p>
            <a:pPr algn="l"/>
            <a:r>
              <a:rPr lang="sr-Cyrl-RS" sz="3200" dirty="0">
                <a:latin typeface="Arial" pitchFamily="34" charset="0"/>
                <a:cs typeface="Arial" pitchFamily="34" charset="0"/>
              </a:rPr>
              <a:t>1. Одреди рјешења неједначина.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8763000" cy="350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dirty="0">
                <a:latin typeface="Arial" pitchFamily="34" charset="0"/>
                <a:cs typeface="Arial" pitchFamily="34" charset="0"/>
              </a:rPr>
              <a:t>     а) 7 </a:t>
            </a:r>
            <a:r>
              <a:rPr lang="sr-Cyrl-RS" dirty="0">
                <a:latin typeface="Arial" pitchFamily="34" charset="0"/>
                <a:cs typeface="Arial" pitchFamily="34" charset="0"/>
                <a:sym typeface="Wingdings"/>
              </a:rPr>
              <a:t> х </a:t>
            </a:r>
            <a:r>
              <a:rPr lang="en-US" dirty="0">
                <a:latin typeface="Arial" pitchFamily="34" charset="0"/>
                <a:cs typeface="Arial" pitchFamily="34" charset="0"/>
                <a:sym typeface="Wingdings"/>
              </a:rPr>
              <a:t>&gt; 21</a:t>
            </a:r>
            <a:endParaRPr lang="sr-Cyrl-RS" dirty="0"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None/>
            </a:pPr>
            <a:r>
              <a:rPr lang="sr-Cyrl-RS" dirty="0">
                <a:latin typeface="Arial" pitchFamily="34" charset="0"/>
                <a:cs typeface="Arial" pitchFamily="34" charset="0"/>
                <a:sym typeface="Wingdings"/>
              </a:rPr>
              <a:t>          х &gt; 21 : 7</a:t>
            </a:r>
          </a:p>
          <a:p>
            <a:pPr>
              <a:buNone/>
            </a:pPr>
            <a:r>
              <a:rPr lang="sr-Cyrl-RS" dirty="0">
                <a:latin typeface="Arial" pitchFamily="34" charset="0"/>
                <a:cs typeface="Arial" pitchFamily="34" charset="0"/>
                <a:sym typeface="Wingdings"/>
              </a:rPr>
              <a:t>           х &gt; 3</a:t>
            </a:r>
          </a:p>
          <a:p>
            <a:pPr>
              <a:buNone/>
            </a:pPr>
            <a:r>
              <a:rPr lang="sr-Cyrl-RS" dirty="0">
                <a:latin typeface="Arial" pitchFamily="34" charset="0"/>
                <a:cs typeface="Arial" pitchFamily="34" charset="0"/>
                <a:sym typeface="Wingdings"/>
              </a:rPr>
              <a:t>       Рјешење је скуп бројева {4, 5, 6, ...}</a:t>
            </a:r>
          </a:p>
          <a:p>
            <a:pPr>
              <a:buNone/>
            </a:pPr>
            <a:r>
              <a:rPr lang="sr-Cyrl-RS" dirty="0">
                <a:latin typeface="Arial" pitchFamily="34" charset="0"/>
                <a:cs typeface="Arial" pitchFamily="34" charset="0"/>
                <a:sym typeface="Wingdings"/>
              </a:rPr>
              <a:t>              		    б) х  8 &lt; 50</a:t>
            </a:r>
          </a:p>
          <a:p>
            <a:pPr>
              <a:buNone/>
            </a:pPr>
            <a:r>
              <a:rPr lang="sr-Cyrl-RS" dirty="0">
                <a:latin typeface="Arial" pitchFamily="34" charset="0"/>
                <a:cs typeface="Arial" pitchFamily="34" charset="0"/>
                <a:sym typeface="Wingdings"/>
              </a:rPr>
              <a:t>                                 х € {0, 1, 2, 3, 4, 5, 6}</a:t>
            </a:r>
          </a:p>
          <a:p>
            <a:pPr>
              <a:buNone/>
            </a:pPr>
            <a:r>
              <a:rPr lang="sr-Cyrl-RS" dirty="0">
                <a:latin typeface="Arial" pitchFamily="34" charset="0"/>
                <a:cs typeface="Arial" pitchFamily="34" charset="0"/>
                <a:sym typeface="Wingdings"/>
              </a:rPr>
              <a:t>  </a:t>
            </a:r>
            <a:endParaRPr lang="en-US" dirty="0"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  <a:sym typeface="Wingdings"/>
              </a:rPr>
              <a:t>                     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651" y="609600"/>
            <a:ext cx="8229600" cy="1143000"/>
          </a:xfrm>
        </p:spPr>
        <p:txBody>
          <a:bodyPr>
            <a:noAutofit/>
          </a:bodyPr>
          <a:lstStyle/>
          <a:p>
            <a:r>
              <a:rPr lang="sr-Cyrl-RS" sz="3600" dirty="0">
                <a:latin typeface="Arial" pitchFamily="34" charset="0"/>
                <a:cs typeface="Arial" pitchFamily="34" charset="0"/>
              </a:rPr>
              <a:t>2. У скупу бројева пронађи рјешења неједначине.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438398" y="1905000"/>
            <a:ext cx="5715001" cy="2590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r-Cyrl-R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r-Cyrl-R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457200" indent="-457200"/>
            <a:r>
              <a:rPr lang="sr-Cyrl-R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7                           10</a:t>
            </a:r>
          </a:p>
          <a:p>
            <a:pPr marL="457200" indent="-457200"/>
            <a:r>
              <a:rPr lang="sr-Cyrl-R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5           12         3           8</a:t>
            </a:r>
          </a:p>
          <a:p>
            <a:pPr algn="ctr"/>
            <a:endParaRPr lang="sr-Cyrl-R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6      9</a:t>
            </a:r>
          </a:p>
          <a:p>
            <a:pPr algn="ctr"/>
            <a:endParaRPr lang="sr-Cyrl-R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r-Cyrl-R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sr-Cyrl-R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 а &gt; 25 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A190674-1A66-4C33-B60D-0FA7D29D670D}"/>
              </a:ext>
            </a:extLst>
          </p:cNvPr>
          <p:cNvSpPr txBox="1"/>
          <p:nvPr/>
        </p:nvSpPr>
        <p:spPr>
          <a:xfrm flipH="1">
            <a:off x="3657600" y="250584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38D2E80-EC02-48A3-93F8-84124160A055}"/>
              </a:ext>
            </a:extLst>
          </p:cNvPr>
          <p:cNvSpPr txBox="1"/>
          <p:nvPr/>
        </p:nvSpPr>
        <p:spPr>
          <a:xfrm>
            <a:off x="6063373" y="2442847"/>
            <a:ext cx="639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D750EC1-B669-469D-A824-7B551411F3CE}"/>
              </a:ext>
            </a:extLst>
          </p:cNvPr>
          <p:cNvSpPr txBox="1"/>
          <p:nvPr/>
        </p:nvSpPr>
        <p:spPr>
          <a:xfrm>
            <a:off x="5410200" y="35814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A385482-BD59-46C0-8956-44845FC7E3E4}"/>
              </a:ext>
            </a:extLst>
          </p:cNvPr>
          <p:cNvSpPr txBox="1"/>
          <p:nvPr/>
        </p:nvSpPr>
        <p:spPr>
          <a:xfrm>
            <a:off x="6539523" y="284422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842CF13-92A3-4999-814D-AF5644649958}"/>
              </a:ext>
            </a:extLst>
          </p:cNvPr>
          <p:cNvSpPr txBox="1"/>
          <p:nvPr/>
        </p:nvSpPr>
        <p:spPr>
          <a:xfrm>
            <a:off x="4293306" y="2802107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7900" y="2476500"/>
            <a:ext cx="7696200" cy="1905000"/>
          </a:xfrm>
        </p:spPr>
        <p:txBody>
          <a:bodyPr/>
          <a:lstStyle/>
          <a:p>
            <a:pPr algn="ctr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ЗАДАЦИ ЗА САМОСТАЛАН РАД</a:t>
            </a:r>
          </a:p>
          <a:p>
            <a:pPr algn="ctr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1. Урадити задатке на страни 73 у       уџбенику ,,Математика за 4. разред”.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229</Words>
  <Application>Microsoft Office PowerPoint</Application>
  <PresentationFormat>Custom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МАТЕМАТИКА 4. разред</vt:lpstr>
      <vt:lpstr>Slide 2</vt:lpstr>
      <vt:lpstr>Марина сваки дан ријеши неколико задатака чија је  петострука вриједност мања од броја 32.  Колико она задатака може дневно ријешити? </vt:lpstr>
      <vt:lpstr>1. Одреди рјешења неједначина.</vt:lpstr>
      <vt:lpstr>2. У скупу бројева пронађи рјешења неједначине.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Korisnik1</dc:creator>
  <cp:lastModifiedBy>Korisnik1</cp:lastModifiedBy>
  <cp:revision>47</cp:revision>
  <dcterms:created xsi:type="dcterms:W3CDTF">2021-02-02T09:33:00Z</dcterms:created>
  <dcterms:modified xsi:type="dcterms:W3CDTF">2021-02-03T22:30:02Z</dcterms:modified>
</cp:coreProperties>
</file>