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1" r:id="rId5"/>
    <p:sldId id="262" r:id="rId6"/>
    <p:sldId id="263" r:id="rId7"/>
    <p:sldId id="264"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2B486B5-C02D-468B-9B1D-A26B695E0A42}" type="datetimeFigureOut">
              <a:rPr lang="en-US" smtClean="0"/>
              <a:t>2/8/2021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EBB17A-EC9B-4980-BB84-86A9D3DEEA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486B5-C02D-468B-9B1D-A26B695E0A42}"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BB17A-EC9B-4980-BB84-86A9D3DEEA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486B5-C02D-468B-9B1D-A26B695E0A42}"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BB17A-EC9B-4980-BB84-86A9D3DEEA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2B486B5-C02D-468B-9B1D-A26B695E0A42}" type="datetimeFigureOut">
              <a:rPr lang="en-US" smtClean="0"/>
              <a:t>2/8/2021</a:t>
            </a:fld>
            <a:endParaRPr lang="en-US"/>
          </a:p>
        </p:txBody>
      </p:sp>
      <p:sp>
        <p:nvSpPr>
          <p:cNvPr id="9" name="Slide Number Placeholder 8"/>
          <p:cNvSpPr>
            <a:spLocks noGrp="1"/>
          </p:cNvSpPr>
          <p:nvPr>
            <p:ph type="sldNum" sz="quarter" idx="15"/>
          </p:nvPr>
        </p:nvSpPr>
        <p:spPr/>
        <p:txBody>
          <a:bodyPr rtlCol="0"/>
          <a:lstStyle/>
          <a:p>
            <a:fld id="{85EBB17A-EC9B-4980-BB84-86A9D3DEEAB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2B486B5-C02D-468B-9B1D-A26B695E0A42}" type="datetimeFigureOut">
              <a:rPr lang="en-US" smtClean="0"/>
              <a:t>2/8/2021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EBB17A-EC9B-4980-BB84-86A9D3DEEA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B486B5-C02D-468B-9B1D-A26B695E0A42}"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BB17A-EC9B-4980-BB84-86A9D3DEEAB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B486B5-C02D-468B-9B1D-A26B695E0A42}"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BB17A-EC9B-4980-BB84-86A9D3DEEAB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2B486B5-C02D-468B-9B1D-A26B695E0A42}" type="datetimeFigureOut">
              <a:rPr lang="en-US" smtClean="0"/>
              <a:t>2/8/2021</a:t>
            </a:fld>
            <a:endParaRPr lang="en-US"/>
          </a:p>
        </p:txBody>
      </p:sp>
      <p:sp>
        <p:nvSpPr>
          <p:cNvPr id="7" name="Slide Number Placeholder 6"/>
          <p:cNvSpPr>
            <a:spLocks noGrp="1"/>
          </p:cNvSpPr>
          <p:nvPr>
            <p:ph type="sldNum" sz="quarter" idx="11"/>
          </p:nvPr>
        </p:nvSpPr>
        <p:spPr/>
        <p:txBody>
          <a:bodyPr rtlCol="0"/>
          <a:lstStyle/>
          <a:p>
            <a:fld id="{85EBB17A-EC9B-4980-BB84-86A9D3DEEAB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486B5-C02D-468B-9B1D-A26B695E0A42}"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BB17A-EC9B-4980-BB84-86A9D3DEEA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2B486B5-C02D-468B-9B1D-A26B695E0A42}" type="datetimeFigureOut">
              <a:rPr lang="en-US" smtClean="0"/>
              <a:t>2/8/2021</a:t>
            </a:fld>
            <a:endParaRPr lang="en-US"/>
          </a:p>
        </p:txBody>
      </p:sp>
      <p:sp>
        <p:nvSpPr>
          <p:cNvPr id="22" name="Slide Number Placeholder 21"/>
          <p:cNvSpPr>
            <a:spLocks noGrp="1"/>
          </p:cNvSpPr>
          <p:nvPr>
            <p:ph type="sldNum" sz="quarter" idx="15"/>
          </p:nvPr>
        </p:nvSpPr>
        <p:spPr/>
        <p:txBody>
          <a:bodyPr rtlCol="0"/>
          <a:lstStyle/>
          <a:p>
            <a:fld id="{85EBB17A-EC9B-4980-BB84-86A9D3DEEAB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B486B5-C02D-468B-9B1D-A26B695E0A42}" type="datetimeFigureOut">
              <a:rPr lang="en-US" smtClean="0"/>
              <a:t>2/8/2021</a:t>
            </a:fld>
            <a:endParaRPr lang="en-US"/>
          </a:p>
        </p:txBody>
      </p:sp>
      <p:sp>
        <p:nvSpPr>
          <p:cNvPr id="18" name="Slide Number Placeholder 17"/>
          <p:cNvSpPr>
            <a:spLocks noGrp="1"/>
          </p:cNvSpPr>
          <p:nvPr>
            <p:ph type="sldNum" sz="quarter" idx="11"/>
          </p:nvPr>
        </p:nvSpPr>
        <p:spPr/>
        <p:txBody>
          <a:bodyPr rtlCol="0"/>
          <a:lstStyle/>
          <a:p>
            <a:fld id="{85EBB17A-EC9B-4980-BB84-86A9D3DEEAB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B486B5-C02D-468B-9B1D-A26B695E0A42}" type="datetimeFigureOut">
              <a:rPr lang="en-US" smtClean="0"/>
              <a:t>2/8/2021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EBB17A-EC9B-4980-BB84-86A9D3DEEA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err="1" smtClean="0">
                <a:effectLst>
                  <a:outerShdw blurRad="38100" dist="38100" dir="2700000" algn="tl">
                    <a:srgbClr val="000000">
                      <a:alpha val="43137"/>
                    </a:srgbClr>
                  </a:outerShdw>
                </a:effectLst>
                <a:latin typeface="Calibri" panose="020F0502020204030204" pitchFamily="34" charset="0"/>
              </a:rPr>
              <a:t>Engleski</a:t>
            </a:r>
            <a:r>
              <a:rPr lang="en-US" sz="5400" b="1" dirty="0" smtClean="0">
                <a:effectLst>
                  <a:outerShdw blurRad="38100" dist="38100" dir="2700000" algn="tl">
                    <a:srgbClr val="000000">
                      <a:alpha val="43137"/>
                    </a:srgbClr>
                  </a:outerShdw>
                </a:effectLst>
                <a:latin typeface="Calibri" panose="020F0502020204030204" pitchFamily="34" charset="0"/>
              </a:rPr>
              <a:t> j</a:t>
            </a:r>
            <a:r>
              <a:rPr lang="sr-Latn-RS" sz="5400" b="1" dirty="0" smtClean="0">
                <a:effectLst>
                  <a:outerShdw blurRad="38100" dist="38100" dir="2700000" algn="tl">
                    <a:srgbClr val="000000">
                      <a:alpha val="43137"/>
                    </a:srgbClr>
                  </a:outerShdw>
                </a:effectLst>
                <a:latin typeface="Calibri" panose="020F0502020204030204" pitchFamily="34" charset="0"/>
              </a:rPr>
              <a:t>ezik</a:t>
            </a:r>
            <a:endParaRPr lang="en-US" sz="5400" b="1" dirty="0">
              <a:effectLst>
                <a:outerShdw blurRad="38100" dist="38100" dir="2700000" algn="tl">
                  <a:srgbClr val="000000">
                    <a:alpha val="43137"/>
                  </a:srgbClr>
                </a:outerShdw>
              </a:effectLst>
              <a:latin typeface="Calibri" panose="020F0502020204030204" pitchFamily="34" charset="0"/>
            </a:endParaRPr>
          </a:p>
        </p:txBody>
      </p:sp>
      <p:sp>
        <p:nvSpPr>
          <p:cNvPr id="4" name="Subtitle 3"/>
          <p:cNvSpPr>
            <a:spLocks noGrp="1"/>
          </p:cNvSpPr>
          <p:nvPr>
            <p:ph type="subTitle" idx="1"/>
          </p:nvPr>
        </p:nvSpPr>
        <p:spPr/>
        <p:txBody>
          <a:bodyPr>
            <a:normAutofit/>
          </a:bodyPr>
          <a:lstStyle/>
          <a:p>
            <a:r>
              <a:rPr lang="en-US" sz="3600" dirty="0">
                <a:latin typeface="Calibri" panose="020F0502020204030204" pitchFamily="34" charset="0"/>
              </a:rPr>
              <a:t>4</a:t>
            </a:r>
            <a:r>
              <a:rPr lang="sr-Latn-RS" sz="3600" b="1" dirty="0" smtClean="0">
                <a:latin typeface="Calibri" panose="020F0502020204030204" pitchFamily="34" charset="0"/>
              </a:rPr>
              <a:t>. razred</a:t>
            </a:r>
            <a:endParaRPr lang="en-US" sz="3600" b="1" dirty="0">
              <a:latin typeface="Calibri" panose="020F0502020204030204" pitchFamily="34" charset="0"/>
            </a:endParaRPr>
          </a:p>
        </p:txBody>
      </p:sp>
    </p:spTree>
    <p:extLst>
      <p:ext uri="{BB962C8B-B14F-4D97-AF65-F5344CB8AC3E}">
        <p14:creationId xmlns:p14="http://schemas.microsoft.com/office/powerpoint/2010/main" val="46832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r-Latn-RS" sz="60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rPr>
              <a:t>HELLO!</a:t>
            </a:r>
            <a:endParaRPr lang="en-US" sz="6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endParaRPr>
          </a:p>
        </p:txBody>
      </p:sp>
      <p:sp>
        <p:nvSpPr>
          <p:cNvPr id="6" name="AutoShape 4" descr="Пишемо слово А - Зелена учиониц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Пишемо слово А - Зелена учиониц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Пишемо слово А - Зелена учиониц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descr="C:\Users\User\Downloads\wallpapertip_emoji-faces-wallpaper_175457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1581527"/>
            <a:ext cx="7389551" cy="481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275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Downloads\IMG_20210202_211436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47800"/>
            <a:ext cx="6962569" cy="52219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7467600" cy="1020762"/>
          </a:xfrm>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rPr>
              <a:t>IN THE KITCHEN</a:t>
            </a:r>
            <a:endParaRPr lang="en-US" sz="4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endParaRPr>
          </a:p>
        </p:txBody>
      </p:sp>
      <p:sp>
        <p:nvSpPr>
          <p:cNvPr id="4" name="Explosion 1 3"/>
          <p:cNvSpPr/>
          <p:nvPr/>
        </p:nvSpPr>
        <p:spPr>
          <a:xfrm>
            <a:off x="7010400" y="1295400"/>
            <a:ext cx="1676400" cy="144780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200900" y="1790700"/>
            <a:ext cx="1295400" cy="369332"/>
          </a:xfrm>
          <a:prstGeom prst="rect">
            <a:avLst/>
          </a:prstGeom>
          <a:noFill/>
        </p:spPr>
        <p:txBody>
          <a:bodyPr wrap="square" rtlCol="0">
            <a:spAutoFit/>
          </a:bodyPr>
          <a:lstStyle/>
          <a:p>
            <a:r>
              <a:rPr lang="en-US" b="1" dirty="0" smtClean="0"/>
              <a:t>page</a:t>
            </a:r>
            <a:r>
              <a:rPr lang="sr-Latn-RS" b="1" dirty="0" smtClean="0"/>
              <a:t> 3</a:t>
            </a:r>
            <a:r>
              <a:rPr lang="en-US" b="1" dirty="0" smtClean="0"/>
              <a:t>3</a:t>
            </a:r>
            <a:endParaRPr lang="en-US" b="1" dirty="0"/>
          </a:p>
        </p:txBody>
      </p:sp>
    </p:spTree>
    <p:extLst>
      <p:ext uri="{BB962C8B-B14F-4D97-AF65-F5344CB8AC3E}">
        <p14:creationId xmlns:p14="http://schemas.microsoft.com/office/powerpoint/2010/main" val="152253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38600"/>
            <a:ext cx="7467600" cy="2435352"/>
          </a:xfrm>
        </p:spPr>
        <p:txBody>
          <a:bodyPr>
            <a:normAutofit/>
          </a:bodyPr>
          <a:lstStyle/>
          <a:p>
            <a:pPr marL="0" indent="0">
              <a:buNone/>
            </a:pPr>
            <a:r>
              <a:rPr lang="en-US" sz="1800" dirty="0" smtClean="0">
                <a:latin typeface="Calibri" panose="020F0502020204030204" pitchFamily="34" charset="0"/>
              </a:rPr>
              <a:t>Mrs. </a:t>
            </a:r>
            <a:r>
              <a:rPr lang="en-US" sz="1800" dirty="0" err="1" smtClean="0">
                <a:latin typeface="Calibri" panose="020F0502020204030204" pitchFamily="34" charset="0"/>
              </a:rPr>
              <a:t>Kecman</a:t>
            </a:r>
            <a:r>
              <a:rPr lang="en-US" sz="1800" dirty="0" smtClean="0">
                <a:latin typeface="Calibri" panose="020F0502020204030204" pitchFamily="34" charset="0"/>
              </a:rPr>
              <a:t> is making dinner. </a:t>
            </a:r>
            <a:r>
              <a:rPr lang="en-US" sz="1800" dirty="0" err="1" smtClean="0">
                <a:latin typeface="Calibri" panose="020F0502020204030204" pitchFamily="34" charset="0"/>
              </a:rPr>
              <a:t>Milica</a:t>
            </a:r>
            <a:r>
              <a:rPr lang="en-US" sz="1800" dirty="0" smtClean="0">
                <a:latin typeface="Calibri" panose="020F0502020204030204" pitchFamily="34" charset="0"/>
              </a:rPr>
              <a:t> and Marko are in the kitchen.</a:t>
            </a:r>
          </a:p>
          <a:p>
            <a:pPr marL="0" indent="0">
              <a:buNone/>
            </a:pPr>
            <a:r>
              <a:rPr lang="en-US" sz="1800" dirty="0" err="1" smtClean="0">
                <a:latin typeface="Calibri" panose="020F0502020204030204" pitchFamily="34" charset="0"/>
              </a:rPr>
              <a:t>Milica</a:t>
            </a:r>
            <a:r>
              <a:rPr lang="sr-Latn-RS" sz="1800" dirty="0" smtClean="0">
                <a:latin typeface="Calibri" panose="020F0502020204030204" pitchFamily="34" charset="0"/>
              </a:rPr>
              <a:t>: </a:t>
            </a:r>
            <a:r>
              <a:rPr lang="sr-Latn-RS" sz="1800" b="1" i="1" dirty="0" smtClean="0">
                <a:latin typeface="Calibri" panose="020F0502020204030204" pitchFamily="34" charset="0"/>
              </a:rPr>
              <a:t>Mom, it’s my birthday tomorrow, I want to make </a:t>
            </a:r>
            <a:r>
              <a:rPr lang="sr-Latn-RS" sz="1800" b="1" i="1" dirty="0" err="1" smtClean="0">
                <a:latin typeface="Calibri" panose="020F0502020204030204" pitchFamily="34" charset="0"/>
              </a:rPr>
              <a:t>the</a:t>
            </a:r>
            <a:r>
              <a:rPr lang="sr-Latn-RS" sz="1800" b="1" i="1" dirty="0" smtClean="0">
                <a:latin typeface="Calibri" panose="020F0502020204030204" pitchFamily="34" charset="0"/>
              </a:rPr>
              <a:t> </a:t>
            </a:r>
            <a:r>
              <a:rPr lang="sr-Latn-RS" sz="1800" b="1" i="1" dirty="0" smtClean="0">
                <a:latin typeface="Calibri" panose="020F0502020204030204" pitchFamily="34" charset="0"/>
              </a:rPr>
              <a:t>cake</a:t>
            </a:r>
            <a:r>
              <a:rPr lang="sr-Latn-RS" sz="1800" b="1" i="1" dirty="0" smtClean="0">
                <a:latin typeface="Calibri" panose="020F0502020204030204" pitchFamily="34" charset="0"/>
              </a:rPr>
              <a:t>. </a:t>
            </a:r>
            <a:r>
              <a:rPr lang="sr-Latn-RS" sz="1800" b="1" i="1" dirty="0" err="1" smtClean="0">
                <a:latin typeface="Calibri" panose="020F0502020204030204" pitchFamily="34" charset="0"/>
              </a:rPr>
              <a:t>Can</a:t>
            </a:r>
            <a:r>
              <a:rPr lang="sr-Latn-RS" sz="1800" b="1" i="1" dirty="0" smtClean="0">
                <a:latin typeface="Calibri" panose="020F0502020204030204" pitchFamily="34" charset="0"/>
              </a:rPr>
              <a:t> </a:t>
            </a:r>
            <a:r>
              <a:rPr lang="sr-Latn-RS" sz="1800" b="1" i="1" dirty="0" smtClean="0">
                <a:latin typeface="Calibri" panose="020F0502020204030204" pitchFamily="34" charset="0"/>
              </a:rPr>
              <a:t>I make it now, before dinner?</a:t>
            </a:r>
          </a:p>
          <a:p>
            <a:pPr marL="0" indent="0">
              <a:buNone/>
            </a:pPr>
            <a:r>
              <a:rPr lang="sr-Latn-RS" sz="1800" dirty="0" smtClean="0">
                <a:latin typeface="Calibri" panose="020F0502020204030204" pitchFamily="34" charset="0"/>
              </a:rPr>
              <a:t>Mrs. Kecman: </a:t>
            </a:r>
            <a:r>
              <a:rPr lang="sr-Latn-RS" sz="1800" b="1" i="1" dirty="0" smtClean="0">
                <a:latin typeface="Calibri" panose="020F0502020204030204" pitchFamily="34" charset="0"/>
              </a:rPr>
              <a:t>No, make it after dinner, and wash the dishes. You can wash the dishes, and your brother can dry the dishes. Marko, close the window and open the cupboard. Take four plates, four glasses and four cups. Let’s set the table.</a:t>
            </a:r>
            <a:endParaRPr lang="en-US" sz="1800" i="1" dirty="0">
              <a:latin typeface="Calibri" panose="020F0502020204030204" pitchFamily="34" charset="0"/>
            </a:endParaRPr>
          </a:p>
        </p:txBody>
      </p:sp>
      <p:pic>
        <p:nvPicPr>
          <p:cNvPr id="7" name="Picture 6" descr="C:\Users\User\Downloads\IMG_20210202_211436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10" y="304800"/>
            <a:ext cx="5774517" cy="35606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855171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rPr>
              <a:t>New words</a:t>
            </a:r>
            <a:endParaRPr lang="en-US" sz="48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a:lnSpc>
                <a:spcPct val="120000"/>
              </a:lnSpc>
              <a:buFont typeface="Wingdings" panose="05000000000000000000" pitchFamily="2" charset="2"/>
              <a:buChar char="ü"/>
            </a:pPr>
            <a:r>
              <a:rPr lang="sr-Latn-RS" b="1" i="1" dirty="0" smtClean="0">
                <a:latin typeface="Calibri" panose="020F0502020204030204" pitchFamily="34" charset="0"/>
              </a:rPr>
              <a:t>cupboard</a:t>
            </a:r>
            <a:r>
              <a:rPr lang="en-US" dirty="0" smtClean="0">
                <a:latin typeface="Calibri" panose="020F0502020204030204" pitchFamily="34" charset="0"/>
              </a:rPr>
              <a:t> </a:t>
            </a:r>
            <a:r>
              <a:rPr lang="sr-Latn-RS" dirty="0" smtClean="0">
                <a:latin typeface="Calibri" panose="020F0502020204030204" pitchFamily="34" charset="0"/>
              </a:rPr>
              <a:t> – ormarić </a:t>
            </a:r>
          </a:p>
          <a:p>
            <a:pPr>
              <a:lnSpc>
                <a:spcPct val="120000"/>
              </a:lnSpc>
              <a:buFont typeface="Wingdings" panose="05000000000000000000" pitchFamily="2" charset="2"/>
              <a:buChar char="ü"/>
            </a:pPr>
            <a:r>
              <a:rPr lang="sr-Latn-RS" b="1" i="1" dirty="0" smtClean="0">
                <a:latin typeface="Calibri" panose="020F0502020204030204" pitchFamily="34" charset="0"/>
              </a:rPr>
              <a:t>dishes  </a:t>
            </a:r>
            <a:r>
              <a:rPr lang="sr-Latn-RS" dirty="0" smtClean="0">
                <a:latin typeface="Calibri" panose="020F0502020204030204" pitchFamily="34" charset="0"/>
              </a:rPr>
              <a:t>– suđe</a:t>
            </a:r>
          </a:p>
          <a:p>
            <a:pPr>
              <a:lnSpc>
                <a:spcPct val="120000"/>
              </a:lnSpc>
              <a:buFont typeface="Wingdings" panose="05000000000000000000" pitchFamily="2" charset="2"/>
              <a:buChar char="ü"/>
            </a:pPr>
            <a:r>
              <a:rPr lang="sr-Latn-RS" b="1" i="1" dirty="0" smtClean="0">
                <a:latin typeface="Calibri" panose="020F0502020204030204" pitchFamily="34" charset="0"/>
              </a:rPr>
              <a:t>wash</a:t>
            </a:r>
            <a:r>
              <a:rPr lang="sr-Latn-RS" dirty="0" smtClean="0">
                <a:latin typeface="Calibri" panose="020F0502020204030204" pitchFamily="34" charset="0"/>
              </a:rPr>
              <a:t> – prati</a:t>
            </a:r>
          </a:p>
          <a:p>
            <a:pPr>
              <a:lnSpc>
                <a:spcPct val="120000"/>
              </a:lnSpc>
              <a:buFont typeface="Wingdings" panose="05000000000000000000" pitchFamily="2" charset="2"/>
              <a:buChar char="ü"/>
            </a:pPr>
            <a:r>
              <a:rPr lang="sr-Latn-RS" b="1" i="1" dirty="0" smtClean="0">
                <a:latin typeface="Calibri" panose="020F0502020204030204" pitchFamily="34" charset="0"/>
              </a:rPr>
              <a:t>dry</a:t>
            </a:r>
            <a:r>
              <a:rPr lang="sr-Latn-RS" dirty="0" smtClean="0">
                <a:latin typeface="Calibri" panose="020F0502020204030204" pitchFamily="34" charset="0"/>
              </a:rPr>
              <a:t> – sušiti</a:t>
            </a:r>
          </a:p>
          <a:p>
            <a:pPr>
              <a:lnSpc>
                <a:spcPct val="120000"/>
              </a:lnSpc>
              <a:buFont typeface="Wingdings" panose="05000000000000000000" pitchFamily="2" charset="2"/>
              <a:buChar char="ü"/>
            </a:pPr>
            <a:r>
              <a:rPr lang="sr-Latn-RS" b="1" i="1" dirty="0" smtClean="0">
                <a:latin typeface="Calibri" panose="020F0502020204030204" pitchFamily="34" charset="0"/>
              </a:rPr>
              <a:t>glass</a:t>
            </a:r>
            <a:r>
              <a:rPr lang="sr-Latn-RS" dirty="0" smtClean="0">
                <a:latin typeface="Calibri" panose="020F0502020204030204" pitchFamily="34" charset="0"/>
              </a:rPr>
              <a:t> – čaša</a:t>
            </a:r>
          </a:p>
          <a:p>
            <a:pPr>
              <a:lnSpc>
                <a:spcPct val="120000"/>
              </a:lnSpc>
              <a:buFont typeface="Wingdings" panose="05000000000000000000" pitchFamily="2" charset="2"/>
              <a:buChar char="ü"/>
            </a:pPr>
            <a:r>
              <a:rPr lang="sr-Latn-RS" b="1" i="1" dirty="0" smtClean="0">
                <a:latin typeface="Calibri" panose="020F0502020204030204" pitchFamily="34" charset="0"/>
              </a:rPr>
              <a:t>cup</a:t>
            </a:r>
            <a:r>
              <a:rPr lang="sr-Latn-RS" dirty="0" smtClean="0">
                <a:latin typeface="Calibri" panose="020F0502020204030204" pitchFamily="34" charset="0"/>
              </a:rPr>
              <a:t> – šolja</a:t>
            </a:r>
          </a:p>
          <a:p>
            <a:pPr>
              <a:lnSpc>
                <a:spcPct val="120000"/>
              </a:lnSpc>
              <a:buFont typeface="Wingdings" panose="05000000000000000000" pitchFamily="2" charset="2"/>
              <a:buChar char="ü"/>
            </a:pPr>
            <a:r>
              <a:rPr lang="sr-Latn-RS" b="1" i="1" dirty="0" smtClean="0">
                <a:latin typeface="Calibri" panose="020F0502020204030204" pitchFamily="34" charset="0"/>
              </a:rPr>
              <a:t>set</a:t>
            </a:r>
            <a:r>
              <a:rPr lang="sr-Latn-RS" dirty="0" smtClean="0">
                <a:latin typeface="Calibri" panose="020F0502020204030204" pitchFamily="34" charset="0"/>
              </a:rPr>
              <a:t> – postaviti</a:t>
            </a:r>
          </a:p>
          <a:p>
            <a:pPr>
              <a:lnSpc>
                <a:spcPct val="120000"/>
              </a:lnSpc>
              <a:buFont typeface="Wingdings" panose="05000000000000000000" pitchFamily="2" charset="2"/>
              <a:buChar char="ü"/>
            </a:pPr>
            <a:r>
              <a:rPr lang="sr-Latn-RS" b="1" i="1" dirty="0" smtClean="0">
                <a:latin typeface="Calibri" panose="020F0502020204030204" pitchFamily="34" charset="0"/>
              </a:rPr>
              <a:t>now</a:t>
            </a:r>
            <a:r>
              <a:rPr lang="sr-Latn-RS" dirty="0" smtClean="0">
                <a:latin typeface="Calibri" panose="020F0502020204030204" pitchFamily="34" charset="0"/>
              </a:rPr>
              <a:t> – sada</a:t>
            </a:r>
          </a:p>
          <a:p>
            <a:pPr>
              <a:lnSpc>
                <a:spcPct val="120000"/>
              </a:lnSpc>
              <a:buFont typeface="Wingdings" panose="05000000000000000000" pitchFamily="2" charset="2"/>
              <a:buChar char="ü"/>
            </a:pPr>
            <a:r>
              <a:rPr lang="sr-Latn-RS" b="1" i="1" dirty="0" smtClean="0">
                <a:latin typeface="Calibri" panose="020F0502020204030204" pitchFamily="34" charset="0"/>
              </a:rPr>
              <a:t>before/after</a:t>
            </a:r>
            <a:r>
              <a:rPr lang="sr-Latn-RS" dirty="0" smtClean="0">
                <a:latin typeface="Calibri" panose="020F0502020204030204" pitchFamily="34" charset="0"/>
              </a:rPr>
              <a:t> – prije/poslije</a:t>
            </a:r>
          </a:p>
        </p:txBody>
      </p:sp>
      <p:sp>
        <p:nvSpPr>
          <p:cNvPr id="5" name="TextBox 4"/>
          <p:cNvSpPr txBox="1"/>
          <p:nvPr/>
        </p:nvSpPr>
        <p:spPr>
          <a:xfrm>
            <a:off x="4419600" y="3200400"/>
            <a:ext cx="304800" cy="381000"/>
          </a:xfrm>
          <a:prstGeom prst="rect">
            <a:avLst/>
          </a:prstGeom>
          <a:noFill/>
        </p:spPr>
        <p:txBody>
          <a:bodyPr wrap="square" rtlCol="0">
            <a:spAutoFit/>
          </a:bodyPr>
          <a:lstStyle/>
          <a:p>
            <a:endParaRPr lang="en-US" dirty="0"/>
          </a:p>
        </p:txBody>
      </p:sp>
      <p:pic>
        <p:nvPicPr>
          <p:cNvPr id="1026" name="Picture 2" descr="C:\Users\User\Desktop\cupboar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766455"/>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gl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876800"/>
            <a:ext cx="1476375" cy="9842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Desktop\c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3581400"/>
            <a:ext cx="1276350" cy="85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70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43000" y="554931"/>
            <a:ext cx="6400799" cy="2434244"/>
            <a:chOff x="609891" y="2041188"/>
            <a:chExt cx="7162508" cy="3136256"/>
          </a:xfrm>
        </p:grpSpPr>
        <p:grpSp>
          <p:nvGrpSpPr>
            <p:cNvPr id="3" name="Group 2"/>
            <p:cNvGrpSpPr/>
            <p:nvPr/>
          </p:nvGrpSpPr>
          <p:grpSpPr>
            <a:xfrm>
              <a:off x="609891" y="2041188"/>
              <a:ext cx="7162508" cy="3136256"/>
              <a:chOff x="609891" y="2041188"/>
              <a:chExt cx="7162508" cy="3136256"/>
            </a:xfrm>
          </p:grpSpPr>
          <p:sp>
            <p:nvSpPr>
              <p:cNvPr id="4" name="Freeform 3"/>
              <p:cNvSpPr/>
              <p:nvPr/>
            </p:nvSpPr>
            <p:spPr>
              <a:xfrm>
                <a:off x="609891" y="2209800"/>
                <a:ext cx="2819109" cy="2799034"/>
              </a:xfrm>
              <a:custGeom>
                <a:avLst/>
                <a:gdLst>
                  <a:gd name="connsiteX0" fmla="*/ 0 w 3337470"/>
                  <a:gd name="connsiteY0" fmla="*/ 1168115 h 3337470"/>
                  <a:gd name="connsiteX1" fmla="*/ 1668735 w 3337470"/>
                  <a:gd name="connsiteY1" fmla="*/ 0 h 3337470"/>
                  <a:gd name="connsiteX2" fmla="*/ 3337470 w 3337470"/>
                  <a:gd name="connsiteY2" fmla="*/ 1168115 h 3337470"/>
                  <a:gd name="connsiteX3" fmla="*/ 2503103 w 3337470"/>
                  <a:gd name="connsiteY3" fmla="*/ 1168115 h 3337470"/>
                  <a:gd name="connsiteX4" fmla="*/ 2503103 w 3337470"/>
                  <a:gd name="connsiteY4" fmla="*/ 3337470 h 3337470"/>
                  <a:gd name="connsiteX5" fmla="*/ 834368 w 3337470"/>
                  <a:gd name="connsiteY5" fmla="*/ 3337470 h 3337470"/>
                  <a:gd name="connsiteX6" fmla="*/ 834368 w 3337470"/>
                  <a:gd name="connsiteY6" fmla="*/ 1168115 h 3337470"/>
                  <a:gd name="connsiteX7" fmla="*/ 0 w 3337470"/>
                  <a:gd name="connsiteY7" fmla="*/ 1168115 h 333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7470" h="3337470">
                    <a:moveTo>
                      <a:pt x="1168115" y="3337470"/>
                    </a:moveTo>
                    <a:lnTo>
                      <a:pt x="0" y="1668735"/>
                    </a:lnTo>
                    <a:lnTo>
                      <a:pt x="1168115" y="0"/>
                    </a:lnTo>
                    <a:lnTo>
                      <a:pt x="1168115" y="834367"/>
                    </a:lnTo>
                    <a:lnTo>
                      <a:pt x="3337470" y="834367"/>
                    </a:lnTo>
                    <a:lnTo>
                      <a:pt x="3337470" y="2503102"/>
                    </a:lnTo>
                    <a:lnTo>
                      <a:pt x="1168115" y="2503102"/>
                    </a:lnTo>
                    <a:lnTo>
                      <a:pt x="1168115" y="333747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60993" tIns="1211303" rIns="376936" bIns="1211304" numCol="1" spcCol="1270" anchor="ctr" anchorCtr="0">
                <a:noAutofit/>
              </a:bodyPr>
              <a:lstStyle/>
              <a:p>
                <a:pPr lvl="0" algn="ctr" defTabSz="2355850">
                  <a:lnSpc>
                    <a:spcPct val="90000"/>
                  </a:lnSpc>
                  <a:spcBef>
                    <a:spcPct val="0"/>
                  </a:spcBef>
                  <a:spcAft>
                    <a:spcPct val="35000"/>
                  </a:spcAft>
                </a:pPr>
                <a:r>
                  <a:rPr lang="sr-Latn-RS" sz="2800" b="1" dirty="0"/>
                  <a:t>b</a:t>
                </a:r>
                <a:r>
                  <a:rPr lang="sr-Latn-RS" sz="2800" b="1" kern="1200" dirty="0" smtClean="0"/>
                  <a:t>efore</a:t>
                </a:r>
                <a:endParaRPr lang="en-US" sz="2800" b="1" kern="1200" dirty="0"/>
              </a:p>
            </p:txBody>
          </p:sp>
          <p:sp>
            <p:nvSpPr>
              <p:cNvPr id="5" name="Freeform 4"/>
              <p:cNvSpPr/>
              <p:nvPr/>
            </p:nvSpPr>
            <p:spPr>
              <a:xfrm>
                <a:off x="4953000" y="2041188"/>
                <a:ext cx="2819399" cy="3136256"/>
              </a:xfrm>
              <a:custGeom>
                <a:avLst/>
                <a:gdLst>
                  <a:gd name="connsiteX0" fmla="*/ 0 w 3337470"/>
                  <a:gd name="connsiteY0" fmla="*/ 1168115 h 3337470"/>
                  <a:gd name="connsiteX1" fmla="*/ 1668735 w 3337470"/>
                  <a:gd name="connsiteY1" fmla="*/ 0 h 3337470"/>
                  <a:gd name="connsiteX2" fmla="*/ 3337470 w 3337470"/>
                  <a:gd name="connsiteY2" fmla="*/ 1168115 h 3337470"/>
                  <a:gd name="connsiteX3" fmla="*/ 2503103 w 3337470"/>
                  <a:gd name="connsiteY3" fmla="*/ 1168115 h 3337470"/>
                  <a:gd name="connsiteX4" fmla="*/ 2503103 w 3337470"/>
                  <a:gd name="connsiteY4" fmla="*/ 3337470 h 3337470"/>
                  <a:gd name="connsiteX5" fmla="*/ 834368 w 3337470"/>
                  <a:gd name="connsiteY5" fmla="*/ 3337470 h 3337470"/>
                  <a:gd name="connsiteX6" fmla="*/ 834368 w 3337470"/>
                  <a:gd name="connsiteY6" fmla="*/ 1168115 h 3337470"/>
                  <a:gd name="connsiteX7" fmla="*/ 0 w 3337470"/>
                  <a:gd name="connsiteY7" fmla="*/ 1168115 h 333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7470" h="3337470">
                    <a:moveTo>
                      <a:pt x="2169355" y="0"/>
                    </a:moveTo>
                    <a:lnTo>
                      <a:pt x="3337470" y="1668735"/>
                    </a:lnTo>
                    <a:lnTo>
                      <a:pt x="2169355" y="3337470"/>
                    </a:lnTo>
                    <a:lnTo>
                      <a:pt x="2169355" y="2503103"/>
                    </a:lnTo>
                    <a:lnTo>
                      <a:pt x="0" y="2503103"/>
                    </a:lnTo>
                    <a:lnTo>
                      <a:pt x="0" y="834368"/>
                    </a:lnTo>
                    <a:lnTo>
                      <a:pt x="2169355" y="834368"/>
                    </a:lnTo>
                    <a:lnTo>
                      <a:pt x="2169355"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76936" tIns="1211304" rIns="960993" bIns="1211303" numCol="1" spcCol="1270" anchor="ctr" anchorCtr="0">
                <a:noAutofit/>
              </a:bodyPr>
              <a:lstStyle/>
              <a:p>
                <a:pPr lvl="0" algn="ctr" defTabSz="2355850">
                  <a:lnSpc>
                    <a:spcPct val="90000"/>
                  </a:lnSpc>
                  <a:spcBef>
                    <a:spcPct val="0"/>
                  </a:spcBef>
                  <a:spcAft>
                    <a:spcPct val="35000"/>
                  </a:spcAft>
                </a:pPr>
                <a:r>
                  <a:rPr lang="sr-Latn-RS" sz="2800" b="1" dirty="0"/>
                  <a:t>a</a:t>
                </a:r>
                <a:r>
                  <a:rPr lang="sr-Latn-RS" sz="2800" b="1" kern="1200" dirty="0" smtClean="0"/>
                  <a:t>fter</a:t>
                </a:r>
                <a:endParaRPr lang="en-US" sz="2800" b="1" kern="1200" dirty="0"/>
              </a:p>
            </p:txBody>
          </p:sp>
        </p:grpSp>
        <p:sp>
          <p:nvSpPr>
            <p:cNvPr id="6" name="TextBox 5"/>
            <p:cNvSpPr txBox="1"/>
            <p:nvPr/>
          </p:nvSpPr>
          <p:spPr>
            <a:xfrm>
              <a:off x="3581400" y="3286150"/>
              <a:ext cx="1143000" cy="674111"/>
            </a:xfrm>
            <a:prstGeom prst="rect">
              <a:avLst/>
            </a:prstGeom>
            <a:ln w="28575"/>
            <a:effectLst>
              <a:glow rad="139700">
                <a:schemeClr val="accent2">
                  <a:satMod val="175000"/>
                  <a:alpha val="40000"/>
                </a:schemeClr>
              </a:glow>
              <a:outerShdw blurRad="50800" dist="20000" dir="5400000" rotWithShape="0">
                <a:srgbClr val="000000">
                  <a:alpha val="42000"/>
                </a:srgbClr>
              </a:outerShdw>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sr-Latn-RS" sz="2800" b="1" dirty="0"/>
                <a:t>n</a:t>
              </a:r>
              <a:r>
                <a:rPr lang="sr-Latn-RS" sz="2800" b="1" dirty="0" smtClean="0"/>
                <a:t>ow</a:t>
              </a:r>
              <a:endParaRPr lang="en-US" sz="2800" b="1" dirty="0"/>
            </a:p>
          </p:txBody>
        </p:sp>
      </p:grpSp>
      <p:grpSp>
        <p:nvGrpSpPr>
          <p:cNvPr id="9" name="Group 8"/>
          <p:cNvGrpSpPr/>
          <p:nvPr/>
        </p:nvGrpSpPr>
        <p:grpSpPr>
          <a:xfrm>
            <a:off x="845095" y="3429000"/>
            <a:ext cx="6928253" cy="2434244"/>
            <a:chOff x="609891" y="2055078"/>
            <a:chExt cx="7752731" cy="3136256"/>
          </a:xfrm>
        </p:grpSpPr>
        <p:grpSp>
          <p:nvGrpSpPr>
            <p:cNvPr id="10" name="Group 9"/>
            <p:cNvGrpSpPr/>
            <p:nvPr/>
          </p:nvGrpSpPr>
          <p:grpSpPr>
            <a:xfrm>
              <a:off x="609891" y="2055078"/>
              <a:ext cx="7752731" cy="3136256"/>
              <a:chOff x="609891" y="2055078"/>
              <a:chExt cx="7752731" cy="3136256"/>
            </a:xfrm>
          </p:grpSpPr>
          <p:sp>
            <p:nvSpPr>
              <p:cNvPr id="12" name="Freeform 11"/>
              <p:cNvSpPr/>
              <p:nvPr/>
            </p:nvSpPr>
            <p:spPr>
              <a:xfrm>
                <a:off x="609891" y="2209799"/>
                <a:ext cx="2819109" cy="2799034"/>
              </a:xfrm>
              <a:custGeom>
                <a:avLst/>
                <a:gdLst>
                  <a:gd name="connsiteX0" fmla="*/ 0 w 3337470"/>
                  <a:gd name="connsiteY0" fmla="*/ 1168115 h 3337470"/>
                  <a:gd name="connsiteX1" fmla="*/ 1668735 w 3337470"/>
                  <a:gd name="connsiteY1" fmla="*/ 0 h 3337470"/>
                  <a:gd name="connsiteX2" fmla="*/ 3337470 w 3337470"/>
                  <a:gd name="connsiteY2" fmla="*/ 1168115 h 3337470"/>
                  <a:gd name="connsiteX3" fmla="*/ 2503103 w 3337470"/>
                  <a:gd name="connsiteY3" fmla="*/ 1168115 h 3337470"/>
                  <a:gd name="connsiteX4" fmla="*/ 2503103 w 3337470"/>
                  <a:gd name="connsiteY4" fmla="*/ 3337470 h 3337470"/>
                  <a:gd name="connsiteX5" fmla="*/ 834368 w 3337470"/>
                  <a:gd name="connsiteY5" fmla="*/ 3337470 h 3337470"/>
                  <a:gd name="connsiteX6" fmla="*/ 834368 w 3337470"/>
                  <a:gd name="connsiteY6" fmla="*/ 1168115 h 3337470"/>
                  <a:gd name="connsiteX7" fmla="*/ 0 w 3337470"/>
                  <a:gd name="connsiteY7" fmla="*/ 1168115 h 333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7470" h="3337470">
                    <a:moveTo>
                      <a:pt x="1168115" y="3337470"/>
                    </a:moveTo>
                    <a:lnTo>
                      <a:pt x="0" y="1668735"/>
                    </a:lnTo>
                    <a:lnTo>
                      <a:pt x="1168115" y="0"/>
                    </a:lnTo>
                    <a:lnTo>
                      <a:pt x="1168115" y="834367"/>
                    </a:lnTo>
                    <a:lnTo>
                      <a:pt x="3337470" y="834367"/>
                    </a:lnTo>
                    <a:lnTo>
                      <a:pt x="3337470" y="2503102"/>
                    </a:lnTo>
                    <a:lnTo>
                      <a:pt x="1168115" y="2503102"/>
                    </a:lnTo>
                    <a:lnTo>
                      <a:pt x="1168115" y="333747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60993" tIns="1211303" rIns="376936" bIns="1211304" numCol="1" spcCol="1270" anchor="ctr" anchorCtr="0">
                <a:noAutofit/>
              </a:bodyPr>
              <a:lstStyle/>
              <a:p>
                <a:pPr lvl="0" algn="ctr" defTabSz="2355850">
                  <a:lnSpc>
                    <a:spcPct val="90000"/>
                  </a:lnSpc>
                  <a:spcBef>
                    <a:spcPct val="0"/>
                  </a:spcBef>
                  <a:spcAft>
                    <a:spcPct val="35000"/>
                  </a:spcAft>
                </a:pPr>
                <a:r>
                  <a:rPr lang="sr-Latn-RS" sz="2000" b="1" dirty="0" smtClean="0"/>
                  <a:t>Sunday</a:t>
                </a:r>
                <a:endParaRPr lang="en-US" sz="2000" b="1" kern="1200" dirty="0"/>
              </a:p>
            </p:txBody>
          </p:sp>
          <p:sp>
            <p:nvSpPr>
              <p:cNvPr id="13" name="Freeform 12"/>
              <p:cNvSpPr/>
              <p:nvPr/>
            </p:nvSpPr>
            <p:spPr>
              <a:xfrm>
                <a:off x="5463511" y="2055078"/>
                <a:ext cx="2899111" cy="3136256"/>
              </a:xfrm>
              <a:custGeom>
                <a:avLst/>
                <a:gdLst>
                  <a:gd name="connsiteX0" fmla="*/ 0 w 3337470"/>
                  <a:gd name="connsiteY0" fmla="*/ 1168115 h 3337470"/>
                  <a:gd name="connsiteX1" fmla="*/ 1668735 w 3337470"/>
                  <a:gd name="connsiteY1" fmla="*/ 0 h 3337470"/>
                  <a:gd name="connsiteX2" fmla="*/ 3337470 w 3337470"/>
                  <a:gd name="connsiteY2" fmla="*/ 1168115 h 3337470"/>
                  <a:gd name="connsiteX3" fmla="*/ 2503103 w 3337470"/>
                  <a:gd name="connsiteY3" fmla="*/ 1168115 h 3337470"/>
                  <a:gd name="connsiteX4" fmla="*/ 2503103 w 3337470"/>
                  <a:gd name="connsiteY4" fmla="*/ 3337470 h 3337470"/>
                  <a:gd name="connsiteX5" fmla="*/ 834368 w 3337470"/>
                  <a:gd name="connsiteY5" fmla="*/ 3337470 h 3337470"/>
                  <a:gd name="connsiteX6" fmla="*/ 834368 w 3337470"/>
                  <a:gd name="connsiteY6" fmla="*/ 1168115 h 3337470"/>
                  <a:gd name="connsiteX7" fmla="*/ 0 w 3337470"/>
                  <a:gd name="connsiteY7" fmla="*/ 1168115 h 333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7470" h="3337470">
                    <a:moveTo>
                      <a:pt x="2169355" y="0"/>
                    </a:moveTo>
                    <a:lnTo>
                      <a:pt x="3337470" y="1668735"/>
                    </a:lnTo>
                    <a:lnTo>
                      <a:pt x="2169355" y="3337470"/>
                    </a:lnTo>
                    <a:lnTo>
                      <a:pt x="2169355" y="2503103"/>
                    </a:lnTo>
                    <a:lnTo>
                      <a:pt x="0" y="2503103"/>
                    </a:lnTo>
                    <a:lnTo>
                      <a:pt x="0" y="834368"/>
                    </a:lnTo>
                    <a:lnTo>
                      <a:pt x="2169355" y="834368"/>
                    </a:lnTo>
                    <a:lnTo>
                      <a:pt x="2169355"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76936" tIns="1211304" rIns="960993" bIns="1211303" numCol="1" spcCol="1270" anchor="ctr" anchorCtr="0">
                <a:noAutofit/>
              </a:bodyPr>
              <a:lstStyle/>
              <a:p>
                <a:pPr lvl="0" algn="ctr" defTabSz="2355850">
                  <a:lnSpc>
                    <a:spcPct val="90000"/>
                  </a:lnSpc>
                  <a:spcBef>
                    <a:spcPct val="0"/>
                  </a:spcBef>
                  <a:spcAft>
                    <a:spcPct val="35000"/>
                  </a:spcAft>
                </a:pPr>
                <a:r>
                  <a:rPr lang="sr-Latn-RS" sz="2000" b="1" dirty="0" smtClean="0"/>
                  <a:t>Tuesday</a:t>
                </a:r>
                <a:endParaRPr lang="en-US" sz="2000" b="1" kern="1200" dirty="0"/>
              </a:p>
            </p:txBody>
          </p:sp>
        </p:grpSp>
        <p:sp>
          <p:nvSpPr>
            <p:cNvPr id="11" name="TextBox 10"/>
            <p:cNvSpPr txBox="1"/>
            <p:nvPr/>
          </p:nvSpPr>
          <p:spPr>
            <a:xfrm>
              <a:off x="3620964" y="3311913"/>
              <a:ext cx="1620092" cy="515498"/>
            </a:xfrm>
            <a:prstGeom prst="rect">
              <a:avLst/>
            </a:prstGeom>
            <a:ln w="28575"/>
            <a:effectLst>
              <a:glow rad="139700">
                <a:schemeClr val="accent2">
                  <a:satMod val="175000"/>
                  <a:alpha val="40000"/>
                </a:schemeClr>
              </a:glow>
              <a:outerShdw blurRad="50800" dist="20000" dir="5400000" rotWithShape="0">
                <a:srgbClr val="000000">
                  <a:alpha val="42000"/>
                </a:srgbClr>
              </a:outerShdw>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sr-Latn-RS" sz="2000" b="1" dirty="0" smtClean="0"/>
                <a:t>Monday</a:t>
              </a:r>
              <a:endParaRPr lang="en-US" sz="2000" b="1" dirty="0"/>
            </a:p>
          </p:txBody>
        </p:sp>
      </p:grpSp>
    </p:spTree>
    <p:extLst>
      <p:ext uri="{BB962C8B-B14F-4D97-AF65-F5344CB8AC3E}">
        <p14:creationId xmlns:p14="http://schemas.microsoft.com/office/powerpoint/2010/main" val="67453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4267200"/>
            <a:ext cx="3366947" cy="830997"/>
          </a:xfrm>
          <a:prstGeom prst="rect">
            <a:avLst/>
          </a:prstGeom>
          <a:effectLst>
            <a:glow rad="139700">
              <a:schemeClr val="accent3">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wrap="none" rtlCol="0">
            <a:spAutoFit/>
          </a:bodyPr>
          <a:lstStyle/>
          <a:p>
            <a:r>
              <a:rPr lang="sr-Latn-RS" sz="2400" b="1" dirty="0" smtClean="0">
                <a:latin typeface="Calibri" panose="020F0502020204030204" pitchFamily="34" charset="0"/>
              </a:rPr>
              <a:t>Zadaća: radna sveska, </a:t>
            </a:r>
          </a:p>
          <a:p>
            <a:r>
              <a:rPr lang="sr-Latn-RS" sz="2400" b="1" dirty="0" smtClean="0">
                <a:latin typeface="Calibri" panose="020F0502020204030204" pitchFamily="34" charset="0"/>
              </a:rPr>
              <a:t>prvi zadatak  na strani 35</a:t>
            </a:r>
            <a:endParaRPr lang="en-US" sz="2400" b="1" dirty="0">
              <a:latin typeface="Calibri" panose="020F050202020403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0181" y="685800"/>
            <a:ext cx="3172691" cy="326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32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r-Latn-RS" sz="54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GOODBYE!</a:t>
            </a:r>
            <a:endParaRPr lang="en-US" sz="54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224" y="1905000"/>
            <a:ext cx="4448175" cy="375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9735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265</TotalTime>
  <Words>156</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Schoolbook</vt:lpstr>
      <vt:lpstr>Wingdings</vt:lpstr>
      <vt:lpstr>Wingdings 2</vt:lpstr>
      <vt:lpstr>Oriel</vt:lpstr>
      <vt:lpstr>Engleski jezik</vt:lpstr>
      <vt:lpstr>HELLO!</vt:lpstr>
      <vt:lpstr>IN THE KITCHEN</vt:lpstr>
      <vt:lpstr>PowerPoint Presentation</vt:lpstr>
      <vt:lpstr>New words</vt:lpstr>
      <vt:lpstr>PowerPoint Presentation</vt:lpstr>
      <vt:lpstr>PowerPoint Presentation</vt:lpstr>
      <vt:lpstr>GOODBYE!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Engleski jezik</dc:title>
  <dc:creator>User</dc:creator>
  <cp:lastModifiedBy>11. Kristina Mataruga</cp:lastModifiedBy>
  <cp:revision>32</cp:revision>
  <dcterms:created xsi:type="dcterms:W3CDTF">2021-02-02T18:31:48Z</dcterms:created>
  <dcterms:modified xsi:type="dcterms:W3CDTF">2021-02-08T12:10:38Z</dcterms:modified>
</cp:coreProperties>
</file>