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0502" autoAdjust="0"/>
  </p:normalViewPr>
  <p:slideViewPr>
    <p:cSldViewPr>
      <p:cViewPr>
        <p:scale>
          <a:sx n="70" d="100"/>
          <a:sy n="70" d="100"/>
        </p:scale>
        <p:origin x="-1854" y="-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8E14-22AA-47DB-B0AE-8AF8C758DC24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A3286-FFE9-4602-A486-2A25D5BD4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A3286-FFE9-4602-A486-2A25D5BD44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Users\EC\Desktop\zimnij-pejzazh-risunok-karandashom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0406" y="0"/>
            <a:ext cx="9344406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2286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5400" b="1" dirty="0" smtClean="0">
                <a:ln/>
                <a:solidFill>
                  <a:srgbClr val="FF0000"/>
                </a:solidFill>
              </a:rPr>
              <a:t>Српски језик</a:t>
            </a:r>
            <a:r>
              <a:rPr lang="sr-Latn-BA" sz="5400" b="1" dirty="0" smtClean="0">
                <a:ln/>
                <a:solidFill>
                  <a:srgbClr val="FF0000"/>
                </a:solidFill>
              </a:rPr>
              <a:t> –</a:t>
            </a:r>
            <a:r>
              <a:rPr lang="sr-Cyrl-BA" sz="5400" b="1" dirty="0" smtClean="0">
                <a:ln/>
                <a:solidFill>
                  <a:srgbClr val="FF0000"/>
                </a:solidFill>
              </a:rPr>
              <a:t> 2. разред</a:t>
            </a:r>
            <a:r>
              <a:rPr lang="sr-Latn-BA" sz="5400" b="1" dirty="0" smtClean="0">
                <a:ln/>
                <a:solidFill>
                  <a:srgbClr val="FF0000"/>
                </a:solidFill>
              </a:rPr>
              <a:t> </a:t>
            </a:r>
            <a:endParaRPr lang="sr-Cyrl-BA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Users\EC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Users\EC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4286251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6000" b="1" dirty="0" smtClean="0">
                <a:latin typeface="Arial Black" pitchFamily="34" charset="0"/>
              </a:rPr>
              <a:t>ВРАБАЦ МАРКО</a:t>
            </a:r>
            <a:endParaRPr lang="en-US" sz="6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76350"/>
            <a:ext cx="7848600" cy="401955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           ВРАБАЦ МАРКО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4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4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sr-Cyrl-BA" sz="18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Целу ноћ падао је снег, па ујутро врапци остали без доручка, у подне без ручка, а увече без вечере. Али Никола на то није ни помислио. Њему је мама спремила и доручак и ручак и вечеру, те се он силно обрадовао снегу и цео дан санкао, клизао и грудвао. 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Сутрадан, чим се пробуди, Никола скочи на прозор да види да ли је нападао снег, кад тамо – на шљиви под прозором јато врабаца куња.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-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Мама, да видиш, мама, брзо да видиш шта је врапцима! – поче Никола да зове маму.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-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Зима им је, а и гладни су. Снег је покрио све, па немају шта да зобљу.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-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Па како да им помогнем, мама?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-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После доручка скупи мрве са стола па их истреси на прозор.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Никола тако и учини.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 почетку су врапци зазирали, а доцније се навикоше. Најсмелији међу њима није чак ни сачекао да Никола оде од прозора, већ је одмах долетео и почео да зобље мрве. Никола је њему наденуо име Марко, и док је скупљао мрве обично је говорио: 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-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Ово је за мог пријатеља Марка и његово друштво.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               </a:t>
            </a:r>
            <a:r>
              <a:rPr lang="bs-Latn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Небојша Николић</a:t>
            </a:r>
            <a: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en-US" sz="1600" b="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0101"/>
            <a:ext cx="7772400" cy="1943100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2700" b="0" dirty="0" smtClean="0">
                <a:solidFill>
                  <a:schemeClr val="bg1"/>
                </a:solidFill>
              </a:rPr>
              <a:t>Непознате ријечи</a:t>
            </a:r>
            <a:r>
              <a:rPr lang="sr-Cyrl-BA" sz="2700" b="1" dirty="0" smtClean="0">
                <a:solidFill>
                  <a:schemeClr val="bg1"/>
                </a:solidFill>
              </a:rPr>
              <a:t>:</a:t>
            </a:r>
            <a:r>
              <a:rPr lang="sr-Cyrl-BA" sz="2700" dirty="0" smtClean="0">
                <a:solidFill>
                  <a:schemeClr val="bg1"/>
                </a:solidFill>
              </a:rPr>
              <a:t/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b="1" dirty="0" smtClean="0">
                <a:solidFill>
                  <a:schemeClr val="bg1"/>
                </a:solidFill>
              </a:rPr>
              <a:t>куњати</a:t>
            </a:r>
            <a:r>
              <a:rPr lang="sr-Cyrl-BA" sz="2700" dirty="0" smtClean="0">
                <a:solidFill>
                  <a:schemeClr val="bg1"/>
                </a:solidFill>
              </a:rPr>
              <a:t> -  </a:t>
            </a:r>
            <a:r>
              <a:rPr lang="sr-Cyrl-BA" sz="2700" b="0" dirty="0" smtClean="0">
                <a:solidFill>
                  <a:schemeClr val="bg1"/>
                </a:solidFill>
              </a:rPr>
              <a:t>дријемати, спавати оборене главе</a:t>
            </a:r>
            <a:r>
              <a:rPr lang="sr-Cyrl-BA" sz="2700" dirty="0" smtClean="0">
                <a:solidFill>
                  <a:schemeClr val="bg1"/>
                </a:solidFill>
              </a:rPr>
              <a:t/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b="1" dirty="0" smtClean="0">
                <a:solidFill>
                  <a:schemeClr val="bg1"/>
                </a:solidFill>
              </a:rPr>
              <a:t>зобати </a:t>
            </a:r>
            <a:r>
              <a:rPr lang="sr-Cyrl-BA" sz="2700" dirty="0" smtClean="0">
                <a:solidFill>
                  <a:schemeClr val="bg1"/>
                </a:solidFill>
              </a:rPr>
              <a:t>- </a:t>
            </a:r>
            <a:r>
              <a:rPr lang="sr-Cyrl-BA" sz="2700" b="0" dirty="0" smtClean="0">
                <a:solidFill>
                  <a:schemeClr val="bg1"/>
                </a:solidFill>
              </a:rPr>
              <a:t>кљуном узимати храну или мрвице, јести зрно по зрно, мрвицу по мрвицу</a:t>
            </a:r>
            <a:r>
              <a:rPr lang="sr-Cyrl-BA" sz="2700" dirty="0" smtClean="0">
                <a:solidFill>
                  <a:schemeClr val="bg1"/>
                </a:solidFill>
              </a:rPr>
              <a:t/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b="1" dirty="0" smtClean="0">
                <a:solidFill>
                  <a:schemeClr val="bg1"/>
                </a:solidFill>
              </a:rPr>
              <a:t>зазирати</a:t>
            </a:r>
            <a:r>
              <a:rPr lang="sr-Cyrl-BA" sz="2700" dirty="0" smtClean="0">
                <a:solidFill>
                  <a:schemeClr val="bg1"/>
                </a:solidFill>
              </a:rPr>
              <a:t> - </a:t>
            </a:r>
            <a:r>
              <a:rPr lang="sr-Cyrl-BA" sz="2700" b="0" dirty="0" smtClean="0">
                <a:solidFill>
                  <a:schemeClr val="bg1"/>
                </a:solidFill>
              </a:rPr>
              <a:t>осјећати одбојност према нечему, устручавати се</a:t>
            </a:r>
            <a:r>
              <a:rPr lang="sr-Cyrl-BA" sz="3200" dirty="0" smtClean="0"/>
              <a:t/>
            </a:r>
            <a:br>
              <a:rPr lang="sr-Cyrl-BA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2362200" cy="7640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D:\Users\EC\Desktop\vrab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400300"/>
            <a:ext cx="2305050" cy="2247424"/>
          </a:xfrm>
          <a:prstGeom prst="rect">
            <a:avLst/>
          </a:prstGeom>
          <a:noFill/>
        </p:spPr>
      </p:pic>
      <p:pic>
        <p:nvPicPr>
          <p:cNvPr id="1026" name="Picture 2" descr="D:\Users\EC\Desktop\5-86622_uploa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2686050"/>
            <a:ext cx="3029527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85950"/>
            <a:ext cx="8610600" cy="2743200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5300" dirty="0" smtClean="0"/>
              <a:t>  </a:t>
            </a:r>
            <a:br>
              <a:rPr lang="sr-Cyrl-BA" sz="5300" dirty="0" smtClean="0"/>
            </a:br>
            <a:r>
              <a:rPr lang="sr-Cyrl-BA" sz="5300" dirty="0" smtClean="0"/>
              <a:t/>
            </a:r>
            <a:br>
              <a:rPr lang="sr-Cyrl-BA" sz="5300" dirty="0" smtClean="0"/>
            </a:br>
            <a:r>
              <a:rPr lang="sr-Cyrl-BA" sz="5300" dirty="0" smtClean="0"/>
              <a:t>   </a:t>
            </a:r>
            <a:br>
              <a:rPr lang="sr-Cyrl-BA" sz="5300" dirty="0" smtClean="0"/>
            </a:br>
            <a:r>
              <a:rPr lang="sr-Cyrl-BA" sz="5300" dirty="0" smtClean="0"/>
              <a:t/>
            </a:r>
            <a:br>
              <a:rPr lang="sr-Cyrl-BA" sz="5300" dirty="0" smtClean="0"/>
            </a:br>
            <a:r>
              <a:rPr lang="sr-Cyrl-BA" sz="5300" dirty="0" smtClean="0"/>
              <a:t/>
            </a:r>
            <a:br>
              <a:rPr lang="sr-Cyrl-BA" sz="5300" dirty="0" smtClean="0"/>
            </a:br>
            <a:r>
              <a:rPr lang="sr-Cyrl-BA" sz="5300" dirty="0" smtClean="0"/>
              <a:t>                  </a:t>
            </a:r>
            <a:r>
              <a:rPr lang="sr-Cyrl-BA" sz="4400" dirty="0" smtClean="0">
                <a:solidFill>
                  <a:schemeClr val="bg1"/>
                </a:solidFill>
              </a:rPr>
              <a:t>Разговор о тексту</a:t>
            </a:r>
            <a:r>
              <a:rPr lang="sr-Cyrl-BA" sz="5300" dirty="0" smtClean="0">
                <a:solidFill>
                  <a:schemeClr val="bg1"/>
                </a:solidFill>
              </a:rPr>
              <a:t/>
            </a:r>
            <a:br>
              <a:rPr lang="sr-Cyrl-BA" sz="5300" dirty="0" smtClean="0">
                <a:solidFill>
                  <a:schemeClr val="bg1"/>
                </a:solidFill>
              </a:rPr>
            </a:br>
            <a:r>
              <a:rPr lang="sr-Cyrl-BA" sz="5300" dirty="0" smtClean="0">
                <a:solidFill>
                  <a:schemeClr val="bg1"/>
                </a:solidFill>
              </a:rPr>
              <a:t/>
            </a:r>
            <a:br>
              <a:rPr lang="sr-Cyrl-BA" sz="5300" dirty="0" smtClean="0">
                <a:solidFill>
                  <a:schemeClr val="bg1"/>
                </a:solidFill>
              </a:rPr>
            </a:br>
            <a:r>
              <a:rPr lang="sr-Cyrl-BA" sz="53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>
                <a:solidFill>
                  <a:schemeClr val="bg1"/>
                </a:solidFill>
              </a:rPr>
              <a:t>-</a:t>
            </a:r>
            <a:r>
              <a:rPr lang="sr-Cyrl-BA" sz="4000" dirty="0" smtClean="0">
                <a:solidFill>
                  <a:schemeClr val="bg1"/>
                </a:solidFill>
              </a:rPr>
              <a:t>Колико је ликова у овој причи?</a:t>
            </a:r>
            <a:br>
              <a:rPr lang="sr-Cyrl-BA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sr-Cyrl-BA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>
                <a:solidFill>
                  <a:schemeClr val="bg1"/>
                </a:solidFill>
              </a:rPr>
              <a:t>-</a:t>
            </a:r>
            <a:r>
              <a:rPr lang="sr-Latn-CS" sz="4000" dirty="0" smtClean="0">
                <a:solidFill>
                  <a:schemeClr val="bg1"/>
                </a:solidFill>
              </a:rPr>
              <a:t>Шта се десило врапцима?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sr-Cyrl-BA" sz="4000" dirty="0" smtClean="0">
                <a:solidFill>
                  <a:schemeClr val="bg1"/>
                </a:solidFill>
              </a:rPr>
              <a:t>  -Ко је помогао врапцима, и на који 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sr-Cyrl-BA" sz="4000" dirty="0" smtClean="0">
                <a:solidFill>
                  <a:schemeClr val="bg1"/>
                </a:solidFill>
              </a:rPr>
              <a:t>начин?   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/>
            </a:r>
            <a:br>
              <a:rPr lang="sr-Cyrl-BA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- У овој причи су три лика: 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  Никола, његова мајка и врабац Марко.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- Врапци су остали без хране.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- Врапцима је помогао дјечак Никола, тако што је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  сакупио мрве са стола и истресао на прозор. 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Users\EC\Desktop\vraba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57550"/>
            <a:ext cx="2209800" cy="1695233"/>
          </a:xfrm>
          <a:prstGeom prst="rect">
            <a:avLst/>
          </a:prstGeom>
          <a:noFill/>
        </p:spPr>
      </p:pic>
      <p:pic>
        <p:nvPicPr>
          <p:cNvPr id="1027" name="Picture 3" descr="D:\Users\EC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971800"/>
            <a:ext cx="3043944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200400"/>
          </a:xfrm>
        </p:spPr>
        <p:txBody>
          <a:bodyPr>
            <a:normAutofit/>
          </a:bodyPr>
          <a:lstStyle/>
          <a:p>
            <a:pPr algn="ctr"/>
            <a:r>
              <a:rPr lang="sr-Cyrl-BA" sz="4000" b="1" dirty="0" smtClean="0">
                <a:cs typeface="Aharoni" pitchFamily="2" charset="-79"/>
              </a:rPr>
              <a:t>Задатак за самосталан рад:</a:t>
            </a:r>
          </a:p>
          <a:p>
            <a:pPr algn="ctr"/>
            <a:r>
              <a:rPr lang="sr-Cyrl-BA" sz="3200" b="1" dirty="0" smtClean="0">
                <a:cs typeface="Aharoni" pitchFamily="2" charset="-79"/>
              </a:rPr>
              <a:t>Научити изражајно читати текст</a:t>
            </a:r>
          </a:p>
          <a:p>
            <a:pPr algn="ctr"/>
            <a:r>
              <a:rPr lang="sr-Cyrl-BA" sz="4000" b="1" dirty="0" smtClean="0">
                <a:cs typeface="Aharoni" pitchFamily="2" charset="-79"/>
              </a:rPr>
              <a:t>,,ВРАБАЦ МАРКО''</a:t>
            </a:r>
          </a:p>
          <a:p>
            <a:pPr algn="ctr">
              <a:buNone/>
            </a:pPr>
            <a:endParaRPr lang="en-US" sz="4000" b="1" dirty="0"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800" dirty="0" smtClean="0"/>
              <a:t>Хвала Вам другари!</a:t>
            </a:r>
          </a:p>
          <a:p>
            <a:pPr algn="ctr"/>
            <a:endParaRPr lang="sr-Cyrl-BA" sz="4800" dirty="0" smtClean="0"/>
          </a:p>
          <a:p>
            <a:pPr algn="ctr"/>
            <a:endParaRPr lang="en-US" sz="4800" dirty="0"/>
          </a:p>
        </p:txBody>
      </p:sp>
      <p:pic>
        <p:nvPicPr>
          <p:cNvPr id="1026" name="Picture 2" descr="D:\Users\EC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1" y="2228850"/>
            <a:ext cx="2595562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41</Words>
  <Application>Microsoft Office PowerPoint</Application>
  <PresentationFormat>On-screen Show (16:9)</PresentationFormat>
  <Paragraphs>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                                                         ВРАБАЦ МАРКО        Целу ноћ падао је снег, па ујутро врапци остали без доручка, у подне без ручка, а увече без вечере. Али Никола на то није ни помислио. Њему је мама спремила и доручак и ручак и вечеру, те се он силно обрадовао снегу и цео дан санкао, клизао и грудвао.          Сутрадан, чим се пробуди, Никола скочи на прозор да види да ли је нападао снег, кад тамо – на шљиви под прозором јато врабаца куња.       - Мама, да видиш, мама, брзо да видиш шта је врапцима! – поче Никола да зове маму.        - Зима им је, а и гладни су. Снег је покрио све, па немају шта да зобљу.        - Па како да им помогнем, мама?        - После доручка скупи мрве са стола па их истреси на прозор.          И Никола тако и учини.          У почетку су врапци зазирали, а доцније се навикоше. Најсмелији међу њима није чак ни сачекао да Никола оде од прозора, већ је одмах долетео и почео да зобље мрве. Никола је њему наденуо име Марко, и док је скупљао мрве обично је говорио:        - Ово је за мог пријатеља Марка и његово друштво.                                                                                                                        Небојша Николић </vt:lpstr>
      <vt:lpstr>Непознате ријечи: куњати -  дријемати, спавати оборене главе зобати - кљуном узимати храну или мрвице, јести зрно по зрно, мрвицу по мрвицу зазирати - осјећати одбојност према нечему, устручавати се </vt:lpstr>
      <vt:lpstr>                            Разговор о тексту    -Колико је ликова у овој причи?    -Шта се десило врапцима?    -Ко је помогао врапцима, и на који       начин?     </vt:lpstr>
      <vt:lpstr>- У овој причи су три лика:    Никола, његова мајка и врабац Марко. - Врапци су остали без хране. - Врапцима је помогао дјечак Никола, тако што је   сакупио мрве са стола и истресао на прозор.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</dc:creator>
  <cp:lastModifiedBy>mm</cp:lastModifiedBy>
  <cp:revision>46</cp:revision>
  <dcterms:created xsi:type="dcterms:W3CDTF">2006-08-16T00:00:00Z</dcterms:created>
  <dcterms:modified xsi:type="dcterms:W3CDTF">2021-02-09T15:31:14Z</dcterms:modified>
</cp:coreProperties>
</file>