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7" autoAdjust="0"/>
    <p:restoredTop sz="94660"/>
  </p:normalViewPr>
  <p:slideViewPr>
    <p:cSldViewPr snapToGrid="0">
      <p:cViewPr varScale="1">
        <p:scale>
          <a:sx n="89" d="100"/>
          <a:sy n="89" d="100"/>
        </p:scale>
        <p:origin x="5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E10A-D61F-423F-828B-0DB80477302C}" type="datetimeFigureOut">
              <a:rPr lang="sr-Latn-BA" smtClean="0"/>
              <a:t>21.2.2021.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1DC3-DCF2-4253-9478-D8CA4FDDDD3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595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E10A-D61F-423F-828B-0DB80477302C}" type="datetimeFigureOut">
              <a:rPr lang="sr-Latn-BA" smtClean="0"/>
              <a:t>21.2.2021.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1DC3-DCF2-4253-9478-D8CA4FDDDD3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138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E10A-D61F-423F-828B-0DB80477302C}" type="datetimeFigureOut">
              <a:rPr lang="sr-Latn-BA" smtClean="0"/>
              <a:t>21.2.2021.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1DC3-DCF2-4253-9478-D8CA4FDDDD3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6216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E10A-D61F-423F-828B-0DB80477302C}" type="datetimeFigureOut">
              <a:rPr lang="sr-Latn-BA" smtClean="0"/>
              <a:t>21.2.2021.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1DC3-DCF2-4253-9478-D8CA4FDDDD3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1339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E10A-D61F-423F-828B-0DB80477302C}" type="datetimeFigureOut">
              <a:rPr lang="sr-Latn-BA" smtClean="0"/>
              <a:t>21.2.2021.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1DC3-DCF2-4253-9478-D8CA4FDDDD3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1834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E10A-D61F-423F-828B-0DB80477302C}" type="datetimeFigureOut">
              <a:rPr lang="sr-Latn-BA" smtClean="0"/>
              <a:t>21.2.2021.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1DC3-DCF2-4253-9478-D8CA4FDDDD3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0242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E10A-D61F-423F-828B-0DB80477302C}" type="datetimeFigureOut">
              <a:rPr lang="sr-Latn-BA" smtClean="0"/>
              <a:t>21.2.2021.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1DC3-DCF2-4253-9478-D8CA4FDDDD3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7120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E10A-D61F-423F-828B-0DB80477302C}" type="datetimeFigureOut">
              <a:rPr lang="sr-Latn-BA" smtClean="0"/>
              <a:t>21.2.2021.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1DC3-DCF2-4253-9478-D8CA4FDDDD3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6276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E10A-D61F-423F-828B-0DB80477302C}" type="datetimeFigureOut">
              <a:rPr lang="sr-Latn-BA" smtClean="0"/>
              <a:t>21.2.2021.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1DC3-DCF2-4253-9478-D8CA4FDDDD3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7594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E10A-D61F-423F-828B-0DB80477302C}" type="datetimeFigureOut">
              <a:rPr lang="sr-Latn-BA" smtClean="0"/>
              <a:t>21.2.2021.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1DC3-DCF2-4253-9478-D8CA4FDDDD3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98609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E10A-D61F-423F-828B-0DB80477302C}" type="datetimeFigureOut">
              <a:rPr lang="sr-Latn-BA" smtClean="0"/>
              <a:t>21.2.2021.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91DC3-DCF2-4253-9478-D8CA4FDDDD3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82290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EE10A-D61F-423F-828B-0DB80477302C}" type="datetimeFigureOut">
              <a:rPr lang="sr-Latn-BA" smtClean="0"/>
              <a:t>21.2.2021.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91DC3-DCF2-4253-9478-D8CA4FDDDD3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6686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0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70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2.png"/><Relationship Id="rId4" Type="http://schemas.openxmlformats.org/officeDocument/2006/relationships/image" Target="../media/image18.png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1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3668" y="1678560"/>
            <a:ext cx="6809117" cy="2387600"/>
          </a:xfrm>
        </p:spPr>
        <p:txBody>
          <a:bodyPr>
            <a:noAutofit/>
          </a:bodyPr>
          <a:lstStyle/>
          <a:p>
            <a:r>
              <a:rPr lang="sr-Cyrl-BA" dirty="0" smtClean="0">
                <a:latin typeface="Arial Narrow" panose="020B0606020202030204" pitchFamily="34" charset="0"/>
              </a:rPr>
              <a:t>Централни и периферијски угао</a:t>
            </a:r>
            <a:br>
              <a:rPr lang="sr-Cyrl-BA" dirty="0" smtClean="0">
                <a:latin typeface="Arial Narrow" panose="020B0606020202030204" pitchFamily="34" charset="0"/>
              </a:rPr>
            </a:br>
            <a:r>
              <a:rPr lang="sr-Cyrl-BA" dirty="0" smtClean="0">
                <a:latin typeface="Arial Narrow" panose="020B0606020202030204" pitchFamily="34" charset="0"/>
              </a:rPr>
              <a:t>Обим круга</a:t>
            </a:r>
            <a:endParaRPr lang="sr-Latn-BA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3199" y="4149608"/>
            <a:ext cx="3370053" cy="1655762"/>
          </a:xfrm>
        </p:spPr>
        <p:txBody>
          <a:bodyPr>
            <a:normAutofit/>
          </a:bodyPr>
          <a:lstStyle/>
          <a:p>
            <a:r>
              <a:rPr lang="sr-Cyrl-BA" sz="4000" dirty="0" smtClean="0">
                <a:latin typeface="Arial Narrow" panose="020B0606020202030204" pitchFamily="34" charset="0"/>
              </a:rPr>
              <a:t>- вјежбање -</a:t>
            </a:r>
            <a:endParaRPr lang="sr-Latn-BA" sz="4000" dirty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383607" y="2523593"/>
            <a:ext cx="2990573" cy="299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9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0330" y="662609"/>
            <a:ext cx="8832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dirty="0" smtClean="0">
                <a:latin typeface="Arial Narrow" panose="020B0606020202030204" pitchFamily="34" charset="0"/>
              </a:rPr>
              <a:t>Периферијски угао у кругу једнак је половини централног угла над истим луком.</a:t>
            </a:r>
            <a:endParaRPr lang="sr-Latn-BA" sz="2400" dirty="0">
              <a:latin typeface="Arial Narrow" panose="020B0606020202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936318" y="1977483"/>
            <a:ext cx="7687508" cy="3295291"/>
            <a:chOff x="1936318" y="1977483"/>
            <a:chExt cx="7687508" cy="329529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3508" y="1977483"/>
              <a:ext cx="4240318" cy="329529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936318" y="3168786"/>
                  <a:ext cx="3697356" cy="9126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sr-Latn-BA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sr-Cyrl-BA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Cyrl-BA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sr-Cyrl-BA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sr-Cyrl-BA" sz="4000" dirty="0" smtClean="0"/>
                    <a:t>    </a:t>
                  </a:r>
                  <a14:m>
                    <m:oMath xmlns:m="http://schemas.openxmlformats.org/officeDocument/2006/math">
                      <m:r>
                        <a:rPr lang="sr-Cyrl-BA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sr-Cyrl-BA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a14:m>
                  <a:endParaRPr lang="sr-Latn-BA" sz="40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6318" y="3168786"/>
                  <a:ext cx="3697356" cy="91268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r-Latn-BA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383607" y="2523593"/>
            <a:ext cx="2990573" cy="299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6104" y="768626"/>
            <a:ext cx="783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 Narrow" panose="020B0606020202030204" pitchFamily="34" charset="0"/>
              </a:rPr>
              <a:t>Обим круга рачунамо по формули:</a:t>
            </a:r>
            <a:endParaRPr lang="sr-Latn-BA" sz="2400" dirty="0"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35909" y="1570221"/>
                <a:ext cx="296261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sr-Latn-BA" sz="4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BA" sz="4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4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sr-Latn-BA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909" y="1570221"/>
                <a:ext cx="2962611" cy="7078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136041" y="1481545"/>
            <a:ext cx="8082801" cy="3864634"/>
            <a:chOff x="1136041" y="1481545"/>
            <a:chExt cx="8082801" cy="386463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56" r="14874"/>
            <a:stretch/>
          </p:blipFill>
          <p:spPr>
            <a:xfrm>
              <a:off x="5694491" y="1481545"/>
              <a:ext cx="3524351" cy="3864634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136041" y="2618037"/>
                  <a:ext cx="3918643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a14:m>
                  <a:r>
                    <a:rPr lang="sr-Cyrl-BA" sz="2400" dirty="0" smtClean="0">
                      <a:latin typeface="Arial Narrow" panose="020B0606020202030204" pitchFamily="34" charset="0"/>
                    </a:rPr>
                    <a:t> – полупречник кружнице</a:t>
                  </a:r>
                  <a:endParaRPr lang="sr-Latn-BA" sz="2400" dirty="0" smtClean="0">
                    <a:latin typeface="Arial Narrow" panose="020B0606020202030204" pitchFamily="34" charset="0"/>
                  </a:endParaRPr>
                </a:p>
                <a:p>
                  <a14:m>
                    <m:oMath xmlns:m="http://schemas.openxmlformats.org/officeDocument/2006/math">
                      <m:r>
                        <a:rPr lang="sr-Latn-BA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a14:m>
                  <a:r>
                    <a:rPr lang="sr-Cyrl-BA" sz="2400" dirty="0" smtClean="0">
                      <a:latin typeface="Arial Narrow" panose="020B0606020202030204" pitchFamily="34" charset="0"/>
                    </a:rPr>
                    <a:t> – константа</a:t>
                  </a:r>
                </a:p>
                <a:p>
                  <a:endParaRPr lang="sr-Latn-BA" sz="2400" dirty="0">
                    <a:latin typeface="Arial Narrow" panose="020B0606020202030204" pitchFamily="34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6041" y="2618037"/>
                  <a:ext cx="3918643" cy="120032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3553"/>
                  </a:stretch>
                </a:blipFill>
              </p:spPr>
              <p:txBody>
                <a:bodyPr/>
                <a:lstStyle/>
                <a:p>
                  <a:r>
                    <a:rPr lang="sr-Latn-BA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37351" y="3826151"/>
                <a:ext cx="4316021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4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BA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=3,1415926…</m:t>
                      </m:r>
                    </m:oMath>
                  </m:oMathPara>
                </a14:m>
                <a:endParaRPr lang="sr-Latn-BA" sz="4000" b="0" dirty="0" smtClean="0">
                  <a:solidFill>
                    <a:srgbClr val="00B05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4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BA" sz="4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≈3,14</m:t>
                      </m:r>
                    </m:oMath>
                  </m:oMathPara>
                </a14:m>
                <a:endParaRPr lang="sr-Latn-BA" sz="4000" dirty="0" smtClean="0">
                  <a:solidFill>
                    <a:srgbClr val="00B050"/>
                  </a:solidFill>
                </a:endParaRPr>
              </a:p>
              <a:p>
                <a:endParaRPr lang="sr-Latn-BA" sz="4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351" y="3826151"/>
                <a:ext cx="4316021" cy="19389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383607" y="2523593"/>
            <a:ext cx="2990573" cy="299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73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97315" y="885165"/>
                <a:ext cx="743121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b="1" dirty="0" smtClean="0">
                    <a:latin typeface="Arial Narrow" panose="020B0606020202030204" pitchFamily="34" charset="0"/>
                  </a:rPr>
                  <a:t>Задатак 1.</a:t>
                </a:r>
              </a:p>
              <a:p>
                <a:r>
                  <a:rPr lang="sr-Cyrl-BA" sz="2400" dirty="0" smtClean="0">
                    <a:latin typeface="Arial Narrow" panose="020B0606020202030204" pitchFamily="34" charset="0"/>
                  </a:rPr>
                  <a:t>Који дио кружне линије одговара централном углу од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210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°?</m:t>
                    </m:r>
                  </m:oMath>
                </a14:m>
                <a:endParaRPr lang="sr-Latn-BA" sz="24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315" y="885165"/>
                <a:ext cx="7431219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231" t="-5839" b="-1605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30789" y="2964572"/>
                <a:ext cx="1331264" cy="1325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210</m:t>
                          </m:r>
                          <m:r>
                            <a:rPr lang="sr-Cyrl-BA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num>
                        <m:den>
                          <m:r>
                            <a:rPr lang="sr-Cyrl-BA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  <m:r>
                            <a:rPr lang="sr-Cyrl-BA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</m:oMath>
                  </m:oMathPara>
                </a14:m>
                <a:endParaRPr lang="sr-Latn-BA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789" y="2964572"/>
                <a:ext cx="1331264" cy="13252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383607" y="2523593"/>
            <a:ext cx="2990573" cy="2990573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2335778" y="3045907"/>
            <a:ext cx="261404" cy="3559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352707" y="3625026"/>
            <a:ext cx="245745" cy="3581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97315" y="4723150"/>
                <a:ext cx="7431219" cy="613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latin typeface="Arial Narrow" panose="020B0606020202030204" pitchFamily="34" charset="0"/>
                  </a:rPr>
                  <a:t>Углу од </a:t>
                </a:r>
                <a14:m>
                  <m:oMath xmlns:m="http://schemas.openxmlformats.org/officeDocument/2006/math">
                    <m:r>
                      <a:rPr lang="sr-Cyrl-BA" sz="2400" i="1">
                        <a:latin typeface="Cambria Math" panose="02040503050406030204" pitchFamily="18" charset="0"/>
                      </a:rPr>
                      <m:t>210</m:t>
                    </m:r>
                    <m:r>
                      <a:rPr lang="sr-Cyrl-B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одговара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sr-Cyrl-BA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кружне линије.</a:t>
                </a:r>
                <a:endParaRPr lang="sr-Latn-BA" sz="24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315" y="4723150"/>
                <a:ext cx="7431219" cy="613117"/>
              </a:xfrm>
              <a:prstGeom prst="rect">
                <a:avLst/>
              </a:prstGeom>
              <a:blipFill rotWithShape="0">
                <a:blip r:embed="rId6"/>
                <a:stretch>
                  <a:fillRect l="-1231" b="-900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35146" y="2015014"/>
                <a:ext cx="2038202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=210°</m:t>
                      </m:r>
                    </m:oMath>
                  </m:oMathPara>
                </a14:m>
                <a:endParaRPr lang="sr-Cyrl-BA" sz="3200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146" y="2015014"/>
                <a:ext cx="2038202" cy="89255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27774" y="2964571"/>
                <a:ext cx="1463349" cy="1325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Cyrl-BA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sr-Cyrl-BA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sr-Latn-BA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774" y="2964571"/>
                <a:ext cx="1463349" cy="132529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28317" y="2964571"/>
                <a:ext cx="1184607" cy="1325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Cyrl-BA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sr-Latn-BA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sr-Latn-BA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317" y="2964571"/>
                <a:ext cx="1184607" cy="132529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V="1">
            <a:off x="3260079" y="3659316"/>
            <a:ext cx="459148" cy="3238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260080" y="3072251"/>
            <a:ext cx="459147" cy="3296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52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2393" y="516503"/>
            <a:ext cx="10515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Arial Narrow" panose="020B0606020202030204" pitchFamily="34" charset="0"/>
              </a:rPr>
              <a:t>Задатак 2.</a:t>
            </a:r>
          </a:p>
          <a:p>
            <a:r>
              <a:rPr lang="sr-Cyrl-BA" sz="2400" dirty="0" smtClean="0">
                <a:latin typeface="Arial Narrow" panose="020B0606020202030204" pitchFamily="34" charset="0"/>
              </a:rPr>
              <a:t>Конструисати тангенту на кружницу из тачке чије је растојање од центра кружнице веће од полупречника.</a:t>
            </a:r>
            <a:endParaRPr lang="sr-Latn-BA" sz="2400" dirty="0">
              <a:latin typeface="Arial Narrow" panose="020B0606020202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17" y="1732733"/>
            <a:ext cx="3705929" cy="288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095" y="1955713"/>
            <a:ext cx="3705928" cy="288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113" y="1955713"/>
            <a:ext cx="3705930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392" y="5313790"/>
                <a:ext cx="1111857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latin typeface="Arial Narrow" panose="020B0606020202030204" pitchFamily="34" charset="0"/>
                  </a:rPr>
                  <a:t>Углови</a:t>
                </a:r>
                <a:r>
                  <a:rPr lang="sr-Latn-BA" sz="2400" dirty="0" smtClean="0">
                    <a:latin typeface="Arial Narrow" panose="020B0606020202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𝐶𝑀𝑃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sr-Cyrl-BA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𝐶𝑁𝑃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 су прави, као периферијски углови над пречником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𝐶𝑃</m:t>
                    </m:r>
                  </m:oMath>
                </a14:m>
                <a:r>
                  <a:rPr lang="sr-Latn-BA" sz="2400" dirty="0" smtClean="0">
                    <a:latin typeface="Arial Narrow" panose="020B0606020202030204" pitchFamily="34" charset="0"/>
                  </a:rPr>
                  <a:t>.</a:t>
                </a:r>
              </a:p>
              <a:p>
                <a:r>
                  <a:rPr lang="sr-Cyrl-BA" sz="2400" b="0" dirty="0" smtClean="0">
                    <a:latin typeface="Arial Narrow" panose="020B0606020202030204" pitchFamily="34" charset="0"/>
                  </a:rPr>
                  <a:t>Праве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𝑀𝑃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и</a:t>
                </a:r>
                <a:r>
                  <a:rPr lang="sr-Latn-BA" sz="2400" dirty="0" smtClean="0">
                    <a:latin typeface="Arial Narrow" panose="020B0606020202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BA" sz="2400" b="0" i="1" dirty="0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 су тангенте дате кружнице, повучене из тачке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sr-Latn-BA" sz="2400" dirty="0" smtClean="0">
                    <a:latin typeface="Arial Narrow" panose="020B0606020202030204" pitchFamily="34" charset="0"/>
                  </a:rPr>
                  <a:t>.</a:t>
                </a:r>
                <a:endParaRPr lang="sr-Latn-BA" sz="24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92" y="5313790"/>
                <a:ext cx="11118574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822" t="-5147" b="-16912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217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2" t="17379" r="25502" b="17276"/>
          <a:stretch/>
        </p:blipFill>
        <p:spPr>
          <a:xfrm>
            <a:off x="738429" y="2864071"/>
            <a:ext cx="3913992" cy="38799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67684" y="561420"/>
                <a:ext cx="884798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sr-Cyrl-BA" sz="2400" b="1" dirty="0" smtClean="0">
                    <a:latin typeface="Arial Narrow" panose="020B0606020202030204" pitchFamily="34" charset="0"/>
                  </a:rPr>
                  <a:t>Задатак 3.</a:t>
                </a:r>
              </a:p>
              <a:p>
                <a:pPr algn="just"/>
                <a:r>
                  <a:rPr lang="sr-Cyrl-BA" sz="2400" dirty="0" smtClean="0">
                    <a:latin typeface="Arial Narrow" panose="020B0606020202030204" pitchFamily="34" charset="0"/>
                  </a:rPr>
                  <a:t>Израчунати обим круга описаног око правоуглог троугла чије су катете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=3 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=4 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sr-Latn-BA" sz="24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84" y="561420"/>
                <a:ext cx="8847985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1033" t="-4061" r="-103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7684" y="2043304"/>
                <a:ext cx="2486532" cy="1661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=3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u="sng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BA" sz="2400" b="0" i="1" u="sng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sr-Latn-BA" sz="2400" b="0" i="1" u="sng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Cyrl-BA" sz="2400" b="0" u="sng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84" y="2043304"/>
                <a:ext cx="2486532" cy="166199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86392" y="2043304"/>
                <a:ext cx="3658926" cy="2359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=9+16</m:t>
                      </m:r>
                    </m:oMath>
                  </m:oMathPara>
                </a14:m>
                <a:endParaRPr lang="sr-Latn-BA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sr-Latn-BA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</m:oMath>
                  </m:oMathPara>
                </a14:m>
                <a:endParaRPr lang="sr-Latn-BA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392" y="2043304"/>
                <a:ext cx="3658926" cy="23593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59888" y="4672214"/>
                <a:ext cx="4242021" cy="1729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Latn-BA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888" y="4672214"/>
                <a:ext cx="4242021" cy="172906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504892" y="2019405"/>
                <a:ext cx="2420812" cy="2514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sr-Latn-BA" sz="2400" b="0" dirty="0" smtClean="0">
                  <a:ea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=2∙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sr-Latn-BA" sz="2400" b="0" dirty="0" smtClean="0">
                  <a:ea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sr-Latn-BA" sz="2400" b="0" dirty="0" smtClean="0">
                  <a:ea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≈15,7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4892" y="2019405"/>
                <a:ext cx="2420812" cy="251485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383607" y="2523593"/>
            <a:ext cx="2990573" cy="29905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335041" y="2143906"/>
                <a:ext cx="1568610" cy="876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041" y="2143906"/>
                <a:ext cx="1568610" cy="87620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324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0" t="7679" r="16911" b="6722"/>
          <a:stretch/>
        </p:blipFill>
        <p:spPr>
          <a:xfrm>
            <a:off x="1855355" y="1491104"/>
            <a:ext cx="3581650" cy="36521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0592" y="247804"/>
                <a:ext cx="999213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b="1" dirty="0" smtClean="0">
                    <a:latin typeface="Arial Narrow" panose="020B0606020202030204" pitchFamily="34" charset="0"/>
                  </a:rPr>
                  <a:t>Задатак 4.</a:t>
                </a:r>
              </a:p>
              <a:p>
                <a:r>
                  <a:rPr lang="sr-Cyrl-BA" sz="2400" dirty="0" smtClean="0">
                    <a:latin typeface="Arial Narrow" panose="020B0606020202030204" pitchFamily="34" charset="0"/>
                  </a:rPr>
                  <a:t>Дијагонала квадрата је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r-Latn-BA" sz="2400" dirty="0" smtClean="0">
                    <a:latin typeface="Arial Narrow" panose="020B0606020202030204" pitchFamily="34" charset="0"/>
                  </a:rPr>
                  <a:t>. </a:t>
                </a:r>
                <a:r>
                  <a:rPr lang="sr-Cyrl-BA" sz="2400" dirty="0" smtClean="0">
                    <a:latin typeface="Arial Narrow" panose="020B0606020202030204" pitchFamily="34" charset="0"/>
                  </a:rPr>
                  <a:t>Израчунати обим уписане и описане кружнице.</a:t>
                </a:r>
                <a:endParaRPr lang="sr-Latn-BA" sz="24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92" y="247804"/>
                <a:ext cx="9992139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976" t="-5882" b="-16912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570592" y="1643707"/>
            <a:ext cx="3790122" cy="1283849"/>
            <a:chOff x="570592" y="1617829"/>
            <a:chExt cx="3790122" cy="12838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570592" y="1617829"/>
                  <a:ext cx="379012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sr-Latn-BA" sz="2400" b="0" i="1" u="sng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sr-Latn-BA" sz="2400" b="0" i="1" u="sng" smtClean="0">
                            <a:latin typeface="Cambria Math" panose="02040503050406030204" pitchFamily="18" charset="0"/>
                          </a:rPr>
                          <m:t>=8 </m:t>
                        </m:r>
                        <m:r>
                          <a:rPr lang="sr-Latn-BA" sz="2400" b="0" i="1" u="sng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sr-Latn-BA" sz="2400" u="sng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592" y="1617829"/>
                  <a:ext cx="3790122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483"/>
                  </a:stretch>
                </a:blipFill>
              </p:spPr>
              <p:txBody>
                <a:bodyPr/>
                <a:lstStyle/>
                <a:p>
                  <a:r>
                    <a:rPr lang="sr-Latn-B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70592" y="2070681"/>
                  <a:ext cx="3405808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r-Latn-BA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=?</m:t>
                        </m:r>
                      </m:oMath>
                    </m:oMathPara>
                  </a14:m>
                  <a:endParaRPr lang="sr-Latn-BA" sz="2400" b="0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r-Latn-BA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=?</m:t>
                        </m:r>
                      </m:oMath>
                    </m:oMathPara>
                  </a14:m>
                  <a:endParaRPr lang="sr-Latn-BA" sz="24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592" y="2070681"/>
                  <a:ext cx="3405808" cy="83099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538"/>
                  </a:stretch>
                </a:blipFill>
              </p:spPr>
              <p:txBody>
                <a:bodyPr/>
                <a:lstStyle/>
                <a:p>
                  <a:r>
                    <a:rPr lang="sr-Latn-BA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0592" y="3613994"/>
                <a:ext cx="2981739" cy="231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Latn-BA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Latn-BA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92" y="3613994"/>
                <a:ext cx="2981739" cy="231364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01784" y="5184415"/>
                <a:ext cx="4161183" cy="1431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sr-Latn-BA" sz="2400" b="0" dirty="0" smtClean="0">
                  <a:ea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∙4∙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sr-Latn-BA" sz="2400" b="0" dirty="0" smtClean="0">
                  <a:ea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784" y="5184415"/>
                <a:ext cx="4161183" cy="143116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83523" y="1241024"/>
                <a:ext cx="3684105" cy="5471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Latn-BA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64=2</m:t>
                      </m:r>
                      <m:sSup>
                        <m:sSup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Latn-BA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sr-Latn-BA" sz="2400" b="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e>
                      </m:rad>
                    </m:oMath>
                  </m:oMathPara>
                </a14:m>
                <a:endParaRPr lang="sr-Latn-BA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523" y="1241024"/>
                <a:ext cx="3684105" cy="547130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8092700" y="1241024"/>
                <a:ext cx="2380702" cy="2372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Cyrl-BA" sz="2400" b="0" i="1" dirty="0" smtClean="0">
                  <a:latin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Cyrl-BA" sz="2400" b="0" i="1" dirty="0" smtClean="0">
                  <a:latin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sr-Latn-BA" sz="2400" b="0" i="0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</m:e>
                      </m:rad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2700" y="1241024"/>
                <a:ext cx="2380702" cy="23727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091766" y="4384800"/>
                <a:ext cx="2658641" cy="1749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sr-Latn-BA" sz="2400" b="0" dirty="0" smtClean="0">
                  <a:ea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</m:t>
                      </m:r>
                      <m:rad>
                        <m:radPr>
                          <m:degHide m:val="on"/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sr-Latn-BA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1766" y="4384800"/>
                <a:ext cx="2658641" cy="174906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573388" y="1736980"/>
            <a:ext cx="2990573" cy="299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1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494" y="1509207"/>
            <a:ext cx="7486291" cy="3809310"/>
          </a:xfrm>
        </p:spPr>
        <p:txBody>
          <a:bodyPr>
            <a:normAutofit/>
          </a:bodyPr>
          <a:lstStyle/>
          <a:p>
            <a:r>
              <a:rPr lang="sr-Cyrl-BA" sz="4000" dirty="0" smtClean="0">
                <a:latin typeface="Arial Narrow" panose="020B0606020202030204" pitchFamily="34" charset="0"/>
              </a:rPr>
              <a:t>Домаћи задатак:</a:t>
            </a:r>
            <a:br>
              <a:rPr lang="sr-Cyrl-BA" sz="4000" dirty="0" smtClean="0">
                <a:latin typeface="Arial Narrow" panose="020B0606020202030204" pitchFamily="34" charset="0"/>
              </a:rPr>
            </a:br>
            <a:r>
              <a:rPr lang="sr-Cyrl-BA" dirty="0" smtClean="0">
                <a:latin typeface="Arial Narrow" panose="020B0606020202030204" pitchFamily="34" charset="0"/>
              </a:rPr>
              <a:t/>
            </a:r>
            <a:br>
              <a:rPr lang="sr-Cyrl-BA" dirty="0" smtClean="0">
                <a:latin typeface="Arial Narrow" panose="020B0606020202030204" pitchFamily="34" charset="0"/>
              </a:rPr>
            </a:br>
            <a:r>
              <a:rPr lang="sr-Cyrl-BA" sz="3200" dirty="0" smtClean="0">
                <a:latin typeface="Arial Narrow" panose="020B0606020202030204" pitchFamily="34" charset="0"/>
              </a:rPr>
              <a:t>Збирка задатака, страна 68, задаци 17 и 18. </a:t>
            </a:r>
            <a:br>
              <a:rPr lang="sr-Cyrl-BA" sz="3200" dirty="0" smtClean="0">
                <a:latin typeface="Arial Narrow" panose="020B0606020202030204" pitchFamily="34" charset="0"/>
              </a:rPr>
            </a:br>
            <a:endParaRPr lang="sr-Latn-BA" sz="3200" dirty="0"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383607" y="2523593"/>
            <a:ext cx="2990573" cy="299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6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198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Cambria Math</vt:lpstr>
      <vt:lpstr>Office Theme</vt:lpstr>
      <vt:lpstr>Централни и периферијски угао Обим круга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Домаћи задатак:  Збирка задатака, страна 68, задаци 17 и 18.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Централни и периферијски угао Обим круга</dc:title>
  <dc:creator>Korisnik</dc:creator>
  <cp:lastModifiedBy>Korisnik</cp:lastModifiedBy>
  <cp:revision>24</cp:revision>
  <dcterms:created xsi:type="dcterms:W3CDTF">2021-02-17T13:27:23Z</dcterms:created>
  <dcterms:modified xsi:type="dcterms:W3CDTF">2021-02-21T17:12:53Z</dcterms:modified>
</cp:coreProperties>
</file>