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3" r:id="rId4"/>
    <p:sldId id="274" r:id="rId5"/>
    <p:sldId id="265" r:id="rId6"/>
    <p:sldId id="266" r:id="rId7"/>
    <p:sldId id="275" r:id="rId8"/>
    <p:sldId id="271" r:id="rId9"/>
    <p:sldId id="277" r:id="rId10"/>
    <p:sldId id="276" r:id="rId1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8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22" name="Podnaslov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r-Latn-CS" smtClean="0"/>
              <a:t>Kliknite i uredite stil podnaslova mastera</a:t>
            </a:r>
            <a:endParaRPr kumimoji="0" lang="en-US"/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20" name="Čuvar mesta za podnožj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10" name="Čuvar mesta za broj slajd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gao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10" name="Pravougao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5" name="Čuvar mesta za sadržaj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ugao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6" name="Pravougao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r-Latn-CS" smtClean="0"/>
              <a:t>Kliknite i uredite tekst</a:t>
            </a:r>
          </a:p>
          <a:p>
            <a:pPr lvl="1" eaLnBrk="1" latinLnBrk="0" hangingPunct="1"/>
            <a:r>
              <a:rPr lang="sr-Latn-CS" smtClean="0"/>
              <a:t>Drugi nivo</a:t>
            </a:r>
          </a:p>
          <a:p>
            <a:pPr lvl="2" eaLnBrk="1" latinLnBrk="0" hangingPunct="1"/>
            <a:r>
              <a:rPr lang="sr-Latn-CS" smtClean="0"/>
              <a:t>Treći nivo</a:t>
            </a:r>
          </a:p>
          <a:p>
            <a:pPr lvl="3" eaLnBrk="1" latinLnBrk="0" hangingPunct="1"/>
            <a:r>
              <a:rPr lang="sr-Latn-CS" smtClean="0"/>
              <a:t>Četvrti nivo</a:t>
            </a:r>
          </a:p>
          <a:p>
            <a:pPr lvl="4" eaLnBrk="1" latinLnBrk="0" hangingPunct="1"/>
            <a:r>
              <a:rPr lang="sr-Latn-CS" smtClean="0"/>
              <a:t>Peti nivo</a:t>
            </a:r>
            <a:endParaRPr kumimoji="0" lang="en-U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s-Latn-BA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8" name="Pravougao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Čuvar mesta za slik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sr-Latn-CS" smtClean="0"/>
              <a:t>Kliknite na ikonu i dodajte sliku</a:t>
            </a:r>
            <a:endParaRPr kumimoji="0" lang="en-US" dirty="0"/>
          </a:p>
        </p:txBody>
      </p:sp>
      <p:sp>
        <p:nvSpPr>
          <p:cNvPr id="9" name="Dijagram toka: obrada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Dijagram toka: obrada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ružni grafikon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avougao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Čuvar mesta za naslov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sr-Latn-CS" smtClean="0"/>
              <a:t>Kliknite i uredite naslov mastera</a:t>
            </a:r>
            <a:endParaRPr kumimoji="0" lang="en-US"/>
          </a:p>
        </p:txBody>
      </p:sp>
      <p:sp>
        <p:nvSpPr>
          <p:cNvPr id="9" name="Čuvar mesta za teks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sr-Latn-CS" smtClean="0"/>
              <a:t>Kliknite i uredite tekst</a:t>
            </a:r>
          </a:p>
          <a:p>
            <a:pPr lvl="1" eaLnBrk="1" latinLnBrk="0" hangingPunct="1"/>
            <a:r>
              <a:rPr kumimoji="0" lang="sr-Latn-CS" smtClean="0"/>
              <a:t>Drugi nivo</a:t>
            </a:r>
          </a:p>
          <a:p>
            <a:pPr lvl="2" eaLnBrk="1" latinLnBrk="0" hangingPunct="1"/>
            <a:r>
              <a:rPr kumimoji="0" lang="sr-Latn-CS" smtClean="0"/>
              <a:t>Treći nivo</a:t>
            </a:r>
          </a:p>
          <a:p>
            <a:pPr lvl="3" eaLnBrk="1" latinLnBrk="0" hangingPunct="1"/>
            <a:r>
              <a:rPr kumimoji="0" lang="sr-Latn-CS" smtClean="0"/>
              <a:t>Četvrti nivo</a:t>
            </a:r>
          </a:p>
          <a:p>
            <a:pPr lvl="4" eaLnBrk="1" latinLnBrk="0" hangingPunct="1"/>
            <a:r>
              <a:rPr kumimoji="0" lang="sr-Latn-CS" smtClean="0"/>
              <a:t>Peti nivo</a:t>
            </a:r>
            <a:endParaRPr kumimoji="0" lang="en-US"/>
          </a:p>
        </p:txBody>
      </p:sp>
      <p:sp>
        <p:nvSpPr>
          <p:cNvPr id="24" name="Čuvar mesta za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41B88E5-9308-46BF-9585-EFD05ACFE682}" type="datetimeFigureOut">
              <a:rPr lang="bs-Latn-BA" smtClean="0"/>
              <a:pPr/>
              <a:t>25.2.2021</a:t>
            </a:fld>
            <a:endParaRPr lang="bs-Latn-BA"/>
          </a:p>
        </p:txBody>
      </p:sp>
      <p:sp>
        <p:nvSpPr>
          <p:cNvPr id="10" name="Čuvar mesta za podnožj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bs-Latn-BA"/>
          </a:p>
        </p:txBody>
      </p:sp>
      <p:sp>
        <p:nvSpPr>
          <p:cNvPr id="22" name="Čuvar mesta za broj slajd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BE918CE-DE2C-47C5-8B79-71F546351136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15" name="Pravougao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Latn-BA" dirty="0" smtClean="0"/>
              <a:t> </a:t>
            </a:r>
            <a:r>
              <a:rPr lang="sr-Cyrl-RS" dirty="0" smtClean="0"/>
              <a:t>ЕЛЕКТРОНИКА</a:t>
            </a:r>
            <a:endParaRPr lang="bs-Latn-BA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/>
              <a:t>Активни електронски елементи</a:t>
            </a:r>
            <a:endParaRPr lang="bs-Latn-B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gaonik 6"/>
          <p:cNvSpPr/>
          <p:nvPr/>
        </p:nvSpPr>
        <p:spPr>
          <a:xfrm>
            <a:off x="1547664" y="4263479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r-Cyrl-R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Хвала на пажњи!</a:t>
            </a:r>
            <a:endParaRPr lang="sr-Latn-C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Радна свеска</a:t>
            </a:r>
            <a:endParaRPr lang="bs-Latn-BA" dirty="0"/>
          </a:p>
        </p:txBody>
      </p:sp>
      <p:sp>
        <p:nvSpPr>
          <p:cNvPr id="9" name="Čuvar mesta za sadržaj 8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2629272"/>
          </a:xfrm>
        </p:spPr>
        <p:txBody>
          <a:bodyPr>
            <a:normAutofit/>
          </a:bodyPr>
          <a:lstStyle/>
          <a:p>
            <a:r>
              <a:rPr lang="sr-Cyrl-RS" dirty="0" smtClean="0"/>
              <a:t>На страни 39 можете пронаћи питања </a:t>
            </a:r>
            <a:r>
              <a:rPr lang="sr-Cyrl-RS" smtClean="0"/>
              <a:t>за понављање.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xmlns="" val="404634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Активни електронски елементи</a:t>
            </a:r>
            <a:endParaRPr lang="bs-Latn-BA" dirty="0"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 smtClean="0"/>
              <a:t>Имају улогу:</a:t>
            </a:r>
          </a:p>
          <a:p>
            <a:pPr lvl="1"/>
            <a:r>
              <a:rPr lang="sr-Cyrl-RS" dirty="0" smtClean="0"/>
              <a:t>Исправљача</a:t>
            </a:r>
          </a:p>
          <a:p>
            <a:pPr lvl="1"/>
            <a:r>
              <a:rPr lang="sr-Cyrl-RS" dirty="0" smtClean="0"/>
              <a:t>Појачивача</a:t>
            </a:r>
          </a:p>
          <a:p>
            <a:r>
              <a:rPr lang="sr-Cyrl-RS" dirty="0" smtClean="0"/>
              <a:t>Врсте </a:t>
            </a:r>
          </a:p>
          <a:p>
            <a:pPr lvl="1"/>
            <a:r>
              <a:rPr lang="sr-Cyrl-RS" dirty="0" err="1" smtClean="0"/>
              <a:t>Диода</a:t>
            </a:r>
            <a:endParaRPr lang="sr-Cyrl-RS" dirty="0" smtClean="0"/>
          </a:p>
          <a:p>
            <a:pPr lvl="1"/>
            <a:r>
              <a:rPr lang="sr-Cyrl-RS" dirty="0" smtClean="0"/>
              <a:t>Транзистор</a:t>
            </a:r>
          </a:p>
          <a:p>
            <a:pPr lvl="1"/>
            <a:r>
              <a:rPr lang="sr-Cyrl-RS" dirty="0" smtClean="0"/>
              <a:t>Интегрисано коло</a:t>
            </a:r>
          </a:p>
          <a:p>
            <a:pPr lvl="1"/>
            <a:r>
              <a:rPr lang="sr-Cyrl-RS" dirty="0" err="1" smtClean="0"/>
              <a:t>Тиристор</a:t>
            </a:r>
            <a:endParaRPr lang="sr-Cyrl-RS" dirty="0" smtClean="0"/>
          </a:p>
          <a:p>
            <a:pPr lvl="1"/>
            <a:r>
              <a:rPr lang="sr-Cyrl-RS" dirty="0" err="1" smtClean="0"/>
              <a:t>Дијак</a:t>
            </a:r>
            <a:endParaRPr lang="sr-Cyrl-RS" dirty="0" smtClean="0"/>
          </a:p>
          <a:p>
            <a:pPr lvl="1"/>
            <a:r>
              <a:rPr lang="sr-Cyrl-RS" dirty="0" err="1" smtClean="0"/>
              <a:t>Тријак</a:t>
            </a:r>
            <a:endParaRPr lang="sr-Cyrl-RS" dirty="0" smtClean="0"/>
          </a:p>
          <a:p>
            <a:pPr lvl="1"/>
            <a:r>
              <a:rPr lang="sr-Cyrl-RS" dirty="0" smtClean="0"/>
              <a:t>Фото елемент…</a:t>
            </a:r>
          </a:p>
          <a:p>
            <a:pPr lvl="1"/>
            <a:endParaRPr lang="bs-Latn-BA" dirty="0"/>
          </a:p>
        </p:txBody>
      </p:sp>
      <p:pic>
        <p:nvPicPr>
          <p:cNvPr id="5" name="Čuvar mesta za sadržaj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211795"/>
            <a:ext cx="4218434" cy="290259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ПН</a:t>
            </a:r>
            <a:r>
              <a:rPr lang="bs-Latn-BA" dirty="0" smtClean="0"/>
              <a:t> </a:t>
            </a:r>
            <a:r>
              <a:rPr lang="sr-Cyrl-RS" dirty="0" smtClean="0"/>
              <a:t>спој</a:t>
            </a:r>
            <a:endParaRPr lang="bs-Latn-BA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046" b="63058"/>
          <a:stretch/>
        </p:blipFill>
        <p:spPr>
          <a:xfrm>
            <a:off x="5868144" y="476672"/>
            <a:ext cx="2525351" cy="1250969"/>
          </a:xfrm>
          <a:prstGeom prst="rect">
            <a:avLst/>
          </a:prstGeom>
        </p:spPr>
      </p:pic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Основу свих полупроводничких компоненти чини ПН спој који се најчешће прави од силицијума и чини </a:t>
            </a:r>
            <a:r>
              <a:rPr lang="ru-RU" dirty="0" smtClean="0"/>
              <a:t>физички </a:t>
            </a:r>
            <a:r>
              <a:rPr lang="ru-RU" dirty="0"/>
              <a:t>јединствен комад полупроводника у који су, на једном крају контролисано убачене </a:t>
            </a:r>
            <a:r>
              <a:rPr lang="ru-RU" dirty="0" smtClean="0"/>
              <a:t>примјесе </a:t>
            </a:r>
            <a:r>
              <a:rPr lang="ru-RU" dirty="0"/>
              <a:t>П–типа, а на другом крају </a:t>
            </a:r>
            <a:r>
              <a:rPr lang="ru-RU" dirty="0" smtClean="0"/>
              <a:t>примјесе Н-типа. То доводи до неравномјерне расподјеле носилаца наелектрисања.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xmlns="" val="88309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 smtClean="0"/>
              <a:t>Тиристор</a:t>
            </a:r>
            <a:r>
              <a:rPr lang="sr-Cyrl-RS" dirty="0" smtClean="0"/>
              <a:t> </a:t>
            </a:r>
            <a:endParaRPr lang="bs-Latn-BA" dirty="0"/>
          </a:p>
        </p:txBody>
      </p:sp>
      <p:pic>
        <p:nvPicPr>
          <p:cNvPr id="6" name="Čuvar mesta za sadržaj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700808"/>
            <a:ext cx="3447578" cy="3447578"/>
          </a:xfrm>
        </p:spPr>
      </p:pic>
      <p:sp>
        <p:nvSpPr>
          <p:cNvPr id="4" name="Čuvar mesta za sadržaj 3"/>
          <p:cNvSpPr>
            <a:spLocks noGrp="1"/>
          </p:cNvSpPr>
          <p:nvPr>
            <p:ph sz="half" idx="1"/>
          </p:nvPr>
        </p:nvSpPr>
        <p:spPr>
          <a:xfrm>
            <a:off x="1115616" y="1524000"/>
            <a:ext cx="4464496" cy="4663440"/>
          </a:xfrm>
        </p:spPr>
        <p:txBody>
          <a:bodyPr>
            <a:noAutofit/>
          </a:bodyPr>
          <a:lstStyle/>
          <a:p>
            <a:r>
              <a:rPr lang="ru-RU" sz="2200" dirty="0" smtClean="0"/>
              <a:t>Тиристор </a:t>
            </a:r>
            <a:r>
              <a:rPr lang="ru-RU" sz="2200" dirty="0"/>
              <a:t>је четворослојни полупроводнички елемент који има три спољна </a:t>
            </a:r>
            <a:r>
              <a:rPr lang="sr-Cyrl-RS" sz="2200" dirty="0" smtClean="0"/>
              <a:t>прикључка</a:t>
            </a:r>
            <a:r>
              <a:rPr lang="ru-RU" sz="2200" dirty="0" smtClean="0"/>
              <a:t>: </a:t>
            </a:r>
            <a:r>
              <a:rPr lang="ru-RU" sz="2200" dirty="0"/>
              <a:t>аноду, катоду и </a:t>
            </a:r>
            <a:r>
              <a:rPr lang="ru-RU" sz="2200" dirty="0" smtClean="0"/>
              <a:t>капију. </a:t>
            </a:r>
            <a:r>
              <a:rPr lang="ru-RU" sz="2200" dirty="0"/>
              <a:t>То је у основи четворослојна диода са </a:t>
            </a:r>
            <a:r>
              <a:rPr lang="ru-RU" sz="2200" dirty="0" smtClean="0"/>
              <a:t>изводом на </a:t>
            </a:r>
            <a:r>
              <a:rPr lang="ru-RU" sz="2200" dirty="0"/>
              <a:t>трећем слоју, која је означена са </a:t>
            </a:r>
            <a:r>
              <a:rPr lang="bs-Latn-BA" sz="2200" dirty="0" smtClean="0"/>
              <a:t>G</a:t>
            </a:r>
            <a:r>
              <a:rPr lang="ru-RU" sz="2200" dirty="0" smtClean="0"/>
              <a:t> (</a:t>
            </a:r>
            <a:r>
              <a:rPr lang="bs-Latn-BA" sz="2200" dirty="0" smtClean="0"/>
              <a:t>gate</a:t>
            </a:r>
            <a:r>
              <a:rPr lang="ru-RU" sz="2200" dirty="0" smtClean="0"/>
              <a:t>) </a:t>
            </a:r>
            <a:r>
              <a:rPr lang="ru-RU" sz="2200" dirty="0"/>
              <a:t>и има функцију управљачке електроде</a:t>
            </a:r>
            <a:r>
              <a:rPr lang="ru-RU" sz="2200" dirty="0" smtClean="0"/>
              <a:t>.</a:t>
            </a:r>
          </a:p>
          <a:p>
            <a:r>
              <a:rPr lang="ru-RU" sz="2200" dirty="0" smtClean="0"/>
              <a:t>У </a:t>
            </a:r>
            <a:r>
              <a:rPr lang="ru-RU" sz="2200" dirty="0"/>
              <a:t>енергетици се </a:t>
            </a:r>
            <a:r>
              <a:rPr lang="ru-RU" sz="2200" dirty="0" smtClean="0"/>
              <a:t>користи </a:t>
            </a:r>
            <a:r>
              <a:rPr lang="ru-RU" sz="2200" dirty="0"/>
              <a:t>као моћан електронски прекидач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236372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 smtClean="0"/>
              <a:t>Тријак</a:t>
            </a:r>
            <a:r>
              <a:rPr lang="sr-Cyrl-RS" dirty="0" smtClean="0"/>
              <a:t> </a:t>
            </a:r>
            <a:endParaRPr lang="bs-Latn-BA" dirty="0"/>
          </a:p>
        </p:txBody>
      </p:sp>
      <p:pic>
        <p:nvPicPr>
          <p:cNvPr id="4" name="Content Placeholder 3" descr="Резултат слика за trijak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1640" y="2132856"/>
            <a:ext cx="23762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Čuvar mesta za sadržaj 2"/>
          <p:cNvSpPr>
            <a:spLocks noGrp="1"/>
          </p:cNvSpPr>
          <p:nvPr>
            <p:ph sz="half" idx="2"/>
          </p:nvPr>
        </p:nvSpPr>
        <p:spPr>
          <a:xfrm>
            <a:off x="3779912" y="1524000"/>
            <a:ext cx="5153776" cy="4663440"/>
          </a:xfrm>
        </p:spPr>
        <p:txBody>
          <a:bodyPr>
            <a:normAutofit/>
          </a:bodyPr>
          <a:lstStyle/>
          <a:p>
            <a:r>
              <a:rPr lang="ru-RU" dirty="0"/>
              <a:t>Тријак може </a:t>
            </a:r>
            <a:r>
              <a:rPr lang="ru-RU" dirty="0" smtClean="0"/>
              <a:t>пропуштати </a:t>
            </a:r>
            <a:r>
              <a:rPr lang="ru-RU" dirty="0"/>
              <a:t>струју у оба </a:t>
            </a:r>
            <a:r>
              <a:rPr lang="ru-RU" dirty="0" smtClean="0"/>
              <a:t>смјера</a:t>
            </a:r>
            <a:r>
              <a:rPr lang="ru-RU" dirty="0"/>
              <a:t>, па није потребно водити рачуна о поларитету прикљученог </a:t>
            </a:r>
            <a:r>
              <a:rPr lang="ru-RU" dirty="0" smtClean="0"/>
              <a:t>напона, тј. може да проводи наизмјеничну струју.</a:t>
            </a:r>
          </a:p>
          <a:p>
            <a:r>
              <a:rPr lang="ru-RU" dirty="0"/>
              <a:t>Тријак је сличан тиристору, односно личи на два тиристора у антипаралелној вези</a:t>
            </a:r>
            <a:r>
              <a:rPr lang="ru-RU" dirty="0" smtClean="0"/>
              <a:t>.</a:t>
            </a:r>
            <a:endParaRPr lang="bs-Latn-B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 smtClean="0"/>
              <a:t>Дијак</a:t>
            </a:r>
            <a:r>
              <a:rPr lang="sr-Cyrl-RS" dirty="0" smtClean="0"/>
              <a:t> </a:t>
            </a:r>
            <a:endParaRPr lang="bs-Latn-BA" dirty="0"/>
          </a:p>
        </p:txBody>
      </p:sp>
      <p:pic>
        <p:nvPicPr>
          <p:cNvPr id="10" name="Čuvar mesta za sadržaj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628800"/>
            <a:ext cx="2460818" cy="3561184"/>
          </a:xfrm>
        </p:spPr>
      </p:pic>
      <p:sp>
        <p:nvSpPr>
          <p:cNvPr id="12" name="Čuvar mesta za sadržaj 11"/>
          <p:cNvSpPr>
            <a:spLocks noGrp="1"/>
          </p:cNvSpPr>
          <p:nvPr>
            <p:ph sz="half" idx="2"/>
          </p:nvPr>
        </p:nvSpPr>
        <p:spPr>
          <a:xfrm>
            <a:off x="3563888" y="1524000"/>
            <a:ext cx="5369800" cy="4663440"/>
          </a:xfrm>
        </p:spPr>
        <p:txBody>
          <a:bodyPr/>
          <a:lstStyle/>
          <a:p>
            <a:r>
              <a:rPr lang="ru-RU" dirty="0" smtClean="0"/>
              <a:t>Дијак је </a:t>
            </a:r>
            <a:r>
              <a:rPr lang="ru-RU" dirty="0"/>
              <a:t>сличан диоди, остаје </a:t>
            </a:r>
            <a:r>
              <a:rPr lang="ru-RU" dirty="0" smtClean="0"/>
              <a:t>непроводан </a:t>
            </a:r>
            <a:r>
              <a:rPr lang="ru-RU" dirty="0"/>
              <a:t>све док напон </a:t>
            </a:r>
            <a:r>
              <a:rPr lang="ru-RU"/>
              <a:t>на </a:t>
            </a:r>
            <a:r>
              <a:rPr lang="ru-RU" smtClean="0"/>
              <a:t>његовим </a:t>
            </a:r>
            <a:r>
              <a:rPr lang="ru-RU" dirty="0"/>
              <a:t>крајевима не пређе одређену </a:t>
            </a:r>
            <a:r>
              <a:rPr lang="ru-RU" dirty="0" smtClean="0"/>
              <a:t>вриједност </a:t>
            </a:r>
            <a:r>
              <a:rPr lang="ru-RU" dirty="0"/>
              <a:t>(30 </a:t>
            </a:r>
            <a:r>
              <a:rPr lang="bs-Latn-BA" dirty="0" smtClean="0"/>
              <a:t>V</a:t>
            </a:r>
            <a:r>
              <a:rPr lang="ru-RU" dirty="0" smtClean="0"/>
              <a:t>). Назива се још и двосмјерни диодни прекидач. Настао је </a:t>
            </a:r>
            <a:r>
              <a:rPr lang="ru-RU" dirty="0"/>
              <a:t> паралелним везивањем и </a:t>
            </a:r>
            <a:r>
              <a:rPr lang="ru-RU" dirty="0" smtClean="0"/>
              <a:t>спајањем двије пнпн диоде.</a:t>
            </a:r>
            <a:endParaRPr lang="bs-Latn-B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Фото елементи (</a:t>
            </a:r>
            <a:r>
              <a:rPr lang="sr-Cyrl-RS" dirty="0" err="1" smtClean="0"/>
              <a:t>оптоелементи</a:t>
            </a:r>
            <a:r>
              <a:rPr lang="sr-Cyrl-RS" dirty="0" smtClean="0"/>
              <a:t>)</a:t>
            </a:r>
            <a:endParaRPr lang="bs-Latn-BA" dirty="0"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1187624" y="1524000"/>
            <a:ext cx="4032448" cy="4663440"/>
          </a:xfrm>
        </p:spPr>
        <p:txBody>
          <a:bodyPr/>
          <a:lstStyle/>
          <a:p>
            <a:r>
              <a:rPr lang="sr-Cyrl-RS" dirty="0" smtClean="0"/>
              <a:t>Фото елементи дијеле се на:</a:t>
            </a:r>
          </a:p>
          <a:p>
            <a:pPr lvl="1"/>
            <a:r>
              <a:rPr lang="sr-Cyrl-RS" dirty="0" smtClean="0"/>
              <a:t>пријемне (</a:t>
            </a:r>
            <a:r>
              <a:rPr lang="sr-Cyrl-RS" dirty="0" err="1" smtClean="0"/>
              <a:t>диоде</a:t>
            </a:r>
            <a:r>
              <a:rPr lang="sr-Cyrl-RS" dirty="0" smtClean="0"/>
              <a:t>, транзистори, </a:t>
            </a:r>
            <a:r>
              <a:rPr lang="sr-Cyrl-RS" dirty="0" err="1" smtClean="0"/>
              <a:t>тиристори</a:t>
            </a:r>
            <a:r>
              <a:rPr lang="sr-Cyrl-RS" dirty="0" smtClean="0"/>
              <a:t>) и </a:t>
            </a:r>
          </a:p>
          <a:p>
            <a:pPr lvl="1"/>
            <a:r>
              <a:rPr lang="sr-Cyrl-RS" dirty="0" smtClean="0"/>
              <a:t>предајне (</a:t>
            </a:r>
            <a:r>
              <a:rPr lang="bs-Latn-BA" sz="2000" dirty="0" smtClean="0"/>
              <a:t>LED </a:t>
            </a:r>
            <a:r>
              <a:rPr lang="sr-Cyrl-RS" dirty="0" err="1" smtClean="0"/>
              <a:t>диоде</a:t>
            </a:r>
            <a:r>
              <a:rPr lang="sr-Cyrl-RS" dirty="0" smtClean="0"/>
              <a:t>). </a:t>
            </a:r>
            <a:endParaRPr lang="bs-Latn-BA" dirty="0"/>
          </a:p>
        </p:txBody>
      </p:sp>
      <p:pic>
        <p:nvPicPr>
          <p:cNvPr id="6" name="робот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92080" y="2420888"/>
            <a:ext cx="3657600" cy="1543050"/>
          </a:xfrm>
        </p:spPr>
      </p:pic>
    </p:spTree>
    <p:extLst>
      <p:ext uri="{BB962C8B-B14F-4D97-AF65-F5344CB8AC3E}">
        <p14:creationId xmlns:p14="http://schemas.microsoft.com/office/powerpoint/2010/main" xmlns="" val="282645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Електронски склопови</a:t>
            </a:r>
            <a:endParaRPr lang="bs-Latn-BA" dirty="0"/>
          </a:p>
        </p:txBody>
      </p:sp>
      <p:sp>
        <p:nvSpPr>
          <p:cNvPr id="5" name="Čuvar mesta za sadržaj 4"/>
          <p:cNvSpPr>
            <a:spLocks noGrp="1"/>
          </p:cNvSpPr>
          <p:nvPr>
            <p:ph sz="half" idx="2"/>
          </p:nvPr>
        </p:nvSpPr>
        <p:spPr>
          <a:xfrm>
            <a:off x="4499992" y="1524000"/>
            <a:ext cx="4433696" cy="4663440"/>
          </a:xfrm>
        </p:spPr>
        <p:txBody>
          <a:bodyPr/>
          <a:lstStyle/>
          <a:p>
            <a:r>
              <a:rPr lang="ru-RU" dirty="0"/>
              <a:t>Електронски склопови настају комбинацијом неколико активних и пасивних компоненти. Најчешће се појављују </a:t>
            </a:r>
            <a:r>
              <a:rPr lang="ru-RU" dirty="0" smtClean="0"/>
              <a:t>сљедећи склопови: </a:t>
            </a:r>
            <a:r>
              <a:rPr lang="ru-RU" dirty="0"/>
              <a:t>исправљачи, прекидачи, </a:t>
            </a:r>
            <a:r>
              <a:rPr lang="ru-RU" dirty="0" smtClean="0"/>
              <a:t>појачавачи, осцилатори, дигитални склопови.</a:t>
            </a:r>
            <a:endParaRPr lang="bs-Latn-BA" dirty="0"/>
          </a:p>
        </p:txBody>
      </p:sp>
      <p:pic>
        <p:nvPicPr>
          <p:cNvPr id="25602" name="Picture 2" descr="Резултат слика за elektronski sklopo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3363" y="2501094"/>
            <a:ext cx="4682092" cy="29375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14" t="5373" r="24294" b="6786"/>
          <a:stretch/>
        </p:blipFill>
        <p:spPr>
          <a:xfrm>
            <a:off x="1547664" y="980728"/>
            <a:ext cx="1876302" cy="242256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20" b="16840"/>
          <a:stretch/>
        </p:blipFill>
        <p:spPr>
          <a:xfrm>
            <a:off x="4067944" y="2933150"/>
            <a:ext cx="2143125" cy="14131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5" r="17403"/>
          <a:stretch/>
        </p:blipFill>
        <p:spPr>
          <a:xfrm>
            <a:off x="1547665" y="4275117"/>
            <a:ext cx="2014678" cy="172563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957062"/>
            <a:ext cx="2389956" cy="211909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96"/>
          <a:stretch/>
        </p:blipFill>
        <p:spPr>
          <a:xfrm>
            <a:off x="7380312" y="980728"/>
            <a:ext cx="1459235" cy="183954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674829"/>
            <a:ext cx="1329181" cy="177395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1004423"/>
            <a:ext cx="2917450" cy="1709443"/>
          </a:xfrm>
          <a:prstGeom prst="rect">
            <a:avLst/>
          </a:prstGeom>
        </p:spPr>
      </p:pic>
      <p:sp>
        <p:nvSpPr>
          <p:cNvPr id="2" name="Okvir za tekst 1"/>
          <p:cNvSpPr txBox="1"/>
          <p:nvPr/>
        </p:nvSpPr>
        <p:spPr>
          <a:xfrm>
            <a:off x="1331640" y="188640"/>
            <a:ext cx="750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/>
              <a:t>Електронски склопови су свуда око нас…</a:t>
            </a:r>
            <a:endParaRPr lang="bs-Latn-BA" sz="2400" dirty="0"/>
          </a:p>
        </p:txBody>
      </p:sp>
    </p:spTree>
    <p:extLst>
      <p:ext uri="{BB962C8B-B14F-4D97-AF65-F5344CB8AC3E}">
        <p14:creationId xmlns:p14="http://schemas.microsoft.com/office/powerpoint/2010/main" xmlns="" val="383995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mplituda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mplituda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mplitud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562</TotalTime>
  <Words>282</Words>
  <Application>Microsoft Office PowerPoint</Application>
  <PresentationFormat>On-screen Show (4:3)</PresentationFormat>
  <Paragraphs>34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Amplituda</vt:lpstr>
      <vt:lpstr> ЕЛЕКТРОНИКА</vt:lpstr>
      <vt:lpstr>Активни електронски елементи</vt:lpstr>
      <vt:lpstr>ПН спој</vt:lpstr>
      <vt:lpstr>Тиристор </vt:lpstr>
      <vt:lpstr>Тријак </vt:lpstr>
      <vt:lpstr>Дијак </vt:lpstr>
      <vt:lpstr>Фото елементи (оптоелементи)</vt:lpstr>
      <vt:lpstr>Електронски склопови</vt:lpstr>
      <vt:lpstr>Slide 9</vt:lpstr>
      <vt:lpstr>Радна свеска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AKTIVNE ELEKTRONSKE KOMPONENTE</dc:title>
  <dc:creator>Branimir Pejičić</dc:creator>
  <cp:lastModifiedBy>Aleksandra Stankovic</cp:lastModifiedBy>
  <cp:revision>49</cp:revision>
  <dcterms:created xsi:type="dcterms:W3CDTF">2017-02-16T09:50:22Z</dcterms:created>
  <dcterms:modified xsi:type="dcterms:W3CDTF">2021-02-25T07:13:31Z</dcterms:modified>
</cp:coreProperties>
</file>