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4" r:id="rId9"/>
    <p:sldId id="268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9E713D-CF45-4058-9259-68DA7D6644E0}" type="datetimeFigureOut">
              <a:rPr lang="sr-Latn-CS" smtClean="0"/>
              <a:pPr/>
              <a:t>10.3.2021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F664DFC-43FD-4322-A270-04A770BD02B4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разред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ПИСАЊЕ РИЈЕЧЦЕ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У УПИТНИМ РЕЧЕНИЦАМА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Дјеца су била распоређена у три групе, тако да је у првој било 8, у другој 9 пута више, а у трећој за 9 више него у првој. Колико је било дјеце у другој, а колико у тр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ћој групи?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Рачун: 8 ∙ 9 = 72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	  8 + 9 = 17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Одговор: У другој групи је било 72 дјеце, а у трећој 	      17-оро дјеце. 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Задатак за домаћи рад: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 уџбенику “Математика” на страници 94.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урадити</a:t>
            </a:r>
            <a:endParaRPr lang="sr-Latn-BA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 и 5. задатак.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ФИЗИЧКО ВАСПИТАЊЕ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разред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НОШЕЊЕ ПАЛИЦЕ И ОБРУЧА ДО 10 МЕТАРА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/>
          <a:lstStyle/>
          <a:p>
            <a:pPr>
              <a:buNone/>
            </a:pPr>
            <a:r>
              <a:rPr lang="sr-Cyrl-BA" dirty="0" smtClean="0"/>
              <a:t> </a:t>
            </a:r>
            <a:endParaRPr lang="sr-Latn-BA" dirty="0"/>
          </a:p>
        </p:txBody>
      </p:sp>
      <p:sp>
        <p:nvSpPr>
          <p:cNvPr id="4" name="Rectangle 3"/>
          <p:cNvSpPr/>
          <p:nvPr/>
        </p:nvSpPr>
        <p:spPr>
          <a:xfrm>
            <a:off x="428596" y="857232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Упитна ријечца ЛИ се у упитним реченицама</a:t>
            </a:r>
          </a:p>
          <a:p>
            <a:pPr>
              <a:buNone/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увијек пише одвојено од глагола иза кога стоји.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 			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ИМАШ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			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ХОЋЕШ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ВОЛИШ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		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ТРЧИШ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РАДИШ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		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ЦРТАШ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ПИШЕШ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		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ПЈЕВАШ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 algn="ctr">
              <a:buNone/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ЛИ</a:t>
            </a:r>
            <a:endParaRPr lang="sr-Latn-B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857364"/>
            <a:ext cx="4059936" cy="4238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Дјечаци играју кошарку.</a:t>
            </a:r>
            <a:endParaRPr lang="sr-Latn-B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6248" y="1857364"/>
            <a:ext cx="4857752" cy="471487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Играју ли дјечаци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кошарку?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ли дјечаци играју кошарку?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ли је данас петак?</a:t>
            </a:r>
          </a:p>
          <a:p>
            <a:pPr marL="514350" indent="-51435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Воли ли Ана да чита?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ли Ана воли да чита?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/>
              <a:t> </a:t>
            </a:r>
            <a:endParaRPr lang="sr-Latn-BA" dirty="0"/>
          </a:p>
        </p:txBody>
      </p:sp>
      <p:sp>
        <p:nvSpPr>
          <p:cNvPr id="5" name="Rectangle 4"/>
          <p:cNvSpPr/>
          <p:nvPr/>
        </p:nvSpPr>
        <p:spPr>
          <a:xfrm>
            <a:off x="428596" y="214290"/>
            <a:ext cx="84296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1.Написане су обавјештајне реченице. Постави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питање, користећи ове реченице, у коме ћеш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употријебити ријечцу ЛИ.</a:t>
            </a:r>
          </a:p>
          <a:p>
            <a:pPr marL="514350" indent="-514350"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2928934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Данас је петак.</a:t>
            </a:r>
            <a:endParaRPr lang="sr-Latn-BA" sz="2800" dirty="0"/>
          </a:p>
        </p:txBody>
      </p:sp>
      <p:sp>
        <p:nvSpPr>
          <p:cNvPr id="7" name="Rectangle 6"/>
          <p:cNvSpPr/>
          <p:nvPr/>
        </p:nvSpPr>
        <p:spPr>
          <a:xfrm>
            <a:off x="357158" y="4214818"/>
            <a:ext cx="2871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Ана воли да чита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Неке реченице су написане неправилно, издвој их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и препиши правилно.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Идемоли данас у биоскоп?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Имаш ли оловку?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Дали си научио лекцију?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Знашли када долазиш?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		Идемо ли данас у биоскоп?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		Да ли си научио лекцију?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		Знаш ли када долазиш?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Задатак за домаћи рад: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 Напиши три упитне реченице, у којима ћеш користити ријечцу ЛИ.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разред</a:t>
            </a:r>
          </a:p>
          <a:p>
            <a:pPr algn="ctr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 ТОЛИКО ВЕЋИ/МАЊИ БРОЈ И ТОЛИКО ПУТА (ТРИ, ШЕСТ И ДЕВЕТ) ВЕЋИ/МАЊИ БРОЈ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4214818"/>
            <a:ext cx="4429156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 Пчела је једна.	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214818"/>
            <a:ext cx="4059936" cy="2428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Цвјетова има девет.</a:t>
            </a:r>
            <a:endParaRPr lang="sr-Latn-BA" sz="2800" dirty="0"/>
          </a:p>
        </p:txBody>
      </p:sp>
      <p:sp>
        <p:nvSpPr>
          <p:cNvPr id="15" name="Rectangle 14"/>
          <p:cNvSpPr/>
          <p:nvPr/>
        </p:nvSpPr>
        <p:spPr>
          <a:xfrm>
            <a:off x="214282" y="4714884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Пчела има 9 пута мање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sr-Latn-BA" dirty="0"/>
          </a:p>
        </p:txBody>
      </p:sp>
      <p:sp>
        <p:nvSpPr>
          <p:cNvPr id="16" name="Rectangle 15"/>
          <p:cNvSpPr/>
          <p:nvPr/>
        </p:nvSpPr>
        <p:spPr>
          <a:xfrm>
            <a:off x="571472" y="5214950"/>
            <a:ext cx="4214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него цвјетова, јер је</a:t>
            </a:r>
            <a:endParaRPr lang="sr-Latn-BA" sz="2800" dirty="0"/>
          </a:p>
        </p:txBody>
      </p:sp>
      <p:sp>
        <p:nvSpPr>
          <p:cNvPr id="17" name="Rectangle 16"/>
          <p:cNvSpPr/>
          <p:nvPr/>
        </p:nvSpPr>
        <p:spPr>
          <a:xfrm>
            <a:off x="4714876" y="4714884"/>
            <a:ext cx="3982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Цвјетова има 9 пута </a:t>
            </a:r>
            <a:endParaRPr lang="sr-Latn-BA" sz="2800" dirty="0"/>
          </a:p>
        </p:txBody>
      </p:sp>
      <p:sp>
        <p:nvSpPr>
          <p:cNvPr id="18" name="Rectangle 17"/>
          <p:cNvSpPr/>
          <p:nvPr/>
        </p:nvSpPr>
        <p:spPr>
          <a:xfrm>
            <a:off x="5072066" y="5214950"/>
            <a:ext cx="3729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више него пчела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r-Latn-BA" dirty="0"/>
          </a:p>
        </p:txBody>
      </p:sp>
      <p:sp>
        <p:nvSpPr>
          <p:cNvPr id="19" name="Rectangle 18"/>
          <p:cNvSpPr/>
          <p:nvPr/>
        </p:nvSpPr>
        <p:spPr>
          <a:xfrm>
            <a:off x="5429256" y="5786454"/>
            <a:ext cx="2339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јер је 1 ∙ 9 = 9</a:t>
            </a:r>
            <a:endParaRPr lang="sr-Latn-BA" sz="2800" dirty="0"/>
          </a:p>
        </p:txBody>
      </p:sp>
      <p:sp>
        <p:nvSpPr>
          <p:cNvPr id="20" name="Rectangle 19"/>
          <p:cNvSpPr/>
          <p:nvPr/>
        </p:nvSpPr>
        <p:spPr>
          <a:xfrm>
            <a:off x="214282" y="5500702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9 : 1 = 9 </a:t>
            </a:r>
            <a:endParaRPr lang="sr-Latn-BA" sz="2800" dirty="0"/>
          </a:p>
        </p:txBody>
      </p:sp>
      <p:pic>
        <p:nvPicPr>
          <p:cNvPr id="21" name="Picture 20" descr="pče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1714512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500042"/>
            <a:ext cx="1571636" cy="1357322"/>
          </a:xfrm>
          <a:prstGeom prst="rect">
            <a:avLst/>
          </a:prstGeom>
        </p:spPr>
      </p:pic>
      <p:pic>
        <p:nvPicPr>
          <p:cNvPr id="23" name="Picture 22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500042"/>
            <a:ext cx="1571636" cy="1357322"/>
          </a:xfrm>
          <a:prstGeom prst="rect">
            <a:avLst/>
          </a:prstGeom>
        </p:spPr>
      </p:pic>
      <p:pic>
        <p:nvPicPr>
          <p:cNvPr id="24" name="Picture 23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500042"/>
            <a:ext cx="1571636" cy="1357322"/>
          </a:xfrm>
          <a:prstGeom prst="rect">
            <a:avLst/>
          </a:prstGeom>
        </p:spPr>
      </p:pic>
      <p:pic>
        <p:nvPicPr>
          <p:cNvPr id="25" name="Picture 24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00042"/>
            <a:ext cx="1571636" cy="1357322"/>
          </a:xfrm>
          <a:prstGeom prst="rect">
            <a:avLst/>
          </a:prstGeom>
        </p:spPr>
      </p:pic>
      <p:pic>
        <p:nvPicPr>
          <p:cNvPr id="26" name="Picture 25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143116"/>
            <a:ext cx="1571636" cy="1357322"/>
          </a:xfrm>
          <a:prstGeom prst="rect">
            <a:avLst/>
          </a:prstGeom>
        </p:spPr>
      </p:pic>
      <p:pic>
        <p:nvPicPr>
          <p:cNvPr id="27" name="Picture 26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143116"/>
            <a:ext cx="1571636" cy="1357322"/>
          </a:xfrm>
          <a:prstGeom prst="rect">
            <a:avLst/>
          </a:prstGeom>
        </p:spPr>
      </p:pic>
      <p:pic>
        <p:nvPicPr>
          <p:cNvPr id="28" name="Picture 27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143116"/>
            <a:ext cx="1571636" cy="1357322"/>
          </a:xfrm>
          <a:prstGeom prst="rect">
            <a:avLst/>
          </a:prstGeom>
        </p:spPr>
      </p:pic>
      <p:pic>
        <p:nvPicPr>
          <p:cNvPr id="29" name="Picture 28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143116"/>
            <a:ext cx="1571636" cy="1357322"/>
          </a:xfrm>
          <a:prstGeom prst="rect">
            <a:avLst/>
          </a:prstGeom>
        </p:spPr>
      </p:pic>
      <p:pic>
        <p:nvPicPr>
          <p:cNvPr id="30" name="Picture 29" descr="cvijet-kamilice_56fbb26d7aa99_1459335882534_630x39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2143116"/>
            <a:ext cx="1571636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Кад би пчела било за 5 мање него цвјетова, 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онда би их било 4, јер је 9 – 5 = 4.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г) Кад би цвјетова било за 9 више него пчела, 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онда би их било 10, јер је 1 + 9 = 10.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Одреди број који је: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9 пута већи од 8;		8 ∙ 9 = 72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за 9 већи од 8;			8 + 9 = 17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9 пута мањи од 54;		54 : 9 = 6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г) за 9 мањи од 54.		54 – 9 = 45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44" y="500042"/>
            <a:ext cx="4429156" cy="5595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Одреди број који је: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за 3 већи од броја  7;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3 пута већи од броја 7;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за 3 мањи од броја 24;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г) 3 пута мањи од броја 24;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д) за 6 већи од броја 8;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ђ) 6 пута већи од броја 8;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е) за 6 мањи од броја 30;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ж) 6 пута мањи од броја 30.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4" y="500042"/>
            <a:ext cx="3071834" cy="5429288"/>
          </a:xfrm>
        </p:spPr>
        <p:txBody>
          <a:bodyPr/>
          <a:lstStyle/>
          <a:p>
            <a:pPr>
              <a:buNone/>
            </a:pPr>
            <a:endParaRPr lang="sr-Cyrl-BA" dirty="0" smtClean="0"/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7 + 3 = 10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7 ∙ 3 = 21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24 – 3 =  21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г) 24 : 3 = 8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д) 8 + 6 = 14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ђ) 8 ∙ 6 = 48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е) 30 – 6 = 24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ж) 30 : 6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8">
      <a:dk1>
        <a:sysClr val="windowText" lastClr="000000"/>
      </a:dk1>
      <a:lt1>
        <a:srgbClr val="000000"/>
      </a:lt1>
      <a:dk2>
        <a:srgbClr val="ECE717"/>
      </a:dk2>
      <a:lt2>
        <a:srgbClr val="FFFF00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F3D72D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509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26</cp:revision>
  <dcterms:created xsi:type="dcterms:W3CDTF">2021-03-06T11:46:44Z</dcterms:created>
  <dcterms:modified xsi:type="dcterms:W3CDTF">2021-03-10T19:08:28Z</dcterms:modified>
</cp:coreProperties>
</file>