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59" r:id="rId4"/>
    <p:sldId id="260" r:id="rId5"/>
    <p:sldId id="263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32F"/>
    <a:srgbClr val="009900"/>
    <a:srgbClr val="33BF3A"/>
    <a:srgbClr val="66E151"/>
    <a:srgbClr val="92E150"/>
    <a:srgbClr val="49F141"/>
    <a:srgbClr val="0070C0"/>
    <a:srgbClr val="38F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B8BB7-1244-4634-9278-4AFD65238E9D}" v="332" dt="2020-04-28T14:55:30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102" y="5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2CEE4-807A-4E8B-B21E-C463E734D3CB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796E-AE75-498D-839C-AC7AAC5E3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2472-09B6-48B2-AF01-B69ECA50EB7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32-F9AC-48AC-BA58-B78BA8EF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2472-09B6-48B2-AF01-B69ECA50EB7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32-F9AC-48AC-BA58-B78BA8EF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2472-09B6-48B2-AF01-B69ECA50EB7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32-F9AC-48AC-BA58-B78BA8EF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2472-09B6-48B2-AF01-B69ECA50EB7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32-F9AC-48AC-BA58-B78BA8EF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2472-09B6-48B2-AF01-B69ECA50EB7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32-F9AC-48AC-BA58-B78BA8EF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2472-09B6-48B2-AF01-B69ECA50EB7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32-F9AC-48AC-BA58-B78BA8EF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2472-09B6-48B2-AF01-B69ECA50EB7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32-F9AC-48AC-BA58-B78BA8EF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2472-09B6-48B2-AF01-B69ECA50EB7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32-F9AC-48AC-BA58-B78BA8EF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2472-09B6-48B2-AF01-B69ECA50EB7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32-F9AC-48AC-BA58-B78BA8EF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2472-09B6-48B2-AF01-B69ECA50EB7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32-F9AC-48AC-BA58-B78BA8EF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2472-09B6-48B2-AF01-B69ECA50EB7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32-F9AC-48AC-BA58-B78BA8EF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D2472-09B6-48B2-AF01-B69ECA50EB7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B932-F9AC-48AC-BA58-B78BA8EFE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8.WAV"/><Relationship Id="rId18" Type="http://schemas.openxmlformats.org/officeDocument/2006/relationships/image" Target="../media/image4.jpeg"/><Relationship Id="rId3" Type="http://schemas.microsoft.com/office/2007/relationships/media" Target="../media/media2.WAV"/><Relationship Id="rId21" Type="http://schemas.openxmlformats.org/officeDocument/2006/relationships/image" Target="../media/image7.jpeg"/><Relationship Id="rId7" Type="http://schemas.microsoft.com/office/2007/relationships/media" Target="../media/media4.WAV"/><Relationship Id="rId12" Type="http://schemas.microsoft.com/office/2007/relationships/media" Target="../media/media7.WAV"/><Relationship Id="rId17" Type="http://schemas.openxmlformats.org/officeDocument/2006/relationships/image" Target="../media/image3.jpeg"/><Relationship Id="rId2" Type="http://schemas.microsoft.com/office/2007/relationships/media" Target="../media/media1.WAV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11" Type="http://schemas.openxmlformats.org/officeDocument/2006/relationships/audio" Target="../media/media6.WAV"/><Relationship Id="rId24" Type="http://schemas.openxmlformats.org/officeDocument/2006/relationships/image" Target="../media/image10.png"/><Relationship Id="rId5" Type="http://schemas.microsoft.com/office/2007/relationships/media" Target="../media/media3.WAV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9.jpeg"/><Relationship Id="rId10" Type="http://schemas.microsoft.com/office/2007/relationships/media" Target="../media/media6.WAV"/><Relationship Id="rId19" Type="http://schemas.openxmlformats.org/officeDocument/2006/relationships/image" Target="../media/image5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8.WAV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00852"/>
            <a:ext cx="3854232" cy="630971"/>
          </a:xfrm>
        </p:spPr>
        <p:txBody>
          <a:bodyPr>
            <a:noAutofit/>
          </a:bodyPr>
          <a:lstStyle/>
          <a:p>
            <a:r>
              <a:rPr lang="sr-Cyrl-BA" sz="2600" b="1" dirty="0">
                <a:latin typeface="Arial" pitchFamily="34" charset="0"/>
                <a:cs typeface="Arial" pitchFamily="34" charset="0"/>
              </a:rPr>
              <a:t>Природа и друштво</a:t>
            </a:r>
            <a:br>
              <a:rPr lang="sr-Cyrl-BA" sz="2800" b="1" dirty="0">
                <a:latin typeface="Arial" pitchFamily="34" charset="0"/>
                <a:cs typeface="Arial" pitchFamily="34" charset="0"/>
              </a:rPr>
            </a:br>
            <a:r>
              <a:rPr lang="sr-Cyrl-BA" sz="2400" b="1" dirty="0">
                <a:latin typeface="Arial" pitchFamily="34" charset="0"/>
                <a:cs typeface="Arial" pitchFamily="34" charset="0"/>
              </a:rPr>
              <a:t>2. Разред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61879"/>
            <a:ext cx="681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Cyrl-BA" sz="3600" b="1" dirty="0">
                <a:latin typeface="Arial" pitchFamily="34" charset="0"/>
                <a:cs typeface="Arial" pitchFamily="34" charset="0"/>
              </a:rPr>
              <a:t>ДОМАЋЕ ЖИВОТИЊЕ:</a:t>
            </a:r>
          </a:p>
          <a:p>
            <a:pPr algn="ctr"/>
            <a:r>
              <a:rPr lang="sr-Cyrl-BA" sz="3500" b="1" dirty="0">
                <a:latin typeface="Arial" pitchFamily="34" charset="0"/>
                <a:cs typeface="Arial" pitchFamily="34" charset="0"/>
              </a:rPr>
              <a:t>ИЗГЛЕД И ИСХРАНА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E12AC2-DBB4-4230-BFDF-17B0FF4A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54" y="1231823"/>
            <a:ext cx="2596245" cy="39116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2D7D49E-0CA4-4C89-A274-7E3659A2DE06}"/>
              </a:ext>
            </a:extLst>
          </p:cNvPr>
          <p:cNvSpPr txBox="1"/>
          <p:nvPr/>
        </p:nvSpPr>
        <p:spPr>
          <a:xfrm>
            <a:off x="467544" y="26749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домаће животиње 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убрајамо: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0">
            <a:hlinkClick r:id="" action="ppaction://media"/>
            <a:extLst>
              <a:ext uri="{FF2B5EF4-FFF2-40B4-BE49-F238E27FC236}">
                <a16:creationId xmlns:a16="http://schemas.microsoft.com/office/drawing/2014/main" id="{D4443D00-BD79-4E30-B4BE-FF5EBDEDCE41}"/>
              </a:ext>
            </a:extLst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10.3359"/>
                </p14:media>
              </p:ext>
            </p:extLst>
          </p:nvPr>
        </p:nvPicPr>
        <p:blipFill>
          <a:blip r:embed="rId16" cstate="print"/>
          <a:srcRect/>
          <a:stretch>
            <a:fillRect/>
          </a:stretch>
        </p:blipFill>
        <p:spPr>
          <a:xfrm>
            <a:off x="6806958" y="2036604"/>
            <a:ext cx="789270" cy="481493"/>
          </a:xfrm>
          <a:prstGeom prst="rect">
            <a:avLst/>
          </a:prstGeom>
        </p:spPr>
      </p:pic>
      <p:pic>
        <p:nvPicPr>
          <p:cNvPr id="8" name="Picture 22">
            <a:hlinkClick r:id="" action="ppaction://media"/>
            <a:extLst>
              <a:ext uri="{FF2B5EF4-FFF2-40B4-BE49-F238E27FC236}">
                <a16:creationId xmlns:a16="http://schemas.microsoft.com/office/drawing/2014/main" id="{C67F259C-B062-49F7-A898-35B389F0397F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rcRect/>
          <a:stretch>
            <a:fillRect/>
          </a:stretch>
        </p:blipFill>
        <p:spPr>
          <a:xfrm>
            <a:off x="3330057" y="3846281"/>
            <a:ext cx="665163" cy="498872"/>
          </a:xfrm>
          <a:prstGeom prst="rect">
            <a:avLst/>
          </a:prstGeom>
          <a:noFill/>
        </p:spPr>
      </p:pic>
      <p:pic>
        <p:nvPicPr>
          <p:cNvPr id="9" name="ipfWq0EswGfU88NTM:" descr="krava">
            <a:extLst>
              <a:ext uri="{FF2B5EF4-FFF2-40B4-BE49-F238E27FC236}">
                <a16:creationId xmlns:a16="http://schemas.microsoft.com/office/drawing/2014/main" id="{A6BC01E9-9C62-4FCD-90A8-7AC5921E7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90823" y="1122266"/>
            <a:ext cx="911225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3bik">
            <a:extLst>
              <a:ext uri="{FF2B5EF4-FFF2-40B4-BE49-F238E27FC236}">
                <a16:creationId xmlns:a16="http://schemas.microsoft.com/office/drawing/2014/main" id="{02E4E494-DC0C-4119-935A-4707CA10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11399" y="1122266"/>
            <a:ext cx="936625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0ED287A1-FFA0-42FC-8712-1278E436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63153" y="1122266"/>
            <a:ext cx="933450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pfigyT02C2B6p_wM:" descr="horoskop-jarac">
            <a:extLst>
              <a:ext uri="{FF2B5EF4-FFF2-40B4-BE49-F238E27FC236}">
                <a16:creationId xmlns:a16="http://schemas.microsoft.com/office/drawing/2014/main" id="{193C8A6F-81DC-4039-9DDE-F2945CFC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706293" y="1122266"/>
            <a:ext cx="936625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in9">
            <a:extLst>
              <a:ext uri="{FF2B5EF4-FFF2-40B4-BE49-F238E27FC236}">
                <a16:creationId xmlns:a16="http://schemas.microsoft.com/office/drawing/2014/main" id="{9995F27E-C1AC-4B09-A8C9-B98DB441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136476" y="2887095"/>
            <a:ext cx="933450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EB2268-C232-4B48-91F5-349B1404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95566" y="2904359"/>
            <a:ext cx="933450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69C526-E139-4527-B02D-FCD438E3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706293" y="2904359"/>
            <a:ext cx="936625" cy="71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>
            <a:hlinkClick r:id="" action="ppaction://media"/>
            <a:extLst>
              <a:ext uri="{FF2B5EF4-FFF2-40B4-BE49-F238E27FC236}">
                <a16:creationId xmlns:a16="http://schemas.microsoft.com/office/drawing/2014/main" id="{B27B8591-A0BB-457A-BE6B-85AB9B88D140}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rcRect/>
          <a:stretch>
            <a:fillRect/>
          </a:stretch>
        </p:blipFill>
        <p:spPr>
          <a:xfrm>
            <a:off x="1558305" y="3814381"/>
            <a:ext cx="665163" cy="498872"/>
          </a:xfrm>
          <a:prstGeom prst="rect">
            <a:avLst/>
          </a:prstGeom>
        </p:spPr>
      </p:pic>
      <p:pic>
        <p:nvPicPr>
          <p:cNvPr id="17" name="Picture 26">
            <a:hlinkClick r:id="" action="ppaction://media"/>
            <a:extLst>
              <a:ext uri="{FF2B5EF4-FFF2-40B4-BE49-F238E27FC236}">
                <a16:creationId xmlns:a16="http://schemas.microsoft.com/office/drawing/2014/main" id="{7414E890-F008-48FB-A53F-F0437BD7F9CE}"/>
              </a:ext>
            </a:extLst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58304" y="2019668"/>
            <a:ext cx="649285" cy="4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8">
            <a:hlinkClick r:id="" action="ppaction://media"/>
            <a:extLst>
              <a:ext uri="{FF2B5EF4-FFF2-40B4-BE49-F238E27FC236}">
                <a16:creationId xmlns:a16="http://schemas.microsoft.com/office/drawing/2014/main" id="{529FE38E-7E81-4009-88DF-D96FD3C675B9}"/>
              </a:ext>
            </a:extLst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end="1669.569"/>
                </p14:media>
              </p:ext>
            </p:ext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01809" y="3833819"/>
            <a:ext cx="689909" cy="5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9">
            <a:hlinkClick r:id="" action="ppaction://media"/>
            <a:extLst>
              <a:ext uri="{FF2B5EF4-FFF2-40B4-BE49-F238E27FC236}">
                <a16:creationId xmlns:a16="http://schemas.microsoft.com/office/drawing/2014/main" id="{EBF9CC33-B6A6-46AD-BFEA-6C2C32514DB0}"/>
              </a:ext>
            </a:extLst>
          </p:cNvPr>
          <p:cNvPicPr>
            <a:picLocks noChangeAspect="1" noChangeArrowheads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73561" y="3821913"/>
            <a:ext cx="712134" cy="54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">
            <a:hlinkClick r:id="" action="ppaction://media"/>
            <a:extLst>
              <a:ext uri="{FF2B5EF4-FFF2-40B4-BE49-F238E27FC236}">
                <a16:creationId xmlns:a16="http://schemas.microsoft.com/office/drawing/2014/main" id="{37DF9311-5D20-4DB0-8632-F1210F725B02}"/>
              </a:ext>
            </a:extLst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end="4637.0706"/>
                </p14:media>
              </p:ext>
            </p:ext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78260" y="2041755"/>
            <a:ext cx="718991" cy="4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1">
            <a:hlinkClick r:id="" action="ppaction://media"/>
            <a:extLst>
              <a:ext uri="{FF2B5EF4-FFF2-40B4-BE49-F238E27FC236}">
                <a16:creationId xmlns:a16="http://schemas.microsoft.com/office/drawing/2014/main" id="{7E686E26-C9A5-4A5E-BC55-FC425130E2E0}"/>
              </a:ext>
            </a:extLst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98807" y="2010776"/>
            <a:ext cx="649286" cy="4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3">
            <a:extLst>
              <a:ext uri="{FF2B5EF4-FFF2-40B4-BE49-F238E27FC236}">
                <a16:creationId xmlns:a16="http://schemas.microsoft.com/office/drawing/2014/main" id="{7526E269-8892-4903-B700-22C41A86E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70786" y="2854353"/>
            <a:ext cx="911225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2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3816424"/>
          </a:xfrm>
        </p:spPr>
        <p:txBody>
          <a:bodyPr>
            <a:normAutofit/>
          </a:bodyPr>
          <a:lstStyle/>
          <a:p>
            <a:r>
              <a:rPr lang="sr-Cyrl-BA" b="1" dirty="0">
                <a:latin typeface="Arial" pitchFamily="34" charset="0"/>
                <a:cs typeface="Arial" pitchFamily="34" charset="0"/>
              </a:rPr>
              <a:t>Домаће животиње живе уз човјека и човјек се о њима брине.</a:t>
            </a:r>
          </a:p>
          <a:p>
            <a:pPr marL="0" indent="0">
              <a:buNone/>
            </a:pPr>
            <a:endParaRPr lang="sr-Cyrl-BA" dirty="0">
              <a:latin typeface="Arial" pitchFamily="34" charset="0"/>
              <a:cs typeface="Arial" pitchFamily="34" charset="0"/>
            </a:endParaRPr>
          </a:p>
          <a:p>
            <a:r>
              <a:rPr lang="sr-Cyrl-BA" b="1" dirty="0">
                <a:latin typeface="Arial" pitchFamily="34" charset="0"/>
                <a:cs typeface="Arial" pitchFamily="34" charset="0"/>
              </a:rPr>
              <a:t>Разликују се по:</a:t>
            </a:r>
          </a:p>
          <a:p>
            <a:pPr lvl="2">
              <a:buSzPct val="80000"/>
              <a:buFont typeface="Symbol" panose="05050102010706020507" pitchFamily="18" charset="2"/>
              <a:buChar char="-"/>
            </a:pPr>
            <a:r>
              <a:rPr lang="sr-Cyrl-BA" sz="2800" b="1" dirty="0">
                <a:latin typeface="Arial" pitchFamily="34" charset="0"/>
                <a:cs typeface="Arial" pitchFamily="34" charset="0"/>
              </a:rPr>
              <a:t>начину исхране,</a:t>
            </a:r>
          </a:p>
          <a:p>
            <a:pPr lvl="2">
              <a:buSzPct val="80000"/>
              <a:buFont typeface="Symbol" panose="05050102010706020507" pitchFamily="18" charset="2"/>
              <a:buChar char="-"/>
            </a:pPr>
            <a:r>
              <a:rPr lang="sr-Cyrl-BA" sz="2800" b="1" dirty="0">
                <a:latin typeface="Arial" pitchFamily="34" charset="0"/>
                <a:cs typeface="Arial" pitchFamily="34" charset="0"/>
              </a:rPr>
              <a:t>изгледу и </a:t>
            </a:r>
          </a:p>
          <a:p>
            <a:pPr lvl="2">
              <a:buSzPct val="80000"/>
              <a:buFont typeface="Symbol" panose="05050102010706020507" pitchFamily="18" charset="2"/>
              <a:buChar char="-"/>
            </a:pPr>
            <a:r>
              <a:rPr lang="sr-Cyrl-BA" sz="2800" b="1" dirty="0">
                <a:latin typeface="Arial" pitchFamily="34" charset="0"/>
                <a:cs typeface="Arial" pitchFamily="34" charset="0"/>
              </a:rPr>
              <a:t>начину живота.</a:t>
            </a:r>
          </a:p>
          <a:p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rahinja\Desktop\slika koko[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3518"/>
            <a:ext cx="2883740" cy="16565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342296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itchFamily="34" charset="0"/>
                <a:cs typeface="Arial" pitchFamily="34" charset="0"/>
              </a:rPr>
              <a:t>Тијело кокошке прекривено је перјем. Имају двије ноге. Хране се биљном храном. Спада у ситније домаће животиње.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0057F3-1F90-4E5E-8C4D-D0573B198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2971706"/>
            <a:ext cx="2883740" cy="166223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FAEDABD-C483-4227-A187-D20FDEFBBC39}"/>
              </a:ext>
            </a:extLst>
          </p:cNvPr>
          <p:cNvSpPr txBox="1"/>
          <p:nvPr/>
        </p:nvSpPr>
        <p:spPr>
          <a:xfrm>
            <a:off x="4283968" y="2756382"/>
            <a:ext cx="385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Тијело пса прекривено је длаком. </a:t>
            </a:r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Пас има четири ноге.</a:t>
            </a:r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Највише се храни месом.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rahinja\Desktop\slika kra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59136"/>
            <a:ext cx="3337241" cy="18820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30683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itchFamily="34" charset="0"/>
                <a:cs typeface="Arial" pitchFamily="34" charset="0"/>
              </a:rPr>
              <a:t>Тијело говечета (крава, бик, теле) прекривено је длаком. Крава има четири ноге. Храни се биљном храном.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Strahinja\Desktop\ovca slika ya prirodu.jpg">
            <a:extLst>
              <a:ext uri="{FF2B5EF4-FFF2-40B4-BE49-F238E27FC236}">
                <a16:creationId xmlns:a16="http://schemas.microsoft.com/office/drawing/2014/main" id="{8CAF61E6-2EA3-4EA8-8DFF-6B3CE8ED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1749" y="2931790"/>
            <a:ext cx="3319059" cy="1882087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4167AA9-4D45-4CAC-94A2-C7CEF3BC98A7}"/>
              </a:ext>
            </a:extLst>
          </p:cNvPr>
          <p:cNvSpPr txBox="1"/>
          <p:nvPr/>
        </p:nvSpPr>
        <p:spPr>
          <a:xfrm>
            <a:off x="4572000" y="2874885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Arial" pitchFamily="34" charset="0"/>
                <a:cs typeface="Arial" pitchFamily="34" charset="0"/>
              </a:rPr>
              <a:t>Тијело овце прекривено је вуном. </a:t>
            </a:r>
          </a:p>
          <a:p>
            <a:r>
              <a:rPr lang="sr-Cyrl-BA" sz="2400" b="1" dirty="0">
                <a:latin typeface="Arial" pitchFamily="34" charset="0"/>
                <a:cs typeface="Arial" pitchFamily="34" charset="0"/>
              </a:rPr>
              <a:t>Овца има четири ноге. Храни се биљном храном.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9662"/>
            <a:ext cx="8229600" cy="2091679"/>
          </a:xfrm>
        </p:spPr>
        <p:txBody>
          <a:bodyPr>
            <a:normAutofit/>
          </a:bodyPr>
          <a:lstStyle/>
          <a:p>
            <a:r>
              <a:rPr lang="sr-Cyrl-BA" sz="2800" b="1" dirty="0">
                <a:latin typeface="Arial" pitchFamily="34" charset="0"/>
                <a:cs typeface="Arial" pitchFamily="34" charset="0"/>
              </a:rPr>
              <a:t>Нацртај једну домаћу животињу и напиши</a:t>
            </a:r>
          </a:p>
          <a:p>
            <a:pPr marL="0" indent="0">
              <a:buNone/>
            </a:pPr>
            <a:r>
              <a:rPr lang="sr-Cyrl-BA" sz="2800" b="1" dirty="0">
                <a:latin typeface="Arial" pitchFamily="34" charset="0"/>
                <a:cs typeface="Arial" pitchFamily="34" charset="0"/>
              </a:rPr>
              <a:t>    неколико реченица о њој.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EFAC7E-EB6D-43C9-A189-EBCB3FCB758C}"/>
              </a:ext>
            </a:extLst>
          </p:cNvPr>
          <p:cNvSpPr txBox="1"/>
          <p:nvPr/>
        </p:nvSpPr>
        <p:spPr>
          <a:xfrm>
            <a:off x="1259632" y="339502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On-screen Show (16:9)</PresentationFormat>
  <Paragraphs>20</Paragraphs>
  <Slides>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Symbol</vt:lpstr>
      <vt:lpstr>Office Theme</vt:lpstr>
      <vt:lpstr>Природа и друштво 2.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BLACK EDITION - tum0r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ДРУШТВО 2. РАЗРЕД</dc:title>
  <dc:creator>Strahinja</dc:creator>
  <cp:lastModifiedBy>Mirjana Brkić</cp:lastModifiedBy>
  <cp:revision>28</cp:revision>
  <dcterms:created xsi:type="dcterms:W3CDTF">2020-04-23T20:15:21Z</dcterms:created>
  <dcterms:modified xsi:type="dcterms:W3CDTF">2021-04-28T08:03:48Z</dcterms:modified>
</cp:coreProperties>
</file>