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4" r:id="rId1"/>
  </p:sldMasterIdLst>
  <p:notesMasterIdLst>
    <p:notesMasterId r:id="rId9"/>
  </p:notesMasterIdLst>
  <p:sldIdLst>
    <p:sldId id="270" r:id="rId2"/>
    <p:sldId id="265" r:id="rId3"/>
    <p:sldId id="262" r:id="rId4"/>
    <p:sldId id="263" r:id="rId5"/>
    <p:sldId id="266" r:id="rId6"/>
    <p:sldId id="264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EB4E3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C0E629-7EF6-412F-9DF1-D0046A3BDC92}" v="385" dt="2020-05-13T12:06:58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25" autoAdjust="0"/>
    <p:restoredTop sz="84962" autoAdjust="0"/>
  </p:normalViewPr>
  <p:slideViewPr>
    <p:cSldViewPr snapToGrid="0">
      <p:cViewPr varScale="1">
        <p:scale>
          <a:sx n="76" d="100"/>
          <a:sy n="76" d="100"/>
        </p:scale>
        <p:origin x="126" y="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6CF3D-FDBB-4E85-975C-23BB186A7529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2EBD05-457E-4265-ADF3-E5DDC2221E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910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2EBD05-457E-4265-ADF3-E5DDC2221EC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83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5275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2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606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760520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22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743532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1997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9238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6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1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21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852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304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7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07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11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75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EB4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12090AEA-F0FF-48F2-A624-486967B12FEE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D471FE5-FCCE-4645-A0A5-E815E614DE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8234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35" r:id="rId1"/>
    <p:sldLayoutId id="2147483936" r:id="rId2"/>
    <p:sldLayoutId id="2147483937" r:id="rId3"/>
    <p:sldLayoutId id="2147483938" r:id="rId4"/>
    <p:sldLayoutId id="2147483939" r:id="rId5"/>
    <p:sldLayoutId id="2147483940" r:id="rId6"/>
    <p:sldLayoutId id="2147483941" r:id="rId7"/>
    <p:sldLayoutId id="2147483942" r:id="rId8"/>
    <p:sldLayoutId id="2147483943" r:id="rId9"/>
    <p:sldLayoutId id="2147483944" r:id="rId10"/>
    <p:sldLayoutId id="2147483945" r:id="rId11"/>
    <p:sldLayoutId id="2147483946" r:id="rId12"/>
    <p:sldLayoutId id="2147483947" r:id="rId13"/>
    <p:sldLayoutId id="2147483948" r:id="rId14"/>
    <p:sldLayoutId id="2147483949" r:id="rId15"/>
    <p:sldLayoutId id="2147483950" r:id="rId16"/>
    <p:sldLayoutId id="214748395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5E1F2D26-EFBF-4D21-925B-B21FC6C98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968359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D9F66CD2-7339-42AE-8BAE-5DE4C3BA1180}"/>
              </a:ext>
            </a:extLst>
          </p:cNvPr>
          <p:cNvSpPr txBox="1"/>
          <p:nvPr/>
        </p:nvSpPr>
        <p:spPr>
          <a:xfrm>
            <a:off x="3783724" y="2105561"/>
            <a:ext cx="510802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РЕЧЕНИЦЕ ПО ЗНАЧЕЊУ</a:t>
            </a:r>
            <a:endParaRPr lang="de-DE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6DF1CCB-3A37-4C35-AB6B-F0F4420827DF}"/>
              </a:ext>
            </a:extLst>
          </p:cNvPr>
          <p:cNvSpPr txBox="1"/>
          <p:nvPr/>
        </p:nvSpPr>
        <p:spPr>
          <a:xfrm>
            <a:off x="6096000" y="5371743"/>
            <a:ext cx="33738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Српски језик</a:t>
            </a:r>
          </a:p>
          <a:p>
            <a:pPr algn="ctr"/>
            <a:r>
              <a:rPr lang="sr-Cyrl-BA" sz="3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разред</a:t>
            </a:r>
            <a:endParaRPr lang="de-DE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563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Brace 6"/>
          <p:cNvSpPr/>
          <p:nvPr/>
        </p:nvSpPr>
        <p:spPr>
          <a:xfrm>
            <a:off x="6000510" y="1450913"/>
            <a:ext cx="611978" cy="1064092"/>
          </a:xfrm>
          <a:prstGeom prst="rightBrace">
            <a:avLst>
              <a:gd name="adj1" fmla="val 8333"/>
              <a:gd name="adj2" fmla="val 52548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013292" y="1284047"/>
            <a:ext cx="4992473" cy="1388840"/>
          </a:xfrm>
          <a:prstGeom prst="round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Јабука је слатка.</a:t>
            </a:r>
          </a:p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Есма прави честитку.</a:t>
            </a:r>
          </a:p>
          <a:p>
            <a:pPr algn="ctr"/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1013292" y="3149712"/>
            <a:ext cx="4992472" cy="138884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Имаш ли оловку?</a:t>
            </a:r>
          </a:p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Јеси ли видио дугу?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013292" y="5015377"/>
            <a:ext cx="4992472" cy="1381837"/>
          </a:xfrm>
          <a:prstGeom prst="roundRect">
            <a:avLst/>
          </a:prstGeom>
          <a:solidFill>
            <a:srgbClr val="FFFF00"/>
          </a:solidFill>
          <a:ln>
            <a:solidFill>
              <a:schemeClr val="bg1">
                <a:alpha val="6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Ура, идемо на излет!</a:t>
            </a:r>
          </a:p>
          <a:p>
            <a:pPr>
              <a:lnSpc>
                <a:spcPct val="150000"/>
              </a:lnSpc>
            </a:pPr>
            <a:r>
              <a:rPr lang="sr-Cyrl-BA" sz="2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Све сам погодила!</a:t>
            </a:r>
            <a:endParaRPr lang="en-US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ight Brace 12"/>
          <p:cNvSpPr/>
          <p:nvPr/>
        </p:nvSpPr>
        <p:spPr>
          <a:xfrm>
            <a:off x="6000510" y="3382156"/>
            <a:ext cx="612252" cy="1087495"/>
          </a:xfrm>
          <a:prstGeom prst="rightBrace">
            <a:avLst>
              <a:gd name="adj1" fmla="val 8333"/>
              <a:gd name="adj2" fmla="val 48135"/>
            </a:avLst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ight Brace 13"/>
          <p:cNvSpPr/>
          <p:nvPr/>
        </p:nvSpPr>
        <p:spPr>
          <a:xfrm>
            <a:off x="6000510" y="5245725"/>
            <a:ext cx="612252" cy="1087494"/>
          </a:xfrm>
          <a:prstGeom prst="rightBrace">
            <a:avLst>
              <a:gd name="adj1" fmla="val 8333"/>
              <a:gd name="adj2" fmla="val 48434"/>
            </a:avLst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10491703" y="1231123"/>
            <a:ext cx="1108003" cy="699224"/>
          </a:xfrm>
          <a:prstGeom prst="cloudCallou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10313748" y="3032318"/>
            <a:ext cx="1108003" cy="628753"/>
          </a:xfrm>
          <a:prstGeom prst="cloudCallou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10302037" y="4637621"/>
            <a:ext cx="1108003" cy="707462"/>
          </a:xfrm>
          <a:prstGeom prst="cloudCallo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754086" y="327834"/>
            <a:ext cx="4503632" cy="58556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ПОНОВИМО</a:t>
            </a: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350B1557-6CF9-4495-AFFD-5D6E061E7D87}"/>
              </a:ext>
            </a:extLst>
          </p:cNvPr>
          <p:cNvSpPr txBox="1"/>
          <p:nvPr/>
        </p:nvSpPr>
        <p:spPr>
          <a:xfrm>
            <a:off x="6738612" y="1651489"/>
            <a:ext cx="41080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Изјавн</a:t>
            </a:r>
            <a:r>
              <a:rPr lang="sr-Latn-RS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речениц</a:t>
            </a:r>
            <a:r>
              <a:rPr lang="sr-Latn-RS" sz="3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endParaRPr lang="de-DE" sz="3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D8F633AE-1123-4FAD-B028-E6F0DFE51CA3}"/>
              </a:ext>
            </a:extLst>
          </p:cNvPr>
          <p:cNvSpPr/>
          <p:nvPr/>
        </p:nvSpPr>
        <p:spPr>
          <a:xfrm>
            <a:off x="6738612" y="3536355"/>
            <a:ext cx="3847848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Упитна реченица</a:t>
            </a:r>
            <a:endParaRPr lang="de-DE" sz="3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661E1410-BED7-42C6-B084-CAC21DDB224C}"/>
              </a:ext>
            </a:extLst>
          </p:cNvPr>
          <p:cNvSpPr/>
          <p:nvPr/>
        </p:nvSpPr>
        <p:spPr>
          <a:xfrm>
            <a:off x="6738612" y="5398518"/>
            <a:ext cx="4104009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r-Cyrl-BA" sz="3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Узвична реченица</a:t>
            </a:r>
            <a:endParaRPr lang="de-DE" sz="3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5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"/>
                            </p:stCondLst>
                            <p:childTnLst>
                              <p:par>
                                <p:cTn id="59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6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6" grpId="0" animBg="1"/>
      <p:bldP spid="11" grpId="0" animBg="1"/>
      <p:bldP spid="12" grpId="0" animBg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35322" y="357502"/>
            <a:ext cx="11121355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Сљедеће реченице повежи са одговарајућим</a:t>
            </a:r>
          </a:p>
          <a:p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знаком.</a:t>
            </a:r>
          </a:p>
        </p:txBody>
      </p:sp>
      <p:sp>
        <p:nvSpPr>
          <p:cNvPr id="9" name="Rectangle 8"/>
          <p:cNvSpPr/>
          <p:nvPr/>
        </p:nvSpPr>
        <p:spPr>
          <a:xfrm>
            <a:off x="3048000" y="3105835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sr-Cyrl-BA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1272232" y="2603492"/>
            <a:ext cx="6384038" cy="252261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Добар дан</a:t>
            </a:r>
          </a:p>
          <a:p>
            <a:pPr>
              <a:lnSpc>
                <a:spcPct val="200000"/>
              </a:lnSpc>
            </a:pP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 си</a:t>
            </a:r>
          </a:p>
          <a:p>
            <a:pPr>
              <a:lnSpc>
                <a:spcPct val="200000"/>
              </a:lnSpc>
            </a:pP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Прочитао сам занимљиву књигу</a:t>
            </a:r>
          </a:p>
          <a:p>
            <a:pPr>
              <a:lnSpc>
                <a:spcPct val="200000"/>
              </a:lnSpc>
            </a:pP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Желиш ли да ти је испричам</a:t>
            </a:r>
          </a:p>
          <a:p>
            <a:pPr>
              <a:lnSpc>
                <a:spcPct val="200000"/>
              </a:lnSpc>
            </a:pP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Ја волим лијепе приче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0105071" y="2513632"/>
            <a:ext cx="500331" cy="3413309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>
              <a:lnSpc>
                <a:spcPct val="150000"/>
              </a:lnSpc>
            </a:pPr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sr-Cyrl-BA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Arrow Connector 15"/>
          <p:cNvCxnSpPr>
            <a:cxnSpLocks/>
          </p:cNvCxnSpPr>
          <p:nvPr/>
        </p:nvCxnSpPr>
        <p:spPr>
          <a:xfrm>
            <a:off x="3048000" y="3222601"/>
            <a:ext cx="6912576" cy="94315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cxnSpLocks/>
          </p:cNvCxnSpPr>
          <p:nvPr/>
        </p:nvCxnSpPr>
        <p:spPr>
          <a:xfrm>
            <a:off x="3547241" y="2317716"/>
            <a:ext cx="6413335" cy="813469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cxnSpLocks/>
          </p:cNvCxnSpPr>
          <p:nvPr/>
        </p:nvCxnSpPr>
        <p:spPr>
          <a:xfrm>
            <a:off x="5738648" y="5787864"/>
            <a:ext cx="4221928" cy="18549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cxnSpLocks/>
          </p:cNvCxnSpPr>
          <p:nvPr/>
        </p:nvCxnSpPr>
        <p:spPr>
          <a:xfrm>
            <a:off x="6753908" y="4827512"/>
            <a:ext cx="3351163" cy="298596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cxnSpLocks/>
          </p:cNvCxnSpPr>
          <p:nvPr/>
        </p:nvCxnSpPr>
        <p:spPr>
          <a:xfrm flipV="1">
            <a:off x="7510653" y="2504444"/>
            <a:ext cx="2449923" cy="1532648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031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59234" y="235310"/>
            <a:ext cx="11717213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Правилно препиши реченице и стави одговарајући</a:t>
            </a:r>
          </a:p>
          <a:p>
            <a:r>
              <a:rPr lang="sr-Cyrl-BA" sz="3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знак на крају.</a:t>
            </a:r>
          </a:p>
          <a:p>
            <a:endParaRPr lang="sr-Cyrl-BA" sz="3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ПРИЧАЈ НЕ ЧАСУ НА </a:t>
            </a:r>
          </a:p>
          <a:p>
            <a:endParaRPr lang="sr-Cyrl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УКУСНЕ ПРАВИ БАКА МОЈА КОЛАЧЕ</a:t>
            </a:r>
          </a:p>
          <a:p>
            <a:endParaRPr lang="sr-Cyrl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ЈЕ ТЕНИСЕР ГОДИНЕ НАЈБОЉИ КО</a:t>
            </a:r>
          </a:p>
          <a:p>
            <a:endParaRPr lang="sr-Cyrl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ДАЛИСИКУПИОХЉЕБЗАРУЧАК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801569" y="1768513"/>
            <a:ext cx="5390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причај на часу!</a:t>
            </a:r>
          </a:p>
          <a:p>
            <a:endParaRPr lang="sr-Cyrl-B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Моја бака прави укусне колаче.</a:t>
            </a:r>
          </a:p>
          <a:p>
            <a:endParaRPr lang="sr-Cyrl-BA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 је најбољи тенисер године?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351F2D7-B342-467B-A744-AC9A95B7A5C8}"/>
              </a:ext>
            </a:extLst>
          </p:cNvPr>
          <p:cNvSpPr txBox="1"/>
          <p:nvPr/>
        </p:nvSpPr>
        <p:spPr>
          <a:xfrm>
            <a:off x="6801569" y="4045306"/>
            <a:ext cx="5031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ли си купио хљеб за ручак?</a:t>
            </a:r>
            <a:endParaRPr lang="de-DE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8C16FC-B946-4258-9630-338911F52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42" y="4578852"/>
            <a:ext cx="4092278" cy="217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981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99942" y="660621"/>
            <a:ext cx="11450321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Састави по једну изјавну, упитну и узвичну реченицу</a:t>
            </a:r>
          </a:p>
          <a:p>
            <a:r>
              <a:rPr lang="sr-Cyrl-BA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о  дјевојчици са слике.</a:t>
            </a:r>
            <a:endParaRPr 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0" y="2072639"/>
            <a:ext cx="4185920" cy="3017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63324" y="2381069"/>
            <a:ext cx="417576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Ненси вози бицикл .</a:t>
            </a:r>
          </a:p>
          <a:p>
            <a:endParaRPr lang="sr-Cyrl-BA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Шта ради Ненси ?</a:t>
            </a:r>
          </a:p>
          <a:p>
            <a:endParaRPr lang="sr-Cyrl-BA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Ненси, пази !</a:t>
            </a:r>
            <a:endParaRPr lang="en-US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6ED56DE-C4B3-4A63-AE1B-C2C54267DF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7332" y="3357358"/>
            <a:ext cx="2951702" cy="254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96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11258" y="518266"/>
            <a:ext cx="118807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Пажљиво прочитај реченице. Ако је реченица тачна заокружи ДА, а ако је реченица нетачна заокружи НЕ:</a:t>
            </a: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а) Упитном реченицом питамо нешто саговорника.                        </a:t>
            </a: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  НЕ </a:t>
            </a: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б) Узвичне реченице </a:t>
            </a:r>
            <a:r>
              <a:rPr lang="sr-Cyrl-BA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изговарамо тихо и </a:t>
            </a:r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мирно</a:t>
            </a:r>
            <a:r>
              <a:rPr lang="sr-Cyrl-BA" sz="2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                        </a:t>
            </a: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  НЕ</a:t>
            </a: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в) Упитном реченицом дајемо одговор на постављено питање.    </a:t>
            </a: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  НЕ</a:t>
            </a:r>
          </a:p>
          <a:p>
            <a:endParaRPr lang="sr-Cyrl-BA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г) Данас је лијеп дан. – Ово је изјавна реченица.                            </a:t>
            </a:r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    НЕ  </a:t>
            </a:r>
            <a:endParaRPr lang="en-US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1041611" y="3867702"/>
            <a:ext cx="839131" cy="601571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202480" y="4810342"/>
            <a:ext cx="859733" cy="601572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1041611" y="2970251"/>
            <a:ext cx="839131" cy="678519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0181878" y="2191406"/>
            <a:ext cx="859733" cy="67851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72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07481" y="320799"/>
            <a:ext cx="10434320" cy="533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САМОСТАЛАН РАД</a:t>
            </a:r>
          </a:p>
          <a:p>
            <a:pPr algn="ctr"/>
            <a:endParaRPr lang="sr-Cyrl-BA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У облачић упиши одговарајући знак:</a:t>
            </a:r>
          </a:p>
          <a:p>
            <a:endParaRPr lang="sr-Cyrl-BA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Гдје је вјеверица                            Гледај, ено је      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Да ли је на дрвету                         На храсту је</a:t>
            </a:r>
          </a:p>
          <a:p>
            <a:endParaRPr lang="sr-Cyrl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r-Cyrl-BA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На основу слике напиши по једну </a:t>
            </a:r>
          </a:p>
          <a:p>
            <a:r>
              <a:rPr lang="sr-Cyrl-BA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изјавну, упитну и узвичну реченицу.</a:t>
            </a:r>
          </a:p>
          <a:p>
            <a:endParaRPr lang="sr-Cyrl-B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3" name="Cloud Callout 2"/>
          <p:cNvSpPr/>
          <p:nvPr/>
        </p:nvSpPr>
        <p:spPr>
          <a:xfrm>
            <a:off x="4522076" y="1876726"/>
            <a:ext cx="528319" cy="483619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loud Callout 5"/>
          <p:cNvSpPr/>
          <p:nvPr/>
        </p:nvSpPr>
        <p:spPr>
          <a:xfrm>
            <a:off x="9532525" y="1840433"/>
            <a:ext cx="528319" cy="556204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dirty="0"/>
              <a:t>     </a:t>
            </a:r>
            <a:endParaRPr lang="en-US" dirty="0"/>
          </a:p>
        </p:txBody>
      </p:sp>
      <p:sp>
        <p:nvSpPr>
          <p:cNvPr id="7" name="Cloud Callout 6"/>
          <p:cNvSpPr/>
          <p:nvPr/>
        </p:nvSpPr>
        <p:spPr>
          <a:xfrm>
            <a:off x="9280982" y="2861671"/>
            <a:ext cx="528319" cy="483619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loud Callout 7"/>
          <p:cNvSpPr/>
          <p:nvPr/>
        </p:nvSpPr>
        <p:spPr>
          <a:xfrm>
            <a:off x="4786235" y="2780057"/>
            <a:ext cx="528319" cy="528376"/>
          </a:xfrm>
          <a:prstGeom prst="cloud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5935" y="4235192"/>
            <a:ext cx="3698415" cy="2375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65082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281</Words>
  <Application>Microsoft Office PowerPoint</Application>
  <PresentationFormat>Widescreen</PresentationFormat>
  <Paragraphs>75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Реченице по значењу</dc:title>
  <dc:creator>Lenovo</dc:creator>
  <cp:lastModifiedBy>Mirjana Brkić</cp:lastModifiedBy>
  <cp:revision>47</cp:revision>
  <dcterms:created xsi:type="dcterms:W3CDTF">2020-05-09T08:45:53Z</dcterms:created>
  <dcterms:modified xsi:type="dcterms:W3CDTF">2021-04-28T07:35:33Z</dcterms:modified>
</cp:coreProperties>
</file>