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sldIdLst>
    <p:sldId id="256" r:id="rId2"/>
    <p:sldId id="257" r:id="rId3"/>
    <p:sldId id="265" r:id="rId4"/>
    <p:sldId id="259" r:id="rId5"/>
    <p:sldId id="258" r:id="rId6"/>
    <p:sldId id="267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9D18"/>
    <a:srgbClr val="4C7800"/>
    <a:srgbClr val="AFE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903909-1863-4914-B877-87DD1C54E635}" v="643" dt="2020-05-14T06:54:09.0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554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31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989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9937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687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0145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038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8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03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360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3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83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7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34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2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42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82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9D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6DFF08F-DC6B-4601-B491-B0F83F6DD2DA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387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250F1F1-003B-4B4D-8EB1-FE929F1AB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82" y="660109"/>
            <a:ext cx="11671636" cy="59897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22481" y="967885"/>
            <a:ext cx="521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ДИВЉЕ ЖИВОТИЊЕ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182" y="183054"/>
            <a:ext cx="37210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Природа и друштво</a:t>
            </a:r>
          </a:p>
          <a:p>
            <a:pPr algn="ctr"/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разред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7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8A9882E-8E36-4409-A2A4-95911213C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183" y="1750643"/>
            <a:ext cx="4041115" cy="304524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47545489-9626-4977-BB1A-F3C9C3B05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00" y="3838966"/>
            <a:ext cx="3204713" cy="207363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189" y="945397"/>
            <a:ext cx="10838778" cy="53469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BA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4001847" y="4221180"/>
            <a:ext cx="6334538" cy="2424137"/>
          </a:xfrm>
          <a:prstGeom prst="wedgeEllipseCallout">
            <a:avLst>
              <a:gd name="adj1" fmla="val 42346"/>
              <a:gd name="adj2" fmla="val -44101"/>
            </a:avLst>
          </a:prstGeom>
          <a:solidFill>
            <a:schemeClr val="accent1">
              <a:lumMod val="75000"/>
              <a:lumOff val="2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Воли крушке, воли мед,</a:t>
            </a:r>
          </a:p>
          <a:p>
            <a:pPr algn="ctr"/>
            <a:r>
              <a:rPr lang="sr-Cyrl-B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као дјеца сладолед.</a:t>
            </a:r>
          </a:p>
          <a:p>
            <a:pPr algn="ctr"/>
            <a:r>
              <a:rPr lang="sr-Cyrl-B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Кажу брунда, само брунда...</a:t>
            </a:r>
          </a:p>
          <a:p>
            <a:pPr algn="ctr"/>
            <a:r>
              <a:rPr lang="sr-Cyrl-B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 зиму закључа стан </a:t>
            </a:r>
          </a:p>
          <a:p>
            <a:pPr algn="ctr"/>
            <a:r>
              <a:rPr lang="sr-Cyrl-B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спава зимски сан.  </a:t>
            </a:r>
          </a:p>
        </p:txBody>
      </p:sp>
      <p:sp>
        <p:nvSpPr>
          <p:cNvPr id="10" name="Oval Callout 9"/>
          <p:cNvSpPr/>
          <p:nvPr/>
        </p:nvSpPr>
        <p:spPr>
          <a:xfrm flipH="1">
            <a:off x="1245901" y="1339589"/>
            <a:ext cx="5829944" cy="2105186"/>
          </a:xfrm>
          <a:prstGeom prst="wedgeEllipseCallout">
            <a:avLst>
              <a:gd name="adj1" fmla="val 20538"/>
              <a:gd name="adj2" fmla="val 90827"/>
            </a:avLst>
          </a:prstGeom>
          <a:solidFill>
            <a:schemeClr val="accent1">
              <a:lumMod val="75000"/>
              <a:lumOff val="2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Китњаст има реп,</a:t>
            </a:r>
          </a:p>
          <a:p>
            <a:pPr algn="ctr"/>
            <a:r>
              <a:rPr lang="sr-Cyrl-B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 је и лијеп. Љешњаци су њена храна,</a:t>
            </a:r>
          </a:p>
          <a:p>
            <a:pPr algn="ctr"/>
            <a:r>
              <a:rPr lang="sr-Cyrl-B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 јој је свака грана.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FA76F34-3EE4-4890-AA57-1E6EF72C2F64}"/>
              </a:ext>
            </a:extLst>
          </p:cNvPr>
          <p:cNvSpPr/>
          <p:nvPr/>
        </p:nvSpPr>
        <p:spPr>
          <a:xfrm>
            <a:off x="3272578" y="19943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sr-Cyrl-BA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Дивље (шумске) животиње наших крајева</a:t>
            </a:r>
          </a:p>
        </p:txBody>
      </p:sp>
    </p:spTree>
    <p:extLst>
      <p:ext uri="{BB962C8B-B14F-4D97-AF65-F5344CB8AC3E}">
        <p14:creationId xmlns:p14="http://schemas.microsoft.com/office/powerpoint/2010/main" val="125945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6422E58D-CA64-4C74-BB64-DD10B2E52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3" y="1318136"/>
            <a:ext cx="3065563" cy="203756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3B7F529-BC40-4A8F-B14B-424FE3C5D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029" y="3802022"/>
            <a:ext cx="4521598" cy="2705230"/>
          </a:xfrm>
          <a:prstGeom prst="rect">
            <a:avLst/>
          </a:prstGeom>
        </p:spPr>
      </p:pic>
      <p:sp>
        <p:nvSpPr>
          <p:cNvPr id="5" name="Sprechblase: oval 4">
            <a:extLst>
              <a:ext uri="{FF2B5EF4-FFF2-40B4-BE49-F238E27FC236}">
                <a16:creationId xmlns:a16="http://schemas.microsoft.com/office/drawing/2014/main" id="{67A05FA8-3E7F-4B29-BE60-29A284CEC2C7}"/>
              </a:ext>
            </a:extLst>
          </p:cNvPr>
          <p:cNvSpPr/>
          <p:nvPr/>
        </p:nvSpPr>
        <p:spPr>
          <a:xfrm>
            <a:off x="6907921" y="1004498"/>
            <a:ext cx="4710698" cy="2471457"/>
          </a:xfrm>
          <a:prstGeom prst="wedgeEllipseCallout">
            <a:avLst>
              <a:gd name="adj1" fmla="val -13153"/>
              <a:gd name="adj2" fmla="val 93631"/>
            </a:avLst>
          </a:prstGeom>
          <a:solidFill>
            <a:schemeClr val="accent1">
              <a:lumMod val="75000"/>
              <a:lumOff val="25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7DAB36A-E78C-4178-9B27-8DB052668994}"/>
              </a:ext>
            </a:extLst>
          </p:cNvPr>
          <p:cNvSpPr txBox="1"/>
          <p:nvPr/>
        </p:nvSpPr>
        <p:spPr>
          <a:xfrm>
            <a:off x="7089914" y="1455361"/>
            <a:ext cx="4346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Ја сам дјецо шумска кума,</a:t>
            </a:r>
          </a:p>
          <a:p>
            <a:pPr algn="ctr"/>
            <a:r>
              <a:rPr lang="sr-Cyrl-B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хитрих ногу, бистра ума.</a:t>
            </a:r>
          </a:p>
          <a:p>
            <a:pPr algn="ctr"/>
            <a:r>
              <a:rPr lang="sr-Cyrl-B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Кабаница моја риђа,</a:t>
            </a:r>
          </a:p>
          <a:p>
            <a:pPr algn="ctr"/>
            <a:r>
              <a:rPr lang="sr-Cyrl-B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свакоме се ловцу свиђа.</a:t>
            </a:r>
            <a:endParaRPr lang="de-D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prechblase: oval 7">
            <a:extLst>
              <a:ext uri="{FF2B5EF4-FFF2-40B4-BE49-F238E27FC236}">
                <a16:creationId xmlns:a16="http://schemas.microsoft.com/office/drawing/2014/main" id="{8E8B6D41-2340-480F-BFF7-9AD5B0874E60}"/>
              </a:ext>
            </a:extLst>
          </p:cNvPr>
          <p:cNvSpPr/>
          <p:nvPr/>
        </p:nvSpPr>
        <p:spPr>
          <a:xfrm>
            <a:off x="569843" y="3802021"/>
            <a:ext cx="5164028" cy="2765729"/>
          </a:xfrm>
          <a:prstGeom prst="wedgeEllipseCallout">
            <a:avLst>
              <a:gd name="adj1" fmla="val -14814"/>
              <a:gd name="adj2" fmla="val -86004"/>
            </a:avLst>
          </a:prstGeom>
          <a:solidFill>
            <a:schemeClr val="accent1">
              <a:lumMod val="75000"/>
              <a:lumOff val="25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Нит је риба,</a:t>
            </a:r>
          </a:p>
          <a:p>
            <a:pPr algn="ctr"/>
            <a:r>
              <a:rPr lang="sr-Cyrl-B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нит је птица.</a:t>
            </a:r>
          </a:p>
          <a:p>
            <a:pPr algn="ctr"/>
            <a:r>
              <a:rPr lang="sr-Cyrl-B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Мрква му је посластица.</a:t>
            </a:r>
          </a:p>
          <a:p>
            <a:pPr algn="ctr"/>
            <a:r>
              <a:rPr lang="sr-Cyrl-B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Има крзно меко, </a:t>
            </a:r>
          </a:p>
          <a:p>
            <a:pPr algn="ctr"/>
            <a:r>
              <a:rPr lang="sr-Cyrl-B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зову га...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61FF191-1F90-48D4-923C-DB6865F28605}"/>
              </a:ext>
            </a:extLst>
          </p:cNvPr>
          <p:cNvSpPr/>
          <p:nvPr/>
        </p:nvSpPr>
        <p:spPr>
          <a:xfrm>
            <a:off x="3048000" y="29024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sr-Cyrl-BA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Дивље (шумске) животиње наших крајева</a:t>
            </a:r>
          </a:p>
        </p:txBody>
      </p:sp>
    </p:spTree>
    <p:extLst>
      <p:ext uri="{BB962C8B-B14F-4D97-AF65-F5344CB8AC3E}">
        <p14:creationId xmlns:p14="http://schemas.microsoft.com/office/powerpoint/2010/main" val="282000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09" y="4371147"/>
            <a:ext cx="2532017" cy="225393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79649" y="138203"/>
            <a:ext cx="8468336" cy="496202"/>
          </a:xfrm>
        </p:spPr>
        <p:txBody>
          <a:bodyPr/>
          <a:lstStyle/>
          <a:p>
            <a:pPr algn="ctr"/>
            <a:r>
              <a:rPr lang="sr-Cyrl-B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Дивље (шумске) животиње наших крајева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32" y="3039245"/>
            <a:ext cx="2491523" cy="20386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51" y="4465719"/>
            <a:ext cx="3174100" cy="21941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616" y="2413343"/>
            <a:ext cx="3580739" cy="19412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72" y="3980870"/>
            <a:ext cx="3543957" cy="26090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8" y="788938"/>
            <a:ext cx="2382167" cy="1941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222" y="841617"/>
            <a:ext cx="2136665" cy="14885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345" y="271103"/>
            <a:ext cx="1933893" cy="194123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31F842B-DFA8-4CE0-82B7-1AC5EFADF8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0410" y="1266492"/>
            <a:ext cx="3580738" cy="260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7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9D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626" y="611154"/>
            <a:ext cx="5512905" cy="6269203"/>
          </a:xfrm>
        </p:spPr>
        <p:txBody>
          <a:bodyPr>
            <a:noAutofit/>
          </a:bodyPr>
          <a:lstStyle/>
          <a:p>
            <a:pPr marL="342900" indent="-342900">
              <a:buClrTx/>
              <a:buSzPct val="100000"/>
              <a:buFont typeface="Arial" panose="020B0604020202020204" pitchFamily="34" charset="0"/>
              <a:buChar char="•"/>
            </a:pPr>
            <a:r>
              <a:rPr lang="sr-Cyrl-BA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Дивље животиње су животиње које живе слободно у природи</a:t>
            </a:r>
            <a:r>
              <a:rPr lang="de-DE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Cyrl-BA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Tx/>
              <a:buSzPct val="100000"/>
              <a:buFont typeface="Arial" panose="020B0604020202020204" pitchFamily="34" charset="0"/>
              <a:buChar char="•"/>
            </a:pPr>
            <a:r>
              <a:rPr lang="sr-Cyrl-BA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Оне се саме брину о себи и својим младунцима, саме праве склоништа и проналазе храну.</a:t>
            </a:r>
          </a:p>
          <a:p>
            <a:pPr marL="342900" indent="-342900">
              <a:buClrTx/>
              <a:buSzPct val="100000"/>
              <a:buFont typeface="Arial" panose="020B0604020202020204" pitchFamily="34" charset="0"/>
              <a:buChar char="•"/>
            </a:pPr>
            <a:r>
              <a:rPr lang="sr-Cyrl-BA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Живе у срединама у којима најлакше могу да нађу храну и побјегну од непријатеља.</a:t>
            </a:r>
          </a:p>
          <a:p>
            <a:pPr marL="342900" indent="-342900">
              <a:buClrTx/>
              <a:buSzPct val="100000"/>
              <a:buFont typeface="Arial" panose="020B0604020202020204" pitchFamily="34" charset="0"/>
              <a:buChar char="•"/>
            </a:pPr>
            <a:r>
              <a:rPr lang="sr-Cyrl-BA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Неке дивље животиње су опасне за човјека (медвјед, вук, дивља свиња) - звијери.</a:t>
            </a:r>
          </a:p>
          <a:p>
            <a:pPr marL="342900" indent="-342900">
              <a:buClrTx/>
              <a:buSzPct val="100000"/>
              <a:buFont typeface="Arial" panose="020B0604020202020204" pitchFamily="34" charset="0"/>
              <a:buChar char="•"/>
            </a:pPr>
            <a:r>
              <a:rPr lang="sr-Cyrl-BA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Живе у групама: крдо, чопор, јато, рој.</a:t>
            </a:r>
          </a:p>
          <a:p>
            <a:pPr marL="342900" indent="-342900">
              <a:buClrTx/>
              <a:buSzPct val="100000"/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DDF3DA2-4334-4135-B15C-001D097BD601}"/>
              </a:ext>
            </a:extLst>
          </p:cNvPr>
          <p:cNvSpPr txBox="1"/>
          <p:nvPr/>
        </p:nvSpPr>
        <p:spPr>
          <a:xfrm>
            <a:off x="3514131" y="57156"/>
            <a:ext cx="487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ДИВЉЕ ЖИВОТИЊЕ</a:t>
            </a:r>
            <a:endParaRPr lang="de-DE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16114BD-FA7E-49C8-921C-8BB2ED281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71397"/>
            <a:ext cx="5903636" cy="600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7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146BE61-DCC8-4122-8751-C8295CAB1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491" y="2612220"/>
            <a:ext cx="4359018" cy="110347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4E3E1C9-1FB7-49B0-BDDB-C3EE615D2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300" y="1588003"/>
            <a:ext cx="2426418" cy="102421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CF4238C-4DA5-4948-8995-4B1F5C82A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338" y="1588003"/>
            <a:ext cx="2371550" cy="102421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99C3DF4-2145-4B1D-A855-48CEE6D1A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493" y="4089980"/>
            <a:ext cx="2085013" cy="8779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DE8CA5F-25C5-4876-B4EE-924C075F03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5528" y="606462"/>
            <a:ext cx="2981202" cy="64623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64EC897-8642-4F0E-A042-D590FEF12D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982" y="917385"/>
            <a:ext cx="2359356" cy="67061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7A5C0DB-59CE-4646-BE2B-93989D07CF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871" y="2279959"/>
            <a:ext cx="1938696" cy="66452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AD3E052-8D0A-4B76-8938-10AE170583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3051" y="5439087"/>
            <a:ext cx="4432176" cy="104250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867D360-A2B1-468C-BDB5-E604C1C8F8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81041" y="4335615"/>
            <a:ext cx="4102964" cy="101812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44B8F6C-4DA8-4487-94BE-A550308C90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9402" y="2276911"/>
            <a:ext cx="434741" cy="45364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BE7E73C-C5F1-4980-9D2C-4F56BAA5CA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7138506" y="2237932"/>
            <a:ext cx="460997" cy="48104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1CF3784-E614-45E4-8DC2-BB77A0718B0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14561" y="3699466"/>
            <a:ext cx="362875" cy="585282"/>
          </a:xfrm>
          <a:prstGeom prst="rect">
            <a:avLst/>
          </a:prstGeom>
        </p:spPr>
      </p:pic>
      <p:sp>
        <p:nvSpPr>
          <p:cNvPr id="17" name="Oval 21">
            <a:extLst>
              <a:ext uri="{FF2B5EF4-FFF2-40B4-BE49-F238E27FC236}">
                <a16:creationId xmlns:a16="http://schemas.microsoft.com/office/drawing/2014/main" id="{4360B1A7-BD7D-45D9-AA0F-E6B42D1220AC}"/>
              </a:ext>
            </a:extLst>
          </p:cNvPr>
          <p:cNvSpPr/>
          <p:nvPr/>
        </p:nvSpPr>
        <p:spPr>
          <a:xfrm>
            <a:off x="1555543" y="5479751"/>
            <a:ext cx="4359018" cy="92172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Тијело прекривено чекињама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9">
            <a:extLst>
              <a:ext uri="{FF2B5EF4-FFF2-40B4-BE49-F238E27FC236}">
                <a16:creationId xmlns:a16="http://schemas.microsoft.com/office/drawing/2014/main" id="{DB9AD228-BCAC-4E29-956E-4E635738DB1B}"/>
              </a:ext>
            </a:extLst>
          </p:cNvPr>
          <p:cNvSpPr/>
          <p:nvPr/>
        </p:nvSpPr>
        <p:spPr>
          <a:xfrm>
            <a:off x="329120" y="4423724"/>
            <a:ext cx="4444435" cy="90192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Тијело прекривено длаком (крзном)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37E8B189-39FF-4DF2-BC64-FB0097F02E2C}"/>
              </a:ext>
            </a:extLst>
          </p:cNvPr>
          <p:cNvCxnSpPr>
            <a:cxnSpLocks/>
          </p:cNvCxnSpPr>
          <p:nvPr/>
        </p:nvCxnSpPr>
        <p:spPr>
          <a:xfrm flipH="1">
            <a:off x="4657844" y="4566276"/>
            <a:ext cx="388728" cy="17363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D58548CF-D3B6-4E3D-B8C5-E30D4A6B509C}"/>
              </a:ext>
            </a:extLst>
          </p:cNvPr>
          <p:cNvCxnSpPr>
            <a:cxnSpLocks/>
            <a:endCxn id="17" idx="7"/>
          </p:cNvCxnSpPr>
          <p:nvPr/>
        </p:nvCxnSpPr>
        <p:spPr>
          <a:xfrm flipH="1">
            <a:off x="5276198" y="4967880"/>
            <a:ext cx="442752" cy="64685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F5D56FE4-A8CC-41A8-8000-7E4C361FE802}"/>
              </a:ext>
            </a:extLst>
          </p:cNvPr>
          <p:cNvCxnSpPr>
            <a:cxnSpLocks/>
          </p:cNvCxnSpPr>
          <p:nvPr/>
        </p:nvCxnSpPr>
        <p:spPr>
          <a:xfrm>
            <a:off x="6770047" y="4874686"/>
            <a:ext cx="478892" cy="74004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E1734579-4B05-41BD-929A-466D06E60467}"/>
              </a:ext>
            </a:extLst>
          </p:cNvPr>
          <p:cNvCxnSpPr>
            <a:cxnSpLocks/>
            <a:stCxn id="6" idx="3"/>
            <a:endCxn id="13" idx="1"/>
          </p:cNvCxnSpPr>
          <p:nvPr/>
        </p:nvCxnSpPr>
        <p:spPr>
          <a:xfrm>
            <a:off x="7138506" y="4528930"/>
            <a:ext cx="542535" cy="31574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9A6F5505-63F2-4DE0-9B90-39D9CD37E6CA}"/>
              </a:ext>
            </a:extLst>
          </p:cNvPr>
          <p:cNvCxnSpPr>
            <a:cxnSpLocks/>
          </p:cNvCxnSpPr>
          <p:nvPr/>
        </p:nvCxnSpPr>
        <p:spPr>
          <a:xfrm flipV="1">
            <a:off x="4028661" y="1126435"/>
            <a:ext cx="300741" cy="4615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9AC318BB-3AF2-4495-9F70-99997CC4F82F}"/>
              </a:ext>
            </a:extLst>
          </p:cNvPr>
          <p:cNvCxnSpPr>
            <a:cxnSpLocks/>
          </p:cNvCxnSpPr>
          <p:nvPr/>
        </p:nvCxnSpPr>
        <p:spPr>
          <a:xfrm flipH="1" flipV="1">
            <a:off x="2111809" y="1447203"/>
            <a:ext cx="591473" cy="35084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7E48E17F-9D2F-4B14-A6C7-DE75E3F555BF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2264567" y="2395484"/>
            <a:ext cx="634764" cy="2167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Oval 10">
            <a:extLst>
              <a:ext uri="{FF2B5EF4-FFF2-40B4-BE49-F238E27FC236}">
                <a16:creationId xmlns:a16="http://schemas.microsoft.com/office/drawing/2014/main" id="{36C5DFD8-3B43-4B0A-B0EE-C7BF22243880}"/>
              </a:ext>
            </a:extLst>
          </p:cNvPr>
          <p:cNvSpPr/>
          <p:nvPr/>
        </p:nvSpPr>
        <p:spPr>
          <a:xfrm>
            <a:off x="8945217" y="2492837"/>
            <a:ext cx="3087804" cy="59059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Биљке и месо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val 10">
            <a:extLst>
              <a:ext uri="{FF2B5EF4-FFF2-40B4-BE49-F238E27FC236}">
                <a16:creationId xmlns:a16="http://schemas.microsoft.com/office/drawing/2014/main" id="{CEA6149C-010F-4339-9AFE-B054B4DBA930}"/>
              </a:ext>
            </a:extLst>
          </p:cNvPr>
          <p:cNvSpPr/>
          <p:nvPr/>
        </p:nvSpPr>
        <p:spPr>
          <a:xfrm>
            <a:off x="9196472" y="1032036"/>
            <a:ext cx="2740352" cy="59059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Биљке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10">
            <a:extLst>
              <a:ext uri="{FF2B5EF4-FFF2-40B4-BE49-F238E27FC236}">
                <a16:creationId xmlns:a16="http://schemas.microsoft.com/office/drawing/2014/main" id="{4A37685A-14AC-4ACE-8FB8-2F0DCC8BC628}"/>
              </a:ext>
            </a:extLst>
          </p:cNvPr>
          <p:cNvSpPr/>
          <p:nvPr/>
        </p:nvSpPr>
        <p:spPr>
          <a:xfrm>
            <a:off x="6608867" y="539859"/>
            <a:ext cx="2336350" cy="72317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Месо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6F46EA06-7D7A-4BE8-ADF6-B0B7B7655A78}"/>
              </a:ext>
            </a:extLst>
          </p:cNvPr>
          <p:cNvCxnSpPr>
            <a:cxnSpLocks/>
            <a:stCxn id="4" idx="0"/>
            <a:endCxn id="48" idx="4"/>
          </p:cNvCxnSpPr>
          <p:nvPr/>
        </p:nvCxnSpPr>
        <p:spPr>
          <a:xfrm flipH="1" flipV="1">
            <a:off x="7777042" y="1263038"/>
            <a:ext cx="498467" cy="32496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Gerade Verbindung mit Pfeil 51">
            <a:extLst>
              <a:ext uri="{FF2B5EF4-FFF2-40B4-BE49-F238E27FC236}">
                <a16:creationId xmlns:a16="http://schemas.microsoft.com/office/drawing/2014/main" id="{2A62EBE1-C53F-4A7D-8B19-71A4BDB812AA}"/>
              </a:ext>
            </a:extLst>
          </p:cNvPr>
          <p:cNvCxnSpPr>
            <a:cxnSpLocks/>
            <a:endCxn id="47" idx="3"/>
          </p:cNvCxnSpPr>
          <p:nvPr/>
        </p:nvCxnSpPr>
        <p:spPr>
          <a:xfrm flipV="1">
            <a:off x="9238634" y="1536136"/>
            <a:ext cx="359153" cy="21995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95824C1A-7D87-4467-B913-6CCB471A30F0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9058500" y="2407485"/>
            <a:ext cx="338915" cy="17184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8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46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397" y="381000"/>
            <a:ext cx="3887257" cy="476574"/>
          </a:xfrm>
        </p:spPr>
        <p:txBody>
          <a:bodyPr/>
          <a:lstStyle/>
          <a:p>
            <a:pPr algn="ctr"/>
            <a:r>
              <a:rPr lang="sr-Cyrl-B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САМОСТАЛАН РАД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78" y="1138008"/>
            <a:ext cx="11202991" cy="2758131"/>
          </a:xfrm>
        </p:spPr>
        <p:txBody>
          <a:bodyPr>
            <a:noAutofit/>
          </a:bodyPr>
          <a:lstStyle/>
          <a:p>
            <a:pPr marL="514350" indent="-514350">
              <a:buClrTx/>
              <a:buSzPct val="100000"/>
              <a:buAutoNum type="arabicPeriod"/>
            </a:pPr>
            <a:r>
              <a:rPr lang="sr-Cyrl-B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Прочитај пјесму „Шумски вртић“ у уџбенику Природе и друштва на 102. страни, а затим у свеску напиши које се животиње помињу у тој пјесми?</a:t>
            </a:r>
          </a:p>
          <a:p>
            <a:pPr marL="0" indent="0">
              <a:buClrTx/>
              <a:buSzPct val="100000"/>
              <a:buNone/>
            </a:pPr>
            <a:endParaRPr lang="sr-Cyrl-B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B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Опиши по чему се разликују дивље животиње од домаћих ?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3ABD6D88-D6DA-41D8-B647-1027CE1A2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286" y="4662167"/>
            <a:ext cx="2473657" cy="19272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220B73F-C7B1-463A-B11C-BB6F2976F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891" y="4176573"/>
            <a:ext cx="2456901" cy="275813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1850800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248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Сабирање и одузимање до 20</dc:title>
  <dc:creator>Lenovo</dc:creator>
  <cp:lastModifiedBy>Mirjana Brkić</cp:lastModifiedBy>
  <cp:revision>28</cp:revision>
  <dcterms:created xsi:type="dcterms:W3CDTF">2020-04-05T08:07:35Z</dcterms:created>
  <dcterms:modified xsi:type="dcterms:W3CDTF">2021-04-28T07:35:18Z</dcterms:modified>
</cp:coreProperties>
</file>