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  <p:sldMasterId id="2147483829" r:id="rId2"/>
  </p:sldMasterIdLst>
  <p:notesMasterIdLst>
    <p:notesMasterId r:id="rId36"/>
  </p:notesMasterIdLst>
  <p:handoutMasterIdLst>
    <p:handoutMasterId r:id="rId37"/>
  </p:handoutMasterIdLst>
  <p:sldIdLst>
    <p:sldId id="326" r:id="rId3"/>
    <p:sldId id="258" r:id="rId4"/>
    <p:sldId id="260" r:id="rId5"/>
    <p:sldId id="262" r:id="rId6"/>
    <p:sldId id="268" r:id="rId7"/>
    <p:sldId id="270" r:id="rId8"/>
    <p:sldId id="272" r:id="rId9"/>
    <p:sldId id="274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302" r:id="rId18"/>
    <p:sldId id="315" r:id="rId19"/>
    <p:sldId id="275" r:id="rId20"/>
    <p:sldId id="303" r:id="rId21"/>
    <p:sldId id="316" r:id="rId22"/>
    <p:sldId id="304" r:id="rId23"/>
    <p:sldId id="305" r:id="rId24"/>
    <p:sldId id="306" r:id="rId25"/>
    <p:sldId id="307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14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36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1E9C96-0308-49E0-9113-CBDCB3233B9B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8C854F-2E6E-46BC-B247-9FF35312BD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18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71BDCA-4244-494C-B462-3B21F1A508AE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5DF541-FA49-4703-B1FF-1746B44C2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9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A20-5E9E-442E-8DD2-154CB52737A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5C1-390E-4BD5-8243-B88B25363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A20-5E9E-442E-8DD2-154CB52737A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5C1-390E-4BD5-8243-B88B25363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A20-5E9E-442E-8DD2-154CB52737A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5C1-390E-4BD5-8243-B88B25363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FB9B-DB4F-48F8-A952-FEAE8BE1344A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1696513-9D64-4B13-BDA4-11A10807D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FB9B-DB4F-48F8-A952-FEAE8BE1344A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6513-9D64-4B13-BDA4-11A10807D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FB9B-DB4F-48F8-A952-FEAE8BE1344A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696513-9D64-4B13-BDA4-11A10807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FB9B-DB4F-48F8-A952-FEAE8BE1344A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6513-9D64-4B13-BDA4-11A10807D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FB9B-DB4F-48F8-A952-FEAE8BE1344A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6513-9D64-4B13-BDA4-11A10807D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FB9B-DB4F-48F8-A952-FEAE8BE1344A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6513-9D64-4B13-BDA4-11A10807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FB9B-DB4F-48F8-A952-FEAE8BE1344A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6513-9D64-4B13-BDA4-11A10807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FB9B-DB4F-48F8-A952-FEAE8BE1344A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6513-9D64-4B13-BDA4-11A10807D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A20-5E9E-442E-8DD2-154CB52737A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5C1-390E-4BD5-8243-B88B25363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FB9B-DB4F-48F8-A952-FEAE8BE1344A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696513-9D64-4B13-BDA4-11A10807D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FB9B-DB4F-48F8-A952-FEAE8BE1344A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6513-9D64-4B13-BDA4-11A10807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FB9B-DB4F-48F8-A952-FEAE8BE1344A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6513-9D64-4B13-BDA4-11A10807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FB9B-DB4F-48F8-A952-FEAE8BE1344A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6513-9D64-4B13-BDA4-11A10807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A20-5E9E-442E-8DD2-154CB52737A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5C1-390E-4BD5-8243-B88B25363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A20-5E9E-442E-8DD2-154CB52737A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5C1-390E-4BD5-8243-B88B25363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A20-5E9E-442E-8DD2-154CB52737A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5C1-390E-4BD5-8243-B88B25363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A20-5E9E-442E-8DD2-154CB52737A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5C1-390E-4BD5-8243-B88B25363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A20-5E9E-442E-8DD2-154CB52737A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5C1-390E-4BD5-8243-B88B25363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A20-5E9E-442E-8DD2-154CB52737A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5C1-390E-4BD5-8243-B88B25363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BA20-5E9E-442E-8DD2-154CB52737A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5C1-390E-4BD5-8243-B88B25363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3BA20-5E9E-442E-8DD2-154CB52737A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A5C1-390E-4BD5-8243-B88B25363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C62FB9B-DB4F-48F8-A952-FEAE8BE1344A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1696513-9D64-4B13-BDA4-11A10807D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16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76800"/>
            <a:ext cx="7086600" cy="762000"/>
          </a:xfrm>
        </p:spPr>
        <p:txBody>
          <a:bodyPr>
            <a:noAutofit/>
          </a:bodyPr>
          <a:lstStyle/>
          <a:p>
            <a:pPr algn="l"/>
            <a:r>
              <a:rPr lang="sr-Cyrl-BA" sz="2000" b="1" dirty="0" smtClean="0">
                <a:latin typeface="Arial Black" pitchFamily="34" charset="0"/>
                <a:cs typeface="Aharoni" pitchFamily="2" charset="-79"/>
              </a:rPr>
              <a:t>                    </a:t>
            </a:r>
            <a:r>
              <a:rPr lang="en-US" sz="2000" b="1" dirty="0" smtClean="0">
                <a:latin typeface="Arial Black" pitchFamily="34" charset="0"/>
                <a:cs typeface="Aharoni" pitchFamily="2" charset="-79"/>
              </a:rPr>
              <a:t>  </a:t>
            </a:r>
            <a:r>
              <a:rPr lang="sr-Cyrl-BA" sz="2000" b="1" dirty="0" smtClean="0">
                <a:latin typeface="Arial Black" pitchFamily="34" charset="0"/>
                <a:cs typeface="Aharoni" pitchFamily="2" charset="-79"/>
              </a:rPr>
              <a:t>                    презентатор:</a:t>
            </a:r>
          </a:p>
          <a:p>
            <a:pPr algn="l"/>
            <a:r>
              <a:rPr lang="sr-Cyrl-BA" sz="2000" b="1" smtClean="0">
                <a:latin typeface="Arial Black" pitchFamily="34" charset="0"/>
                <a:cs typeface="Aharoni" pitchFamily="2" charset="-79"/>
              </a:rPr>
              <a:t>Август, 2021.   </a:t>
            </a:r>
            <a:r>
              <a:rPr lang="en-US" sz="2000" b="1" dirty="0" smtClean="0">
                <a:latin typeface="Arial Black" pitchFamily="34" charset="0"/>
                <a:cs typeface="Aharoni" pitchFamily="2" charset="-79"/>
              </a:rPr>
              <a:t>      </a:t>
            </a:r>
            <a:r>
              <a:rPr lang="sr-Cyrl-BA" sz="2000" b="1" dirty="0" smtClean="0">
                <a:latin typeface="Arial Black" pitchFamily="34" charset="0"/>
                <a:cs typeface="Aharoni" pitchFamily="2" charset="-79"/>
              </a:rPr>
              <a:t>          др Предраг Дамјановић</a:t>
            </a:r>
            <a:endParaRPr lang="en-US" sz="2000" b="1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3733799"/>
          </a:xfrm>
        </p:spPr>
        <p:txBody>
          <a:bodyPr>
            <a:normAutofit/>
          </a:bodyPr>
          <a:lstStyle/>
          <a:p>
            <a:r>
              <a:rPr lang="sr-Cyrl-BA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ВРЕДНОВАЊЕ </a:t>
            </a:r>
            <a:r>
              <a:rPr lang="sr-Cyrl-BA" b="1" dirty="0" smtClean="0">
                <a:solidFill>
                  <a:schemeClr val="bg2">
                    <a:lumMod val="90000"/>
                  </a:schemeClr>
                </a:solidFill>
                <a:latin typeface="Arial Black" pitchFamily="34" charset="0"/>
                <a:cs typeface="Aharoni" pitchFamily="2" charset="-79"/>
              </a:rPr>
              <a:t>ОБРАЗОВНОГ ПРОЦ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Arial Black" pitchFamily="34" charset="0"/>
                <a:cs typeface="Aharoni" pitchFamily="2" charset="-79"/>
              </a:rPr>
              <a:t>E</a:t>
            </a:r>
            <a:r>
              <a:rPr lang="sr-Cyrl-BA" b="1" dirty="0" smtClean="0">
                <a:solidFill>
                  <a:schemeClr val="bg2">
                    <a:lumMod val="90000"/>
                  </a:schemeClr>
                </a:solidFill>
                <a:latin typeface="Arial Black" pitchFamily="34" charset="0"/>
                <a:cs typeface="Aharoni" pitchFamily="2" charset="-79"/>
              </a:rPr>
              <a:t>СА У ФУНКЦИЈИ</a:t>
            </a:r>
            <a:r>
              <a:rPr lang="sr-Cyrl-BA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КВАЛИТЕТНОГ РАДА У ШКОЛИ</a:t>
            </a:r>
            <a:endParaRPr lang="en-US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4400" b="1" dirty="0" smtClean="0">
                <a:latin typeface="Arial Black" pitchFamily="34" charset="0"/>
                <a:cs typeface="Times New Roman" pitchFamily="18" charset="0"/>
              </a:rPr>
              <a:t>Кораци у припреми  самовредновања(2)</a:t>
            </a:r>
            <a:endParaRPr lang="en-US" sz="44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sr-Latn-CS" sz="3600" b="1" dirty="0" smtClean="0">
                <a:latin typeface="Arial Black" pitchFamily="34" charset="0"/>
                <a:cs typeface="Times New Roman" pitchFamily="18" charset="0"/>
              </a:rPr>
              <a:t>Утврдити</a:t>
            </a:r>
            <a:r>
              <a:rPr lang="hr-HR" sz="3600" b="1" dirty="0" smtClean="0">
                <a:latin typeface="Arial Black" pitchFamily="34" charset="0"/>
                <a:cs typeface="Times New Roman" pitchFamily="18" charset="0"/>
              </a:rPr>
              <a:t>  </a:t>
            </a:r>
            <a:r>
              <a:rPr lang="sr-Latn-CS" sz="3600" b="1" dirty="0" smtClean="0">
                <a:latin typeface="Arial Black" pitchFamily="34" charset="0"/>
                <a:cs typeface="Times New Roman" pitchFamily="18" charset="0"/>
              </a:rPr>
              <a:t>план рада</a:t>
            </a:r>
            <a:endParaRPr lang="sr-Cyrl-BA" sz="36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sr-Latn-CS" sz="3600" b="1" dirty="0" smtClean="0">
                <a:latin typeface="Arial Black" pitchFamily="34" charset="0"/>
                <a:cs typeface="Times New Roman" pitchFamily="18" charset="0"/>
              </a:rPr>
              <a:t>Дати упут</a:t>
            </a:r>
            <a:r>
              <a:rPr lang="sr-Cyrl-CS" sz="3600" b="1" dirty="0" smtClean="0">
                <a:latin typeface="Arial Black" pitchFamily="34" charset="0"/>
                <a:cs typeface="Times New Roman" pitchFamily="18" charset="0"/>
              </a:rPr>
              <a:t>ства </a:t>
            </a:r>
            <a:r>
              <a:rPr lang="sr-Latn-CS" sz="3600" b="1" dirty="0" smtClean="0">
                <a:latin typeface="Arial Black" pitchFamily="34" charset="0"/>
                <a:cs typeface="Times New Roman" pitchFamily="18" charset="0"/>
              </a:rPr>
              <a:t>доносиоцима информација</a:t>
            </a:r>
            <a:endParaRPr lang="sr-Cyrl-BA" sz="36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sr-Latn-CS" sz="3600" b="1" dirty="0" smtClean="0">
                <a:latin typeface="Arial Black" pitchFamily="34" charset="0"/>
                <a:cs typeface="Times New Roman" pitchFamily="18" charset="0"/>
              </a:rPr>
              <a:t>Дати времена</a:t>
            </a:r>
            <a:r>
              <a:rPr lang="hr-HR" sz="3600" b="1" dirty="0" smtClean="0">
                <a:latin typeface="Arial Black" pitchFamily="34" charset="0"/>
                <a:cs typeface="Times New Roman" pitchFamily="18" charset="0"/>
              </a:rPr>
              <a:t> за сакупљање</a:t>
            </a:r>
            <a:r>
              <a:rPr lang="sr-Cyrl-CS" sz="3600" b="1" dirty="0" smtClean="0">
                <a:latin typeface="Arial Black" pitchFamily="34" charset="0"/>
                <a:cs typeface="Times New Roman" pitchFamily="18" charset="0"/>
              </a:rPr>
              <a:t> информација</a:t>
            </a:r>
            <a:endParaRPr lang="en-US" sz="36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hr-HR" sz="3600" b="1" dirty="0" smtClean="0">
                <a:latin typeface="Arial Black" pitchFamily="34" charset="0"/>
                <a:cs typeface="Times New Roman" pitchFamily="18" charset="0"/>
              </a:rPr>
              <a:t>Разврставање</a:t>
            </a:r>
            <a:r>
              <a:rPr lang="pt-BR" sz="3600" b="1" dirty="0" smtClean="0">
                <a:latin typeface="Arial Black" pitchFamily="34" charset="0"/>
                <a:cs typeface="Times New Roman" pitchFamily="18" charset="0"/>
              </a:rPr>
              <a:t>, </a:t>
            </a:r>
            <a:r>
              <a:rPr lang="hr-HR" sz="3600" b="1" dirty="0" smtClean="0">
                <a:latin typeface="Arial Black" pitchFamily="34" charset="0"/>
                <a:cs typeface="Times New Roman" pitchFamily="18" charset="0"/>
              </a:rPr>
              <a:t>анализа и интерпретација прикупљених информација</a:t>
            </a:r>
            <a:endParaRPr lang="sr-Cyrl-BA" sz="3600" b="1" dirty="0" smtClean="0">
              <a:latin typeface="Arial Black" pitchFamily="34" charset="0"/>
              <a:cs typeface="Times New Roman" pitchFamily="18" charset="0"/>
            </a:endParaRPr>
          </a:p>
          <a:p>
            <a:endParaRPr lang="en-US" sz="3600" b="1" dirty="0" smtClean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3600" b="1" dirty="0" smtClean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4400" b="1" dirty="0" smtClean="0">
                <a:latin typeface="Arial Black" pitchFamily="34" charset="0"/>
                <a:cs typeface="Times New Roman" pitchFamily="18" charset="0"/>
              </a:rPr>
              <a:t>Кораци у припреми самовредновања(3)</a:t>
            </a:r>
            <a:endParaRPr lang="en-US" sz="44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r-HR" sz="3600" b="1" dirty="0" smtClean="0">
                <a:latin typeface="Arial Black" pitchFamily="34" charset="0"/>
                <a:cs typeface="Times New Roman" pitchFamily="18" charset="0"/>
              </a:rPr>
              <a:t>Развити методе за разврставање/сређивање и анализирање информација</a:t>
            </a:r>
            <a:endParaRPr lang="sr-Cyrl-BA" sz="36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hr-HR" sz="3600" b="1" dirty="0" smtClean="0">
                <a:latin typeface="Arial Black" pitchFamily="34" charset="0"/>
                <a:cs typeface="Times New Roman" pitchFamily="18" charset="0"/>
              </a:rPr>
              <a:t>Дати довољно времена за сваки задатак појединачно</a:t>
            </a:r>
            <a:endParaRPr lang="sr-Cyrl-BA" sz="36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hr-HR" sz="3600" b="1" dirty="0" smtClean="0">
                <a:latin typeface="Arial Black" pitchFamily="34" charset="0"/>
                <a:cs typeface="Times New Roman" pitchFamily="18" charset="0"/>
              </a:rPr>
              <a:t>Дати времена за сакупљање</a:t>
            </a:r>
            <a:r>
              <a:rPr lang="sr-Cyrl-BA" sz="3600" b="1" dirty="0" smtClean="0">
                <a:latin typeface="Arial Black" pitchFamily="34" charset="0"/>
                <a:cs typeface="Times New Roman" pitchFamily="18" charset="0"/>
              </a:rPr>
              <a:t> материјала</a:t>
            </a:r>
            <a:endParaRPr lang="en-US" sz="3600" b="1" dirty="0" smtClean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hr-HR" sz="3600" b="1" dirty="0" smtClean="0">
                <a:latin typeface="Arial Black" pitchFamily="34" charset="0"/>
                <a:cs typeface="Times New Roman" pitchFamily="18" charset="0"/>
              </a:rPr>
              <a:t/>
            </a:r>
            <a:br>
              <a:rPr lang="hr-HR" sz="3600" b="1" dirty="0" smtClean="0">
                <a:latin typeface="Arial Black" pitchFamily="34" charset="0"/>
                <a:cs typeface="Times New Roman" pitchFamily="18" charset="0"/>
              </a:rPr>
            </a:br>
            <a:endParaRPr lang="en-US" sz="3600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4800" b="1" dirty="0" smtClean="0">
                <a:latin typeface="Arial Black" pitchFamily="34" charset="0"/>
                <a:cs typeface="Times New Roman" pitchFamily="18" charset="0"/>
              </a:rPr>
              <a:t>Кораци у припреми самовредновања(4)</a:t>
            </a:r>
            <a:endParaRPr lang="en-US" sz="48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r>
              <a:rPr lang="hr-HR" sz="4000" b="1" dirty="0" smtClean="0">
                <a:latin typeface="Arial Black" pitchFamily="34" charset="0"/>
                <a:cs typeface="Times New Roman" pitchFamily="18" charset="0"/>
              </a:rPr>
              <a:t>Презент</a:t>
            </a:r>
            <a:r>
              <a:rPr lang="sr-Cyrl-CS" sz="4000" b="1" dirty="0" smtClean="0">
                <a:latin typeface="Arial Black" pitchFamily="34" charset="0"/>
                <a:cs typeface="Times New Roman" pitchFamily="18" charset="0"/>
              </a:rPr>
              <a:t>ов</a:t>
            </a:r>
            <a:r>
              <a:rPr lang="hr-HR" sz="4000" b="1" dirty="0" smtClean="0">
                <a:latin typeface="Arial Black" pitchFamily="34" charset="0"/>
                <a:cs typeface="Times New Roman" pitchFamily="18" charset="0"/>
              </a:rPr>
              <a:t>ати нађено стање</a:t>
            </a:r>
            <a:endParaRPr lang="sr-Cyrl-BA" sz="40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hr-HR" sz="4000" b="1" dirty="0" smtClean="0">
                <a:latin typeface="Arial Black" pitchFamily="34" charset="0"/>
                <a:cs typeface="Times New Roman" pitchFamily="18" charset="0"/>
              </a:rPr>
              <a:t>Користити  заглавља/поднаслове за финални извјештај</a:t>
            </a:r>
            <a:endParaRPr lang="sr-Cyrl-BA" sz="40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hr-HR" sz="4000" b="1" dirty="0" smtClean="0">
                <a:latin typeface="Arial Black" pitchFamily="34" charset="0"/>
                <a:cs typeface="Times New Roman" pitchFamily="18" charset="0"/>
              </a:rPr>
              <a:t> Анализа</a:t>
            </a:r>
            <a:r>
              <a:rPr lang="sr-Cyrl-BA" sz="4000" b="1" dirty="0" smtClean="0">
                <a:latin typeface="Arial Black" pitchFamily="34" charset="0"/>
                <a:cs typeface="Times New Roman" pitchFamily="18" charset="0"/>
              </a:rPr>
              <a:t> прикупљених </a:t>
            </a:r>
            <a:r>
              <a:rPr lang="hr-HR" sz="4000" b="1" dirty="0" smtClean="0">
                <a:latin typeface="Arial Black" pitchFamily="34" charset="0"/>
                <a:cs typeface="Times New Roman" pitchFamily="18" charset="0"/>
              </a:rPr>
              <a:t> информација,</a:t>
            </a:r>
            <a:endParaRPr lang="sr-Cyrl-BA" sz="40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hr-HR" sz="4000" b="1" dirty="0" smtClean="0">
                <a:latin typeface="Arial Black" pitchFamily="34" charset="0"/>
                <a:cs typeface="Times New Roman" pitchFamily="18" charset="0"/>
              </a:rPr>
              <a:t>Закључци и препоруке</a:t>
            </a:r>
            <a:endParaRPr lang="en-US" sz="4000" b="1" dirty="0" smtClean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4000" dirty="0" smtClean="0">
              <a:latin typeface="Arial Black" pitchFamily="34" charset="0"/>
              <a:cs typeface="Times New Roman" pitchFamily="18" charset="0"/>
            </a:endParaRPr>
          </a:p>
          <a:p>
            <a:endParaRPr lang="en-US" sz="4000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4400" b="1" dirty="0" smtClean="0">
                <a:latin typeface="Arial Black" pitchFamily="34" charset="0"/>
                <a:cs typeface="Times New Roman" pitchFamily="18" charset="0"/>
              </a:rPr>
              <a:t>Кораци у припреми самовредновања(5)</a:t>
            </a:r>
            <a:endParaRPr lang="en-US" sz="44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r-HR" sz="3200" b="1" dirty="0" smtClean="0">
                <a:latin typeface="Arial Black" pitchFamily="34" charset="0"/>
                <a:cs typeface="Times New Roman" pitchFamily="18" charset="0"/>
              </a:rPr>
              <a:t>Осврт на извјештај</a:t>
            </a:r>
            <a:endParaRPr lang="sr-Cyrl-BA" sz="32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hr-HR" sz="3200" b="1" dirty="0" smtClean="0">
                <a:latin typeface="Arial Black" pitchFamily="34" charset="0"/>
                <a:cs typeface="Times New Roman" pitchFamily="18" charset="0"/>
              </a:rPr>
              <a:t>Презент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овати</a:t>
            </a:r>
            <a:r>
              <a:rPr lang="hr-HR" sz="3200" b="1" dirty="0" smtClean="0">
                <a:latin typeface="Arial Black" pitchFamily="34" charset="0"/>
                <a:cs typeface="Times New Roman" pitchFamily="18" charset="0"/>
              </a:rPr>
              <a:t> извјештај цјелокупном особљу на разматрање</a:t>
            </a:r>
            <a:endParaRPr lang="sr-Cyrl-BA" sz="32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hr-HR" sz="3200" b="1" dirty="0" smtClean="0">
                <a:latin typeface="Arial Black" pitchFamily="34" charset="0"/>
                <a:cs typeface="Times New Roman" pitchFamily="18" charset="0"/>
              </a:rPr>
              <a:t>Дати времена да се идентифи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кују </a:t>
            </a:r>
            <a:r>
              <a:rPr lang="hr-HR" sz="3200" b="1" dirty="0" smtClean="0">
                <a:latin typeface="Arial Black" pitchFamily="34" charset="0"/>
                <a:cs typeface="Times New Roman" pitchFamily="18" charset="0"/>
              </a:rPr>
              <a:t> кораци који слиједе из препорука,</a:t>
            </a:r>
            <a:endParaRPr lang="sr-Cyrl-BA" sz="32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hr-HR" sz="3200" b="1" dirty="0" smtClean="0">
                <a:latin typeface="Arial Black" pitchFamily="34" charset="0"/>
                <a:cs typeface="Times New Roman" pitchFamily="18" charset="0"/>
              </a:rPr>
              <a:t>Узети у обзир мишљења особља и осталих корисника.</a:t>
            </a:r>
            <a:endParaRPr lang="en-US" sz="3200" b="1" dirty="0" smtClean="0">
              <a:latin typeface="Arial Black" pitchFamily="34" charset="0"/>
              <a:cs typeface="Times New Roman" pitchFamily="18" charset="0"/>
            </a:endParaRPr>
          </a:p>
          <a:p>
            <a:endParaRPr lang="en-US" sz="3200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4400" b="1" dirty="0" smtClean="0">
                <a:latin typeface="Arial Black" pitchFamily="34" charset="0"/>
                <a:cs typeface="Times New Roman" pitchFamily="18" charset="0"/>
              </a:rPr>
              <a:t>Кораци у припреми самовредновања(6)</a:t>
            </a:r>
            <a:endParaRPr lang="en-US" sz="44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r-HR" sz="2800" b="1" dirty="0" smtClean="0">
                <a:latin typeface="Arial Black" pitchFamily="34" charset="0"/>
                <a:cs typeface="Times New Roman" pitchFamily="18" charset="0"/>
              </a:rPr>
              <a:t>Осигурати цјеловито праћење</a:t>
            </a:r>
            <a:endParaRPr lang="sr-Cyrl-BA" sz="28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hr-HR" sz="2800" b="1" dirty="0" smtClean="0">
                <a:latin typeface="Arial Black" pitchFamily="34" charset="0"/>
                <a:cs typeface="Times New Roman" pitchFamily="18" charset="0"/>
              </a:rPr>
              <a:t>Успјешна питања су сад консолиди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в</a:t>
            </a:r>
            <a:r>
              <a:rPr lang="hr-HR" sz="2800" b="1" dirty="0" smtClean="0">
                <a:latin typeface="Arial Black" pitchFamily="34" charset="0"/>
                <a:cs typeface="Times New Roman" pitchFamily="18" charset="0"/>
              </a:rPr>
              <a:t>ана и интегрисана у живот школе</a:t>
            </a:r>
            <a:endParaRPr lang="sr-Cyrl-BA" sz="28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hr-HR" sz="2800" b="1" dirty="0" smtClean="0">
                <a:latin typeface="Arial Black" pitchFamily="34" charset="0"/>
                <a:cs typeface="Times New Roman" pitchFamily="18" charset="0"/>
              </a:rPr>
              <a:t>Питања која су у фази прогреса имају наставак у слиједећем планском</a:t>
            </a:r>
            <a:br>
              <a:rPr lang="hr-HR" sz="2800" b="1" dirty="0" smtClean="0">
                <a:latin typeface="Arial Black" pitchFamily="34" charset="0"/>
                <a:cs typeface="Times New Roman" pitchFamily="18" charset="0"/>
              </a:rPr>
            </a:br>
            <a:r>
              <a:rPr lang="hr-HR" sz="2800" b="1" dirty="0" smtClean="0">
                <a:latin typeface="Arial Black" pitchFamily="34" charset="0"/>
                <a:cs typeface="Times New Roman" pitchFamily="18" charset="0"/>
              </a:rPr>
              <a:t>циклусу</a:t>
            </a:r>
            <a:endParaRPr lang="sr-Cyrl-BA" sz="28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hr-HR" sz="2800" b="1" dirty="0" smtClean="0">
                <a:latin typeface="Arial Black" pitchFamily="34" charset="0"/>
                <a:cs typeface="Times New Roman" pitchFamily="18" charset="0"/>
              </a:rPr>
              <a:t>Неуспјешна питања се ревидирају и замјењују са новим акционом планом</a:t>
            </a:r>
            <a:r>
              <a:rPr lang="sr-Cyrl-BA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hr-HR" sz="2800" b="1" dirty="0" smtClean="0">
                <a:latin typeface="Arial Black" pitchFamily="34" charset="0"/>
                <a:cs typeface="Times New Roman" pitchFamily="18" charset="0"/>
              </a:rPr>
              <a:t>да би се усмјерило на усаглашене приоритете.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endParaRPr lang="en-US" sz="2800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r-Cyrl-BA" sz="4800" b="1" dirty="0" smtClean="0">
                <a:latin typeface="Arial Black" pitchFamily="34" charset="0"/>
                <a:cs typeface="Times New Roman" pitchFamily="18" charset="0"/>
              </a:rPr>
              <a:t>Кораци у спровођењу самовредновања</a:t>
            </a:r>
            <a:endParaRPr lang="en-US" sz="48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267200"/>
          </a:xfrm>
        </p:spPr>
        <p:txBody>
          <a:bodyPr>
            <a:noAutofit/>
          </a:bodyPr>
          <a:lstStyle/>
          <a:p>
            <a:r>
              <a:rPr lang="sr-Cyrl-CS" sz="4000" b="1" dirty="0" smtClean="0">
                <a:latin typeface="Arial Black" pitchFamily="34" charset="0"/>
                <a:cs typeface="Times New Roman" pitchFamily="18" charset="0"/>
              </a:rPr>
              <a:t>Чување, заштита и располагање подацима (доказима)</a:t>
            </a:r>
          </a:p>
          <a:p>
            <a:r>
              <a:rPr lang="sr-Cyrl-CS" sz="4000" b="1" dirty="0" smtClean="0">
                <a:latin typeface="Arial Black" pitchFamily="34" charset="0"/>
                <a:cs typeface="Times New Roman" pitchFamily="18" charset="0"/>
              </a:rPr>
              <a:t> Обрада и анализа добијених података </a:t>
            </a:r>
          </a:p>
          <a:p>
            <a:r>
              <a:rPr lang="sr-Cyrl-CS" sz="4000" b="1" dirty="0" smtClean="0">
                <a:latin typeface="Arial Black" pitchFamily="34" charset="0"/>
                <a:cs typeface="Times New Roman" pitchFamily="18" charset="0"/>
              </a:rPr>
              <a:t>Писање извештаја</a:t>
            </a:r>
          </a:p>
          <a:p>
            <a:r>
              <a:rPr lang="sr-Cyrl-CS" sz="4000" b="1" dirty="0" smtClean="0">
                <a:latin typeface="Arial Black" pitchFamily="34" charset="0"/>
                <a:cs typeface="Times New Roman" pitchFamily="18" charset="0"/>
              </a:rPr>
              <a:t>Акциони план</a:t>
            </a:r>
            <a:endParaRPr lang="en-US" sz="4000" b="1" dirty="0" smtClean="0">
              <a:latin typeface="Arial Black" pitchFamily="34" charset="0"/>
              <a:cs typeface="Times New Roman" pitchFamily="18" charset="0"/>
            </a:endParaRPr>
          </a:p>
          <a:p>
            <a:endParaRPr lang="sr-Cyrl-CS" sz="4000" b="1" dirty="0" smtClean="0">
              <a:latin typeface="Arial Black" pitchFamily="34" charset="0"/>
              <a:cs typeface="Times New Roman" pitchFamily="18" charset="0"/>
            </a:endParaRPr>
          </a:p>
          <a:p>
            <a:endParaRPr lang="en-US" sz="4000" b="1" dirty="0" smtClean="0">
              <a:latin typeface="Arial Black" pitchFamily="34" charset="0"/>
              <a:cs typeface="Times New Roman" pitchFamily="18" charset="0"/>
            </a:endParaRPr>
          </a:p>
          <a:p>
            <a:endParaRPr lang="en-US" sz="4000" b="1" dirty="0" smtClean="0">
              <a:latin typeface="Arial Black" pitchFamily="34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CS" sz="4000" b="1" dirty="0" smtClean="0">
                <a:latin typeface="Arial Black" pitchFamily="34" charset="0"/>
                <a:cs typeface="Times New Roman" pitchFamily="18" charset="0"/>
              </a:rPr>
              <a:t>   </a:t>
            </a:r>
            <a:endParaRPr lang="en-US" sz="4000" b="1" dirty="0" smtClean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4000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667512"/>
          </a:xfrm>
        </p:spPr>
        <p:txBody>
          <a:bodyPr>
            <a:noAutofit/>
          </a:bodyPr>
          <a:lstStyle/>
          <a:p>
            <a:pPr algn="ctr"/>
            <a:r>
              <a:rPr lang="sr-Cyrl-BA" sz="6000" b="1" dirty="0" smtClean="0">
                <a:latin typeface="Arial Black" pitchFamily="34" charset="0"/>
                <a:cs typeface="Times New Roman" pitchFamily="18" charset="0"/>
              </a:rPr>
              <a:t>Акциони план(1)</a:t>
            </a:r>
            <a:endParaRPr lang="en-US" sz="60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 Акциони план може бити део Школског развојног плана или самосталан документ. При састављању акционог плана одређују се развојни циљеви и приоритети и постављају остварљиве мере. Број приоритета не би требао да буде велики (3-5). При њиховом одређивању полази се увек од потреба школе, али се имају у виду и потребе локалне средине као и национални приоритети.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endParaRPr lang="en-US" sz="2800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b="1" dirty="0" smtClean="0">
                <a:latin typeface="Arial Black" pitchFamily="34" charset="0"/>
                <a:cs typeface="Times New Roman" pitchFamily="18" charset="0"/>
              </a:rPr>
              <a:t>Акциони план(2)</a:t>
            </a:r>
            <a:endParaRPr lang="en-US" sz="60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Акциони план треба да садржи: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0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предвиђене активности утврђене на основу постављених приоритета,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0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циљеве,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0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носиоце активности,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0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временску динамику 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0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начин праћења реализације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У изради Акционог плана  учествују сви носиоци активности.</a:t>
            </a:r>
            <a:endParaRPr lang="en-US" sz="2800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sz="6000" b="1" dirty="0" smtClean="0">
                <a:latin typeface="Arial Black" pitchFamily="34" charset="0"/>
                <a:cs typeface="Times New Roman" pitchFamily="18" charset="0"/>
              </a:rPr>
              <a:t>Споаљашње  вредновање</a:t>
            </a:r>
            <a:endParaRPr lang="en-US" sz="60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sr-Cyrl-BA" sz="3600" b="1" dirty="0" smtClean="0">
                <a:latin typeface="Arial Black" pitchFamily="34" charset="0"/>
                <a:cs typeface="Times New Roman" pitchFamily="18" charset="0"/>
              </a:rPr>
              <a:t>Преиспитивање рада образовне установе или институције од стране независне, стручне и компетентне установе с циљем да се рад у установи или институцији која је предмет вредновања побољша.</a:t>
            </a:r>
            <a:endParaRPr lang="en-US" sz="3600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49362"/>
          </a:xfrm>
        </p:spPr>
        <p:txBody>
          <a:bodyPr>
            <a:noAutofit/>
          </a:bodyPr>
          <a:lstStyle/>
          <a:p>
            <a:r>
              <a:rPr lang="sr-Cyrl-BA" sz="3600" b="1" dirty="0" smtClean="0">
                <a:latin typeface="Arial Black" pitchFamily="34" charset="0"/>
                <a:cs typeface="Times New Roman" pitchFamily="18" charset="0"/>
              </a:rPr>
              <a:t>Зашто је потребно вршити вредновање и самовредновање?</a:t>
            </a:r>
            <a:endParaRPr lang="en-US" sz="36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sr-Cyrl-BA" sz="2800" b="1" dirty="0" smtClean="0">
                <a:latin typeface="Arial Black" pitchFamily="34" charset="0"/>
                <a:cs typeface="Times New Roman" pitchFamily="18" charset="0"/>
              </a:rPr>
              <a:t>Вредновање и самовредновање 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 образовног процеса  морамо почети проводити како не би заостајали у процјени и побољшању  квалитета,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0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Вредновање и самовредновање  није пријетња никоме, него изазов за унапређење властите праксе,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0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Принципи и методологија вредновања  морају бити објашњени и даваоцима и корисницима образовних услуга,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0">
              <a:buNone/>
            </a:pP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Cyrl-CS" b="1" dirty="0" smtClean="0">
                <a:latin typeface="Arial Black" pitchFamily="34" charset="0"/>
                <a:cs typeface="Times New Roman" pitchFamily="18" charset="0"/>
              </a:rPr>
              <a:t>Шта</a:t>
            </a:r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b="1" dirty="0" smtClean="0">
                <a:latin typeface="Arial Black" pitchFamily="34" charset="0"/>
                <a:cs typeface="Times New Roman" pitchFamily="18" charset="0"/>
              </a:rPr>
              <a:t>се</a:t>
            </a:r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b="1" dirty="0" smtClean="0">
                <a:latin typeface="Arial Black" pitchFamily="34" charset="0"/>
                <a:cs typeface="Times New Roman" pitchFamily="18" charset="0"/>
              </a:rPr>
              <a:t>подразумјева под вредновањем </a:t>
            </a:r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b="1" dirty="0" smtClean="0">
                <a:latin typeface="Arial Black" pitchFamily="34" charset="0"/>
                <a:cs typeface="Times New Roman" pitchFamily="18" charset="0"/>
              </a:rPr>
              <a:t>у</a:t>
            </a:r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b="1" dirty="0" smtClean="0">
                <a:latin typeface="Arial Black" pitchFamily="34" charset="0"/>
                <a:cs typeface="Times New Roman" pitchFamily="18" charset="0"/>
              </a:rPr>
              <a:t>образовању</a:t>
            </a:r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?</a:t>
            </a:r>
            <a:endParaRPr lang="en-US" b="1" dirty="0" smtClean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    Под вредновањем у најширем смислу се подразумијева процес праћења, мјерења  и оцијењивања свих елемената образовног система који су нам у датом часу из неког разлога  приоритетни</a:t>
            </a:r>
          </a:p>
          <a:p>
            <a:pPr eaLnBrk="1" hangingPunct="1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Анализа</a:t>
            </a:r>
            <a:endParaRPr lang="sr-Latn-CS" sz="2800" b="1" dirty="0" smtClean="0">
              <a:latin typeface="Arial Black" pitchFamily="34" charset="0"/>
              <a:cs typeface="Times New Roman" pitchFamily="18" charset="0"/>
            </a:endParaRPr>
          </a:p>
          <a:p>
            <a:pPr eaLnBrk="1" hangingPunct="1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Истраживање</a:t>
            </a:r>
            <a:endParaRPr lang="sr-Latn-CS" sz="2800" b="1" dirty="0" smtClean="0">
              <a:latin typeface="Arial Black" pitchFamily="34" charset="0"/>
              <a:cs typeface="Times New Roman" pitchFamily="18" charset="0"/>
            </a:endParaRPr>
          </a:p>
          <a:p>
            <a:pPr eaLnBrk="1" hangingPunct="1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Проучавање</a:t>
            </a:r>
            <a:endParaRPr lang="sr-Latn-CS" sz="2800" b="1" dirty="0" smtClean="0">
              <a:latin typeface="Arial Black" pitchFamily="34" charset="0"/>
              <a:cs typeface="Times New Roman" pitchFamily="18" charset="0"/>
            </a:endParaRPr>
          </a:p>
          <a:p>
            <a:pPr eaLnBrk="1" hangingPunct="1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Критичко</a:t>
            </a:r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сагледавање</a:t>
            </a:r>
            <a:endParaRPr lang="sr-Latn-CS" sz="2800" b="1" dirty="0" smtClean="0">
              <a:latin typeface="Arial Black" pitchFamily="34" charset="0"/>
              <a:cs typeface="Times New Roman" pitchFamily="18" charset="0"/>
            </a:endParaRPr>
          </a:p>
          <a:p>
            <a:pPr eaLnBrk="1" hangingPunct="1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Преиспитивање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49362"/>
          </a:xfrm>
        </p:spPr>
        <p:txBody>
          <a:bodyPr>
            <a:noAutofit/>
          </a:bodyPr>
          <a:lstStyle/>
          <a:p>
            <a:r>
              <a:rPr lang="sr-Cyrl-BA" sz="3600" b="1" dirty="0" smtClean="0">
                <a:latin typeface="Arial Black" pitchFamily="34" charset="0"/>
                <a:cs typeface="Times New Roman" pitchFamily="18" charset="0"/>
              </a:rPr>
              <a:t>Зашто је потребно вршити вредновање и самовредновање?</a:t>
            </a:r>
            <a:endParaRPr lang="en-US" sz="36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За вредновање и самовредновање  се треба  озбиљно припремати, како онај ко га проводи, тако и онај код кога се оно проводи,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0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вредновање, а самовредновање поготово, морају бити повезане са школским развојним планирањем.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0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вредновање и самовредновање морају бити у функцији квалитетног рада у школи и пут до квалитетне школе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endParaRPr lang="en-US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3600" b="1" dirty="0" smtClean="0">
                <a:latin typeface="Arial Black" pitchFamily="34" charset="0"/>
                <a:cs typeface="Times New Roman" pitchFamily="18" charset="0"/>
              </a:rPr>
              <a:t>Унапређење квалитетног рада у школи</a:t>
            </a:r>
            <a:endParaRPr lang="en-US" sz="36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r-Cyrl-BA" b="1" dirty="0" smtClean="0">
                <a:latin typeface="Arial Black" pitchFamily="34" charset="0"/>
                <a:cs typeface="Times New Roman" pitchFamily="18" charset="0"/>
              </a:rPr>
              <a:t>   </a:t>
            </a:r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Квалитетну школу можемо дефинисати као организацију у којој нема присиле, у којој учитељи, ученици и родитељи сарађују на постизању образовних и васпитних циљева. </a:t>
            </a:r>
            <a:endParaRPr lang="sr-Cyrl-BA" b="1" dirty="0" smtClean="0">
              <a:latin typeface="Arial Black" pitchFamily="34" charset="0"/>
              <a:cs typeface="Times New Roman" pitchFamily="18" charset="0"/>
            </a:endParaRPr>
          </a:p>
          <a:p>
            <a:pPr algn="just"/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Односи у квалитетној школи заснива  се на повјерењу и уважавању. </a:t>
            </a:r>
            <a:endParaRPr lang="sr-Cyrl-BA" b="1" dirty="0" smtClean="0">
              <a:latin typeface="Arial Black" pitchFamily="34" charset="0"/>
              <a:cs typeface="Times New Roman" pitchFamily="18" charset="0"/>
            </a:endParaRPr>
          </a:p>
          <a:p>
            <a:pPr algn="just"/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Квалитетна школа је динамична и иновативна установа која има развојни план проистекао из властитих потреба, с обогаћеним васпитним садржајима, интензивним дијалогом с родитељима, проширеном основном функцијом, уз реализацију идеје сталног образовања. </a:t>
            </a:r>
            <a:endParaRPr lang="sr-Cyrl-BA" b="1" dirty="0" smtClean="0">
              <a:latin typeface="Arial Black" pitchFamily="34" charset="0"/>
              <a:cs typeface="Times New Roman" pitchFamily="18" charset="0"/>
            </a:endParaRPr>
          </a:p>
          <a:p>
            <a:pPr algn="just"/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Ако желимо да наша школа постане квалитетна, неопходне су промјене</a:t>
            </a:r>
            <a:r>
              <a:rPr lang="sr-Latn-CS" dirty="0" smtClean="0">
                <a:latin typeface="Arial Black" pitchFamily="34" charset="0"/>
                <a:cs typeface="Times New Roman" pitchFamily="18" charset="0"/>
              </a:rPr>
              <a:t>.</a:t>
            </a:r>
            <a:endParaRPr lang="en-US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3600" b="1" dirty="0" smtClean="0">
                <a:latin typeface="Arial Black" pitchFamily="34" charset="0"/>
                <a:cs typeface="Times New Roman" pitchFamily="18" charset="0"/>
              </a:rPr>
              <a:t>Критеријуми за процјену побољшања рада школе (1)</a:t>
            </a:r>
            <a:endParaRPr lang="en-US" sz="36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sr-Cyrl-BA" sz="2400" b="1" dirty="0" smtClean="0">
                <a:latin typeface="Arial Black" pitchFamily="34" charset="0"/>
                <a:cs typeface="Times New Roman" pitchFamily="18" charset="0"/>
              </a:rPr>
              <a:t>Ј</a:t>
            </a:r>
            <a:r>
              <a:rPr lang="sr-Latn-CS" sz="2400" b="1" dirty="0" smtClean="0">
                <a:latin typeface="Arial Black" pitchFamily="34" charset="0"/>
                <a:cs typeface="Times New Roman" pitchFamily="18" charset="0"/>
              </a:rPr>
              <a:t>асно дефинисани циљеви које треба остварити у унапријед одређеном временском раздобљу</a:t>
            </a:r>
            <a:r>
              <a:rPr lang="sr-Cyrl-BA" sz="2400" b="1" dirty="0" smtClean="0">
                <a:latin typeface="Arial Black" pitchFamily="34" charset="0"/>
                <a:cs typeface="Times New Roman" pitchFamily="18" charset="0"/>
              </a:rPr>
              <a:t>.</a:t>
            </a:r>
            <a:endParaRPr lang="en-US" sz="2400" b="1" dirty="0" smtClean="0">
              <a:latin typeface="Arial Black" pitchFamily="34" charset="0"/>
              <a:cs typeface="Times New Roman" pitchFamily="18" charset="0"/>
            </a:endParaRPr>
          </a:p>
          <a:p>
            <a:pPr lvl="0"/>
            <a:r>
              <a:rPr lang="sr-Cyrl-BA" sz="2400" b="1" dirty="0" smtClean="0">
                <a:latin typeface="Arial Black" pitchFamily="34" charset="0"/>
                <a:cs typeface="Times New Roman" pitchFamily="18" charset="0"/>
              </a:rPr>
              <a:t>Р</a:t>
            </a:r>
            <a:r>
              <a:rPr lang="sr-Latn-CS" sz="2400" b="1" dirty="0" smtClean="0">
                <a:latin typeface="Arial Black" pitchFamily="34" charset="0"/>
                <a:cs typeface="Times New Roman" pitchFamily="18" charset="0"/>
              </a:rPr>
              <a:t>еална стратегија остварења циљева</a:t>
            </a:r>
            <a:r>
              <a:rPr lang="sr-Cyrl-BA" sz="2400" b="1" dirty="0" smtClean="0">
                <a:latin typeface="Arial Black" pitchFamily="34" charset="0"/>
                <a:cs typeface="Times New Roman" pitchFamily="18" charset="0"/>
              </a:rPr>
              <a:t>.</a:t>
            </a:r>
            <a:endParaRPr lang="en-US" sz="2400" b="1" dirty="0" smtClean="0">
              <a:latin typeface="Arial Black" pitchFamily="34" charset="0"/>
              <a:cs typeface="Times New Roman" pitchFamily="18" charset="0"/>
            </a:endParaRPr>
          </a:p>
          <a:p>
            <a:pPr lvl="0"/>
            <a:r>
              <a:rPr lang="sr-Cyrl-BA" sz="2400" b="1" dirty="0" smtClean="0">
                <a:latin typeface="Arial Black" pitchFamily="34" charset="0"/>
                <a:cs typeface="Times New Roman" pitchFamily="18" charset="0"/>
              </a:rPr>
              <a:t>П</a:t>
            </a:r>
            <a:r>
              <a:rPr lang="sr-Latn-CS" sz="2400" b="1" dirty="0" smtClean="0">
                <a:latin typeface="Arial Black" pitchFamily="34" charset="0"/>
                <a:cs typeface="Times New Roman" pitchFamily="18" charset="0"/>
              </a:rPr>
              <a:t>рипреме уз велико залагање во</a:t>
            </a:r>
            <a:r>
              <a:rPr lang="sr-Cyrl-CS" sz="2400" b="1" dirty="0" smtClean="0">
                <a:latin typeface="Arial Black" pitchFamily="34" charset="0"/>
                <a:cs typeface="Times New Roman" pitchFamily="18" charset="0"/>
              </a:rPr>
              <a:t>ђ</a:t>
            </a:r>
            <a:r>
              <a:rPr lang="sr-Latn-CS" sz="2400" b="1" dirty="0" smtClean="0">
                <a:latin typeface="Arial Black" pitchFamily="34" charset="0"/>
                <a:cs typeface="Times New Roman" pitchFamily="18" charset="0"/>
              </a:rPr>
              <a:t>ства школе и наставника</a:t>
            </a:r>
            <a:r>
              <a:rPr lang="sr-Cyrl-BA" sz="2400" b="1" dirty="0" smtClean="0">
                <a:latin typeface="Arial Black" pitchFamily="34" charset="0"/>
                <a:cs typeface="Times New Roman" pitchFamily="18" charset="0"/>
              </a:rPr>
              <a:t>.</a:t>
            </a:r>
            <a:endParaRPr lang="en-US" sz="2400" b="1" dirty="0" smtClean="0">
              <a:latin typeface="Arial Black" pitchFamily="34" charset="0"/>
              <a:cs typeface="Times New Roman" pitchFamily="18" charset="0"/>
            </a:endParaRPr>
          </a:p>
          <a:p>
            <a:pPr lvl="0"/>
            <a:r>
              <a:rPr lang="sr-Cyrl-BA" sz="2400" b="1" dirty="0" smtClean="0">
                <a:latin typeface="Arial Black" pitchFamily="34" charset="0"/>
                <a:cs typeface="Times New Roman" pitchFamily="18" charset="0"/>
              </a:rPr>
              <a:t>Ј</a:t>
            </a:r>
            <a:r>
              <a:rPr lang="sr-Latn-CS" sz="2400" b="1" dirty="0" smtClean="0">
                <a:latin typeface="Arial Black" pitchFamily="34" charset="0"/>
                <a:cs typeface="Times New Roman" pitchFamily="18" charset="0"/>
              </a:rPr>
              <a:t>асни потенцијали за побољшање квалитета</a:t>
            </a:r>
            <a:r>
              <a:rPr lang="sr-Cyrl-BA" sz="2400" b="1" dirty="0" smtClean="0">
                <a:latin typeface="Arial Black" pitchFamily="34" charset="0"/>
                <a:cs typeface="Times New Roman" pitchFamily="18" charset="0"/>
              </a:rPr>
              <a:t>.</a:t>
            </a:r>
            <a:endParaRPr lang="en-US" sz="2400" b="1" dirty="0" smtClean="0">
              <a:latin typeface="Arial Black" pitchFamily="34" charset="0"/>
              <a:cs typeface="Times New Roman" pitchFamily="18" charset="0"/>
            </a:endParaRPr>
          </a:p>
          <a:p>
            <a:pPr lvl="0"/>
            <a:r>
              <a:rPr lang="sr-Cyrl-BA" sz="2400" b="1" dirty="0" smtClean="0">
                <a:latin typeface="Arial Black" pitchFamily="34" charset="0"/>
                <a:cs typeface="Times New Roman" pitchFamily="18" charset="0"/>
              </a:rPr>
              <a:t>З</a:t>
            </a:r>
            <a:r>
              <a:rPr lang="sr-Latn-CS" sz="2400" b="1" dirty="0" smtClean="0">
                <a:latin typeface="Arial Black" pitchFamily="34" charset="0"/>
                <a:cs typeface="Times New Roman" pitchFamily="18" charset="0"/>
              </a:rPr>
              <a:t>аснованост на анализи и идентификацији најважнијих потреба за учење и подучавање</a:t>
            </a:r>
            <a:r>
              <a:rPr lang="sr-Cyrl-BA" sz="2400" b="1" dirty="0" smtClean="0">
                <a:latin typeface="Arial Black" pitchFamily="34" charset="0"/>
                <a:cs typeface="Times New Roman" pitchFamily="18" charset="0"/>
              </a:rPr>
              <a:t>.</a:t>
            </a:r>
            <a:endParaRPr lang="en-US" sz="2400" b="1" dirty="0" smtClean="0">
              <a:latin typeface="Arial Black" pitchFamily="34" charset="0"/>
              <a:cs typeface="Times New Roman" pitchFamily="18" charset="0"/>
            </a:endParaRPr>
          </a:p>
          <a:p>
            <a:pPr lvl="0"/>
            <a:r>
              <a:rPr lang="sr-Cyrl-BA" sz="2400" b="1" dirty="0" smtClean="0">
                <a:latin typeface="Arial Black" pitchFamily="34" charset="0"/>
                <a:cs typeface="Times New Roman" pitchFamily="18" charset="0"/>
              </a:rPr>
              <a:t>Р</a:t>
            </a:r>
            <a:r>
              <a:rPr lang="sr-Latn-CS" sz="2400" b="1" dirty="0" smtClean="0">
                <a:latin typeface="Arial Black" pitchFamily="34" charset="0"/>
                <a:cs typeface="Times New Roman" pitchFamily="18" charset="0"/>
              </a:rPr>
              <a:t>елевантност за школу у погледу нових методологија и педагошке праксе</a:t>
            </a:r>
            <a:r>
              <a:rPr lang="sr-Cyrl-BA" sz="2400" b="1" dirty="0" smtClean="0">
                <a:latin typeface="Arial Black" pitchFamily="34" charset="0"/>
                <a:cs typeface="Times New Roman" pitchFamily="18" charset="0"/>
              </a:rPr>
              <a:t>.</a:t>
            </a:r>
            <a:r>
              <a:rPr lang="sr-Latn-CS" sz="2400" b="1" dirty="0" smtClean="0">
                <a:latin typeface="Arial Black" pitchFamily="34" charset="0"/>
                <a:cs typeface="Times New Roman" pitchFamily="18" charset="0"/>
              </a:rPr>
              <a:t> </a:t>
            </a:r>
            <a:endParaRPr lang="en-US" sz="2400" b="1" dirty="0" smtClean="0">
              <a:latin typeface="Arial Black" pitchFamily="34" charset="0"/>
              <a:cs typeface="Times New Roman" pitchFamily="18" charset="0"/>
            </a:endParaRPr>
          </a:p>
          <a:p>
            <a:pPr lvl="0"/>
            <a:endParaRPr lang="en-US" sz="2400" b="1" dirty="0" smtClean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3600" b="1" dirty="0" smtClean="0">
                <a:latin typeface="Arial Black" pitchFamily="34" charset="0"/>
                <a:cs typeface="Times New Roman" pitchFamily="18" charset="0"/>
              </a:rPr>
              <a:t>Критеријуми за процјену побољшања рада школе (2)</a:t>
            </a:r>
            <a:endParaRPr lang="en-US" sz="36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sr-Cyrl-BA" sz="3200" b="1" dirty="0" smtClean="0">
                <a:latin typeface="Arial Black" pitchFamily="34" charset="0"/>
                <a:cs typeface="Times New Roman" pitchFamily="18" charset="0"/>
              </a:rPr>
              <a:t>П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остојање степена друштвене важности за заједницу којој школа припада</a:t>
            </a:r>
            <a:r>
              <a:rPr lang="sr-Cyrl-BA" sz="3200" b="1" dirty="0" smtClean="0">
                <a:latin typeface="Arial Black" pitchFamily="34" charset="0"/>
                <a:cs typeface="Times New Roman" pitchFamily="18" charset="0"/>
              </a:rPr>
              <a:t>.</a:t>
            </a:r>
          </a:p>
          <a:p>
            <a:pPr lvl="0"/>
            <a:r>
              <a:rPr lang="sr-Cyrl-BA" sz="3200" b="1" dirty="0" smtClean="0">
                <a:latin typeface="Arial Black" pitchFamily="34" charset="0"/>
                <a:cs typeface="Times New Roman" pitchFamily="18" charset="0"/>
              </a:rPr>
              <a:t>Број ученика који је 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обухва</a:t>
            </a:r>
            <a:r>
              <a:rPr lang="sr-Cyrl-BA" sz="3200" b="1" dirty="0" smtClean="0">
                <a:latin typeface="Arial Black" pitchFamily="34" charset="0"/>
                <a:cs typeface="Times New Roman" pitchFamily="18" charset="0"/>
              </a:rPr>
              <a:t>ћен у анализи.</a:t>
            </a:r>
            <a:endParaRPr lang="en-US" sz="3200" b="1" dirty="0" smtClean="0">
              <a:latin typeface="Arial Black" pitchFamily="34" charset="0"/>
              <a:cs typeface="Times New Roman" pitchFamily="18" charset="0"/>
            </a:endParaRPr>
          </a:p>
          <a:p>
            <a:pPr lvl="0"/>
            <a:r>
              <a:rPr lang="sr-Cyrl-BA" sz="3200" b="1" dirty="0" smtClean="0">
                <a:latin typeface="Arial Black" pitchFamily="34" charset="0"/>
                <a:cs typeface="Times New Roman" pitchFamily="18" charset="0"/>
              </a:rPr>
              <a:t>К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онсултације са представницима заједнице</a:t>
            </a:r>
            <a:r>
              <a:rPr lang="sr-Cyrl-BA" sz="3200" b="1" dirty="0" smtClean="0">
                <a:latin typeface="Arial Black" pitchFamily="34" charset="0"/>
                <a:cs typeface="Times New Roman" pitchFamily="18" charset="0"/>
              </a:rPr>
              <a:t>.</a:t>
            </a:r>
            <a:endParaRPr lang="en-US" sz="3200" b="1" dirty="0" smtClean="0">
              <a:latin typeface="Arial Black" pitchFamily="34" charset="0"/>
              <a:cs typeface="Times New Roman" pitchFamily="18" charset="0"/>
            </a:endParaRPr>
          </a:p>
          <a:p>
            <a:pPr lvl="0"/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П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олна и друштвена једнакост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.</a:t>
            </a:r>
            <a:endParaRPr lang="en-US" sz="3200" b="1" dirty="0" smtClean="0">
              <a:latin typeface="Arial Black" pitchFamily="34" charset="0"/>
              <a:cs typeface="Times New Roman" pitchFamily="18" charset="0"/>
            </a:endParaRPr>
          </a:p>
          <a:p>
            <a:pPr lvl="0"/>
            <a:r>
              <a:rPr lang="sr-Cyrl-BA" sz="3200" b="1" dirty="0" smtClean="0">
                <a:latin typeface="Arial Black" pitchFamily="34" charset="0"/>
                <a:cs typeface="Times New Roman" pitchFamily="18" charset="0"/>
              </a:rPr>
              <a:t>Величина 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буџет</a:t>
            </a:r>
            <a:r>
              <a:rPr lang="sr-Cyrl-BA" sz="3200" b="1" dirty="0" smtClean="0">
                <a:latin typeface="Arial Black" pitchFamily="34" charset="0"/>
                <a:cs typeface="Times New Roman" pitchFamily="18" charset="0"/>
              </a:rPr>
              <a:t>а</a:t>
            </a:r>
            <a:endParaRPr lang="en-US" sz="3200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sr-Cyrl-BA" sz="4800" b="1" dirty="0" smtClean="0">
                <a:latin typeface="Arial Black" pitchFamily="34" charset="0"/>
                <a:cs typeface="Times New Roman" pitchFamily="18" charset="0"/>
              </a:rPr>
              <a:t>Индикатори квалитета школе</a:t>
            </a:r>
            <a:endParaRPr lang="en-US" sz="48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7924800" cy="4572000"/>
          </a:xfrm>
        </p:spPr>
        <p:txBody>
          <a:bodyPr>
            <a:noAutofit/>
          </a:bodyPr>
          <a:lstStyle/>
          <a:p>
            <a:pPr lvl="2"/>
            <a:r>
              <a:rPr lang="sr-Cyrl-BA" sz="2800" b="1" dirty="0" smtClean="0">
                <a:latin typeface="Arial Black" pitchFamily="34" charset="0"/>
                <a:cs typeface="Times New Roman" pitchFamily="18" charset="0"/>
              </a:rPr>
              <a:t>Наставни план и програм (НПП)</a:t>
            </a:r>
          </a:p>
          <a:p>
            <a:pPr lvl="2"/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Постигнућа (мјере се вањским вредновањем, независним оцјењивањем)</a:t>
            </a:r>
            <a:endParaRPr lang="sr-Cyrl-C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2"/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Учење и поучавање</a:t>
            </a:r>
            <a:endParaRPr lang="sr-Cyrl-C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2"/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Подршка ученицима</a:t>
            </a:r>
            <a:endParaRPr lang="sr-Cyrl-C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2"/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Школски етос</a:t>
            </a:r>
            <a:endParaRPr lang="sr-Cyrl-C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2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Ресурси</a:t>
            </a:r>
          </a:p>
          <a:p>
            <a:pPr lvl="2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Менаџмент, руковођење и осигурање квалитета</a:t>
            </a:r>
          </a:p>
          <a:p>
            <a:pPr lvl="2">
              <a:buNone/>
            </a:pP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2"/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2"/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2"/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2"/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722438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hlink"/>
                </a:solidFill>
                <a:latin typeface="Arial Black" pitchFamily="34" charset="0"/>
              </a:rPr>
              <a:t>     </a:t>
            </a:r>
            <a:r>
              <a:rPr lang="sr-Cyrl-BA" sz="4800" b="1" dirty="0" smtClean="0">
                <a:solidFill>
                  <a:schemeClr val="hlink"/>
                </a:solidFill>
                <a:latin typeface="Arial Black" pitchFamily="34" charset="0"/>
              </a:rPr>
              <a:t/>
            </a:r>
            <a:br>
              <a:rPr lang="sr-Cyrl-BA" sz="4800" b="1" dirty="0" smtClean="0">
                <a:solidFill>
                  <a:schemeClr val="hlink"/>
                </a:solidFill>
                <a:latin typeface="Arial Black" pitchFamily="34" charset="0"/>
              </a:rPr>
            </a:br>
            <a:r>
              <a:rPr lang="sr-Cyrl-BA" sz="4800" b="1" dirty="0" smtClean="0">
                <a:solidFill>
                  <a:schemeClr val="hlink"/>
                </a:solidFill>
                <a:latin typeface="Arial Black" pitchFamily="34" charset="0"/>
              </a:rPr>
              <a:t/>
            </a:r>
            <a:br>
              <a:rPr lang="sr-Cyrl-BA" sz="4800" b="1" dirty="0" smtClean="0">
                <a:solidFill>
                  <a:schemeClr val="hlink"/>
                </a:solidFill>
                <a:latin typeface="Arial Black" pitchFamily="34" charset="0"/>
              </a:rPr>
            </a:br>
            <a:r>
              <a:rPr lang="sr-Cyrl-BA" sz="4800" b="1" dirty="0" smtClean="0">
                <a:solidFill>
                  <a:schemeClr val="hlink"/>
                </a:solidFill>
                <a:latin typeface="Arial Black" pitchFamily="34" charset="0"/>
              </a:rPr>
              <a:t>     </a:t>
            </a:r>
            <a:r>
              <a:rPr lang="sr-Cyrl-CS" sz="4800" b="1" dirty="0" smtClean="0">
                <a:solidFill>
                  <a:schemeClr val="tx1"/>
                </a:solidFill>
                <a:latin typeface="Arial Black" pitchFamily="34" charset="0"/>
              </a:rPr>
              <a:t>Квалитет</a:t>
            </a:r>
            <a:r>
              <a:rPr lang="en-US" sz="48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sr-Cyrl-CS" sz="4800" b="1" dirty="0" smtClean="0">
                <a:solidFill>
                  <a:schemeClr val="tx1"/>
                </a:solidFill>
                <a:latin typeface="Arial Black" pitchFamily="34" charset="0"/>
              </a:rPr>
              <a:t>наставе</a:t>
            </a:r>
            <a:r>
              <a:rPr lang="hr-HR" sz="48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hr-HR" sz="4800" b="1" dirty="0" smtClean="0">
                <a:solidFill>
                  <a:schemeClr val="tx1"/>
                </a:solidFill>
                <a:latin typeface="Arial Black" pitchFamily="34" charset="0"/>
              </a:rPr>
            </a:br>
            <a:endParaRPr lang="en-US" sz="4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4953000"/>
          </a:xfrm>
        </p:spPr>
        <p:txBody>
          <a:bodyPr>
            <a:normAutofit fontScale="92500"/>
          </a:bodyPr>
          <a:lstStyle/>
          <a:p>
            <a:pPr eaLnBrk="0" hangingPunct="0">
              <a:buFontTx/>
              <a:buChar char="•"/>
            </a:pPr>
            <a:r>
              <a:rPr lang="sr-Cyrl-CS" sz="4000" b="1" dirty="0" smtClean="0">
                <a:latin typeface="Arial Black" pitchFamily="34" charset="0"/>
              </a:rPr>
              <a:t>Брига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о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квалитету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наставе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треба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бити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приоритет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сваке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институције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која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се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бави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образовањем</a:t>
            </a:r>
            <a:r>
              <a:rPr lang="hr-HR" sz="4000" b="1" dirty="0" smtClean="0">
                <a:latin typeface="Arial Black" pitchFamily="34" charset="0"/>
              </a:rPr>
              <a:t>.</a:t>
            </a:r>
            <a:endParaRPr lang="en-US" sz="4000" b="1" dirty="0" smtClean="0">
              <a:latin typeface="Arial Black" pitchFamily="34" charset="0"/>
            </a:endParaRPr>
          </a:p>
          <a:p>
            <a:pPr eaLnBrk="0" hangingPunct="0">
              <a:buFontTx/>
              <a:buChar char="•"/>
            </a:pPr>
            <a:r>
              <a:rPr lang="hr-HR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Квалитет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долази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изнутра</a:t>
            </a:r>
            <a:r>
              <a:rPr lang="en-US" sz="4000" b="1" dirty="0" smtClean="0">
                <a:latin typeface="Arial Black" pitchFamily="34" charset="0"/>
              </a:rPr>
              <a:t>, </a:t>
            </a:r>
            <a:r>
              <a:rPr lang="sr-Cyrl-CS" sz="4000" b="1" dirty="0" smtClean="0">
                <a:latin typeface="Arial Black" pitchFamily="34" charset="0"/>
              </a:rPr>
              <a:t>он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се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не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може</a:t>
            </a:r>
            <a:r>
              <a:rPr lang="hr-HR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наметнути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само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вањском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BA" sz="4000" b="1" dirty="0" smtClean="0">
                <a:latin typeface="Arial Black" pitchFamily="34" charset="0"/>
              </a:rPr>
              <a:t>вредновањем</a:t>
            </a:r>
            <a:r>
              <a:rPr lang="sr-Cyrl-RS" sz="4000" b="1" dirty="0" smtClean="0">
                <a:latin typeface="Arial Black" pitchFamily="34" charset="0"/>
              </a:rPr>
              <a:t>.</a:t>
            </a:r>
            <a:endParaRPr lang="en-US" sz="4000" b="1" dirty="0" smtClean="0">
              <a:latin typeface="Arial Black" pitchFamily="34" charset="0"/>
            </a:endParaRPr>
          </a:p>
          <a:p>
            <a:endParaRPr lang="en-US" sz="40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77962"/>
          </a:xfrm>
        </p:spPr>
        <p:txBody>
          <a:bodyPr>
            <a:noAutofit/>
          </a:bodyPr>
          <a:lstStyle/>
          <a:p>
            <a:r>
              <a:rPr lang="sr-Cyrl-BA" sz="4400" b="1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ИНДИКАТОРИ КВАЛИТЕТНЕ НАСТАВЕ</a:t>
            </a:r>
            <a:endParaRPr lang="en-US" sz="4400" b="1" dirty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800600"/>
          </a:xfrm>
        </p:spPr>
        <p:txBody>
          <a:bodyPr>
            <a:normAutofit/>
          </a:bodyPr>
          <a:lstStyle/>
          <a:p>
            <a:pPr eaLnBrk="0" hangingPunct="0"/>
            <a:r>
              <a:rPr lang="sr-Cyrl-CS" sz="4000" b="1" dirty="0" smtClean="0">
                <a:latin typeface="Arial Black" pitchFamily="34" charset="0"/>
              </a:rPr>
              <a:t>Стручност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наставника</a:t>
            </a:r>
            <a:r>
              <a:rPr lang="en-US" sz="4000" b="1" dirty="0" smtClean="0">
                <a:latin typeface="Arial Black" pitchFamily="34" charset="0"/>
              </a:rPr>
              <a:t> (</a:t>
            </a:r>
            <a:r>
              <a:rPr lang="sr-Cyrl-CS" sz="4000" b="1" dirty="0" smtClean="0">
                <a:latin typeface="Arial Black" pitchFamily="34" charset="0"/>
              </a:rPr>
              <a:t>компетенција</a:t>
            </a:r>
            <a:r>
              <a:rPr lang="en-US" sz="4000" b="1" dirty="0" smtClean="0">
                <a:latin typeface="Arial Black" pitchFamily="34" charset="0"/>
              </a:rPr>
              <a:t>)</a:t>
            </a:r>
          </a:p>
          <a:p>
            <a:pPr eaLnBrk="0" hangingPunct="0"/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Познавање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и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примјена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методичко</a:t>
            </a:r>
            <a:r>
              <a:rPr lang="en-US" sz="4000" b="1" dirty="0" smtClean="0">
                <a:latin typeface="Arial Black" pitchFamily="34" charset="0"/>
              </a:rPr>
              <a:t>-</a:t>
            </a:r>
            <a:r>
              <a:rPr lang="sr-Cyrl-CS" sz="4000" b="1" dirty="0" smtClean="0">
                <a:latin typeface="Arial Black" pitchFamily="34" charset="0"/>
              </a:rPr>
              <a:t>дидактичких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принципа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у</a:t>
            </a:r>
            <a:r>
              <a:rPr lang="sr-Cyrl-BA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настави</a:t>
            </a:r>
            <a:endParaRPr lang="en-US" sz="4000" b="1" dirty="0" smtClean="0">
              <a:latin typeface="Arial Black" pitchFamily="34" charset="0"/>
            </a:endParaRPr>
          </a:p>
          <a:p>
            <a:pPr eaLnBrk="0" hangingPunct="0"/>
            <a:r>
              <a:rPr lang="sr-Cyrl-CS" sz="4000" b="1" dirty="0" smtClean="0">
                <a:latin typeface="Arial Black" pitchFamily="34" charset="0"/>
              </a:rPr>
              <a:t>Мотивација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за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наставу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и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однос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према</a:t>
            </a: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sr-Cyrl-CS" sz="4000" b="1" dirty="0" smtClean="0">
                <a:latin typeface="Arial Black" pitchFamily="34" charset="0"/>
              </a:rPr>
              <a:t>ученицима</a:t>
            </a:r>
            <a:endParaRPr lang="en-US" sz="40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1447800"/>
          </a:xfrm>
        </p:spPr>
        <p:txBody>
          <a:bodyPr>
            <a:noAutofit/>
          </a:bodyPr>
          <a:lstStyle/>
          <a:p>
            <a: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  <a:t>Карактеристике</a:t>
            </a:r>
            <a:r>
              <a:rPr lang="en-US" sz="44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  <a:t>квалитетне</a:t>
            </a:r>
            <a:r>
              <a:rPr lang="en-US" sz="44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sr-Cyrl-CS" sz="4400" b="1" dirty="0" smtClean="0">
                <a:solidFill>
                  <a:schemeClr val="tx1"/>
                </a:solidFill>
                <a:latin typeface="Arial Black" pitchFamily="34" charset="0"/>
              </a:rPr>
              <a:t>наставе (1)</a:t>
            </a:r>
            <a:r>
              <a:rPr lang="hr-HR" sz="44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hr-HR" sz="4400" b="1" dirty="0" smtClean="0">
                <a:solidFill>
                  <a:schemeClr val="tx1"/>
                </a:solidFill>
                <a:latin typeface="Arial Black" pitchFamily="34" charset="0"/>
              </a:rPr>
            </a:br>
            <a:endParaRPr lang="en-US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/>
          </a:bodyPr>
          <a:lstStyle/>
          <a:p>
            <a:pPr marL="342900" indent="-342900" algn="ctr" eaLnBrk="0" hangingPunct="0">
              <a:buNone/>
            </a:pPr>
            <a:r>
              <a:rPr lang="sr-Cyrl-CS" sz="3200" b="1" dirty="0" smtClean="0">
                <a:latin typeface="Arial Black" pitchFamily="34" charset="0"/>
              </a:rPr>
              <a:t>Како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бисмо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могли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вредновати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квалитет</a:t>
            </a:r>
            <a:r>
              <a:rPr lang="en-US" sz="3200" b="1" dirty="0" smtClean="0">
                <a:latin typeface="Arial Black" pitchFamily="34" charset="0"/>
              </a:rPr>
              <a:t>  </a:t>
            </a:r>
            <a:r>
              <a:rPr lang="sr-Cyrl-CS" sz="3200" b="1" dirty="0" smtClean="0">
                <a:latin typeface="Arial Black" pitchFamily="34" charset="0"/>
              </a:rPr>
              <a:t>наставе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морамо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одговорити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на</a:t>
            </a:r>
            <a:r>
              <a:rPr lang="en-US" sz="3200" b="1" dirty="0" smtClean="0">
                <a:latin typeface="Arial Black" pitchFamily="34" charset="0"/>
              </a:rPr>
              <a:t>  </a:t>
            </a:r>
            <a:r>
              <a:rPr lang="sr-Cyrl-CS" sz="3200" b="1" dirty="0" smtClean="0">
                <a:latin typeface="Arial Black" pitchFamily="34" charset="0"/>
              </a:rPr>
              <a:t>три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питања</a:t>
            </a:r>
            <a:r>
              <a:rPr lang="en-US" sz="3200" b="1" dirty="0" smtClean="0">
                <a:latin typeface="Arial Black" pitchFamily="34" charset="0"/>
              </a:rPr>
              <a:t>:</a:t>
            </a:r>
          </a:p>
          <a:p>
            <a:pPr marL="342900" indent="-342900" eaLnBrk="0" hangingPunct="0">
              <a:buNone/>
            </a:pPr>
            <a:r>
              <a:rPr lang="sr-Cyrl-CS" sz="3200" b="1" dirty="0" smtClean="0">
                <a:latin typeface="Arial Black" pitchFamily="34" charset="0"/>
              </a:rPr>
              <a:t>1. Који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је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циљ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наставе</a:t>
            </a:r>
            <a:r>
              <a:rPr lang="en-US" sz="3200" b="1" dirty="0" smtClean="0">
                <a:latin typeface="Arial Black" pitchFamily="34" charset="0"/>
              </a:rPr>
              <a:t> ?</a:t>
            </a:r>
          </a:p>
          <a:p>
            <a:pPr marL="342900" indent="-342900" eaLnBrk="0" hangingPunct="0">
              <a:buNone/>
            </a:pPr>
            <a:r>
              <a:rPr lang="hr-HR" sz="3200" b="1" dirty="0" smtClean="0">
                <a:latin typeface="Arial Black" pitchFamily="34" charset="0"/>
              </a:rPr>
              <a:t>2.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Који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су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индикатори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квалитетне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наставе</a:t>
            </a:r>
            <a:r>
              <a:rPr lang="en-US" sz="3200" b="1" dirty="0" smtClean="0">
                <a:latin typeface="Arial Black" pitchFamily="34" charset="0"/>
              </a:rPr>
              <a:t> ?</a:t>
            </a:r>
          </a:p>
          <a:p>
            <a:pPr marL="342900" indent="-342900" eaLnBrk="0" hangingPunct="0">
              <a:buNone/>
            </a:pPr>
            <a:r>
              <a:rPr lang="hr-HR" sz="3200" b="1" dirty="0" smtClean="0">
                <a:latin typeface="Arial Black" pitchFamily="34" charset="0"/>
              </a:rPr>
              <a:t>3. 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Који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су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критеријуми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за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вредновање</a:t>
            </a:r>
            <a:r>
              <a:rPr lang="en-US" sz="3200" b="1" dirty="0" smtClean="0">
                <a:latin typeface="Arial Black" pitchFamily="34" charset="0"/>
              </a:rPr>
              <a:t> ?</a:t>
            </a:r>
          </a:p>
          <a:p>
            <a:pPr>
              <a:buNone/>
            </a:pPr>
            <a:endParaRPr lang="en-US" sz="32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b="1" dirty="0" smtClean="0">
                <a:latin typeface="Arial Black" pitchFamily="34" charset="0"/>
                <a:cs typeface="Times New Roman" pitchFamily="18" charset="0"/>
              </a:rPr>
              <a:t>Карактеристике квалитетене наставе</a:t>
            </a:r>
            <a:r>
              <a:rPr lang="en-US" b="1" dirty="0" smtClean="0">
                <a:latin typeface="Arial Black" pitchFamily="34" charset="0"/>
                <a:cs typeface="Times New Roman" pitchFamily="18" charset="0"/>
              </a:rPr>
              <a:t> (</a:t>
            </a:r>
            <a:r>
              <a:rPr lang="sr-Cyrl-BA" b="1" dirty="0" smtClean="0">
                <a:latin typeface="Arial Black" pitchFamily="34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Arial Black" pitchFamily="34" charset="0"/>
                <a:cs typeface="Times New Roman" pitchFamily="18" charset="0"/>
              </a:rPr>
              <a:t>)</a:t>
            </a:r>
            <a:endParaRPr lang="en-US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eaLnBrk="0" hangingPunct="0"/>
            <a:r>
              <a:rPr lang="sr-Cyrl-CS" sz="2800" b="1" dirty="0" smtClean="0">
                <a:latin typeface="Arial Black" pitchFamily="34" charset="0"/>
              </a:rPr>
              <a:t>ЈАСНО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СТРУКТУРИСАЊЕ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НАСТАВЕ</a:t>
            </a:r>
            <a:endParaRPr lang="en-US" sz="2800" b="1" dirty="0" smtClean="0">
              <a:latin typeface="Arial Black" pitchFamily="34" charset="0"/>
            </a:endParaRPr>
          </a:p>
          <a:p>
            <a:pPr eaLnBrk="0" hangingPunct="0">
              <a:buNone/>
            </a:pPr>
            <a:r>
              <a:rPr lang="en-US" sz="2800" b="1" dirty="0" smtClean="0">
                <a:latin typeface="Arial Black" pitchFamily="34" charset="0"/>
              </a:rPr>
              <a:t>(</a:t>
            </a:r>
            <a:r>
              <a:rPr lang="sr-Cyrl-CS" sz="2800" b="1" dirty="0" smtClean="0">
                <a:latin typeface="Arial Black" pitchFamily="34" charset="0"/>
              </a:rPr>
              <a:t>процеса</a:t>
            </a:r>
            <a:r>
              <a:rPr lang="en-US" sz="2800" b="1" dirty="0" smtClean="0">
                <a:latin typeface="Arial Black" pitchFamily="34" charset="0"/>
              </a:rPr>
              <a:t>, </a:t>
            </a:r>
            <a:r>
              <a:rPr lang="sr-Cyrl-CS" sz="2800" b="1" dirty="0" smtClean="0">
                <a:latin typeface="Arial Black" pitchFamily="34" charset="0"/>
              </a:rPr>
              <a:t>циљева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и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садржаја</a:t>
            </a:r>
            <a:r>
              <a:rPr lang="en-US" sz="2800" b="1" dirty="0" smtClean="0">
                <a:latin typeface="Arial Black" pitchFamily="34" charset="0"/>
              </a:rPr>
              <a:t>,  </a:t>
            </a:r>
            <a:r>
              <a:rPr lang="sr-Cyrl-CS" sz="2800" b="1" dirty="0" smtClean="0">
                <a:latin typeface="Arial Black" pitchFamily="34" charset="0"/>
              </a:rPr>
              <a:t>улога</a:t>
            </a:r>
            <a:r>
              <a:rPr lang="en-US" sz="2800" b="1" dirty="0" smtClean="0">
                <a:latin typeface="Arial Black" pitchFamily="34" charset="0"/>
              </a:rPr>
              <a:t>, </a:t>
            </a:r>
            <a:r>
              <a:rPr lang="sr-Cyrl-CS" sz="2800" b="1" dirty="0" smtClean="0">
                <a:latin typeface="Arial Black" pitchFamily="34" charset="0"/>
              </a:rPr>
              <a:t>демократских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односа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и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слобода</a:t>
            </a:r>
            <a:r>
              <a:rPr lang="en-US" sz="2800" b="1" dirty="0" smtClean="0">
                <a:latin typeface="Arial Black" pitchFamily="34" charset="0"/>
              </a:rPr>
              <a:t>.)</a:t>
            </a:r>
          </a:p>
          <a:p>
            <a:pPr eaLnBrk="0" hangingPunct="0"/>
            <a:r>
              <a:rPr lang="sr-Cyrl-CS" sz="2800" b="1" dirty="0" smtClean="0">
                <a:latin typeface="Arial Black" pitchFamily="34" charset="0"/>
              </a:rPr>
              <a:t>ВИСОК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УДИО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СТВАРНОГ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ВРЕМЕНА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УЧЕЊА</a:t>
            </a:r>
            <a:endParaRPr lang="en-US" sz="2800" b="1" dirty="0" smtClean="0">
              <a:latin typeface="Arial Black" pitchFamily="34" charset="0"/>
            </a:endParaRPr>
          </a:p>
          <a:p>
            <a:pPr eaLnBrk="0" hangingPunct="0">
              <a:buNone/>
            </a:pPr>
            <a:r>
              <a:rPr lang="en-US" sz="2800" b="1" dirty="0" smtClean="0">
                <a:latin typeface="Arial Black" pitchFamily="34" charset="0"/>
              </a:rPr>
              <a:t>(</a:t>
            </a:r>
            <a:r>
              <a:rPr lang="sr-Cyrl-CS" sz="2800" b="1" dirty="0" smtClean="0">
                <a:latin typeface="Arial Black" pitchFamily="34" charset="0"/>
              </a:rPr>
              <a:t>због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добре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организације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времена</a:t>
            </a:r>
            <a:r>
              <a:rPr lang="en-US" sz="2800" b="1" dirty="0" smtClean="0">
                <a:latin typeface="Arial Black" pitchFamily="34" charset="0"/>
              </a:rPr>
              <a:t>, </a:t>
            </a:r>
            <a:r>
              <a:rPr lang="sr-Cyrl-CS" sz="2800" b="1" dirty="0" smtClean="0">
                <a:latin typeface="Arial Black" pitchFamily="34" charset="0"/>
              </a:rPr>
              <a:t>тачности</a:t>
            </a:r>
            <a:r>
              <a:rPr lang="en-US" sz="2800" b="1" dirty="0" smtClean="0">
                <a:latin typeface="Arial Black" pitchFamily="34" charset="0"/>
              </a:rPr>
              <a:t>, </a:t>
            </a:r>
            <a:r>
              <a:rPr lang="sr-Cyrl-CS" sz="2800" b="1" dirty="0" smtClean="0">
                <a:latin typeface="Arial Black" pitchFamily="34" charset="0"/>
              </a:rPr>
              <a:t>подјеле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организацијских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послова</a:t>
            </a:r>
            <a:r>
              <a:rPr lang="en-US" sz="2800" b="1" dirty="0" smtClean="0">
                <a:latin typeface="Arial Black" pitchFamily="34" charset="0"/>
              </a:rPr>
              <a:t>, </a:t>
            </a:r>
            <a:r>
              <a:rPr lang="sr-Cyrl-CS" sz="2800" b="1" dirty="0" smtClean="0">
                <a:latin typeface="Arial Black" pitchFamily="34" charset="0"/>
              </a:rPr>
              <a:t>динамике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тока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активности</a:t>
            </a:r>
            <a:r>
              <a:rPr lang="en-US" sz="2800" b="1" dirty="0" smtClean="0">
                <a:latin typeface="Arial Black" pitchFamily="34" charset="0"/>
              </a:rPr>
              <a:t>)</a:t>
            </a:r>
          </a:p>
          <a:p>
            <a:pPr eaLnBrk="0" hangingPunct="0"/>
            <a:r>
              <a:rPr lang="sr-Cyrl-CS" sz="2800" b="1" dirty="0" smtClean="0">
                <a:latin typeface="Arial Black" pitchFamily="34" charset="0"/>
              </a:rPr>
              <a:t>ПОДСТИЦАЈНА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СРЕДИНА</a:t>
            </a:r>
            <a:r>
              <a:rPr lang="hr-HR" sz="2800" b="1" dirty="0" smtClean="0">
                <a:latin typeface="Arial Black" pitchFamily="34" charset="0"/>
              </a:rPr>
              <a:t>/</a:t>
            </a:r>
            <a:r>
              <a:rPr lang="sr-Cyrl-CS" sz="2800" b="1" dirty="0" smtClean="0">
                <a:latin typeface="Arial Black" pitchFamily="34" charset="0"/>
              </a:rPr>
              <a:t>КЛИМА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ЗА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УЧЕЊЕ</a:t>
            </a:r>
            <a:endParaRPr lang="en-US" sz="2800" b="1" dirty="0" smtClean="0">
              <a:latin typeface="Arial Black" pitchFamily="34" charset="0"/>
            </a:endParaRPr>
          </a:p>
          <a:p>
            <a:pPr eaLnBrk="0" hangingPunct="0">
              <a:buNone/>
            </a:pPr>
            <a:r>
              <a:rPr lang="en-US" sz="2800" b="1" dirty="0" smtClean="0">
                <a:latin typeface="Arial Black" pitchFamily="34" charset="0"/>
              </a:rPr>
              <a:t>(</a:t>
            </a:r>
            <a:r>
              <a:rPr lang="sr-Cyrl-CS" sz="2800" b="1" dirty="0" smtClean="0">
                <a:latin typeface="Arial Black" pitchFamily="34" charset="0"/>
              </a:rPr>
              <a:t>због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међусобног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поштовања</a:t>
            </a:r>
            <a:r>
              <a:rPr lang="en-US" sz="2800" b="1" dirty="0" smtClean="0">
                <a:latin typeface="Arial Black" pitchFamily="34" charset="0"/>
              </a:rPr>
              <a:t>,  </a:t>
            </a:r>
            <a:r>
              <a:rPr lang="sr-Cyrl-CS" sz="2800" b="1" dirty="0" smtClean="0">
                <a:latin typeface="Arial Black" pitchFamily="34" charset="0"/>
              </a:rPr>
              <a:t>придржавања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правила</a:t>
            </a:r>
            <a:r>
              <a:rPr lang="en-US" sz="2800" b="1" dirty="0" smtClean="0">
                <a:latin typeface="Arial Black" pitchFamily="34" charset="0"/>
              </a:rPr>
              <a:t>, </a:t>
            </a:r>
            <a:r>
              <a:rPr lang="sr-Cyrl-CS" sz="2800" b="1" dirty="0" smtClean="0">
                <a:latin typeface="Arial Black" pitchFamily="34" charset="0"/>
              </a:rPr>
              <a:t>преузимања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одговорности</a:t>
            </a:r>
            <a:r>
              <a:rPr lang="en-US" sz="2800" b="1" dirty="0" smtClean="0">
                <a:latin typeface="Arial Black" pitchFamily="34" charset="0"/>
              </a:rPr>
              <a:t>, </a:t>
            </a:r>
            <a:r>
              <a:rPr lang="sr-Cyrl-CS" sz="2800" b="1" dirty="0" smtClean="0">
                <a:latin typeface="Arial Black" pitchFamily="34" charset="0"/>
              </a:rPr>
              <a:t>праведности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и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бриге</a:t>
            </a:r>
            <a:r>
              <a:rPr lang="en-US" sz="2800" b="1" dirty="0" smtClean="0">
                <a:latin typeface="Arial Black" pitchFamily="34" charset="0"/>
              </a:rPr>
              <a:t>)</a:t>
            </a:r>
          </a:p>
          <a:p>
            <a:endParaRPr lang="en-US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eaLnBrk="0" hangingPunct="0"/>
            <a:r>
              <a:rPr lang="sr-Cyrl-CS" sz="2400" b="1" dirty="0" smtClean="0">
                <a:latin typeface="Arial Black" pitchFamily="34" charset="0"/>
              </a:rPr>
              <a:t>ПРИМЈЕРЕНОСТ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САДРЖАЈА</a:t>
            </a:r>
            <a:endParaRPr lang="en-US" sz="2400" b="1" dirty="0" smtClean="0">
              <a:latin typeface="Arial Black" pitchFamily="34" charset="0"/>
            </a:endParaRPr>
          </a:p>
          <a:p>
            <a:pPr eaLnBrk="0" hangingPunct="0">
              <a:buNone/>
            </a:pPr>
            <a:r>
              <a:rPr lang="en-US" sz="2400" b="1" dirty="0" smtClean="0">
                <a:latin typeface="Arial Black" pitchFamily="34" charset="0"/>
              </a:rPr>
              <a:t>(</a:t>
            </a:r>
            <a:r>
              <a:rPr lang="sr-Cyrl-CS" sz="2400" b="1" dirty="0" smtClean="0">
                <a:latin typeface="Arial Black" pitchFamily="34" charset="0"/>
              </a:rPr>
              <a:t>због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разумљивости</a:t>
            </a:r>
            <a:r>
              <a:rPr lang="en-US" sz="2400" b="1" dirty="0" smtClean="0">
                <a:latin typeface="Arial Black" pitchFamily="34" charset="0"/>
              </a:rPr>
              <a:t>, </a:t>
            </a:r>
            <a:r>
              <a:rPr lang="sr-Cyrl-CS" sz="2400" b="1" dirty="0" smtClean="0">
                <a:latin typeface="Arial Black" pitchFamily="34" charset="0"/>
              </a:rPr>
              <a:t>постављених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задатака</a:t>
            </a:r>
            <a:r>
              <a:rPr lang="en-US" sz="2400" b="1" dirty="0" smtClean="0">
                <a:latin typeface="Arial Black" pitchFamily="34" charset="0"/>
              </a:rPr>
              <a:t>, </a:t>
            </a:r>
            <a:r>
              <a:rPr lang="sr-Cyrl-CS" sz="2400" b="1" dirty="0" smtClean="0">
                <a:latin typeface="Arial Black" pitchFamily="34" charset="0"/>
              </a:rPr>
              <a:t>поузданости</a:t>
            </a:r>
            <a:r>
              <a:rPr lang="hr-HR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тематског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хода</a:t>
            </a:r>
            <a:r>
              <a:rPr lang="en-US" sz="2400" b="1" dirty="0" smtClean="0">
                <a:latin typeface="Arial Black" pitchFamily="34" charset="0"/>
              </a:rPr>
              <a:t>, </a:t>
            </a:r>
            <a:r>
              <a:rPr lang="sr-Cyrl-CS" sz="2400" b="1" dirty="0" smtClean="0">
                <a:latin typeface="Arial Black" pitchFamily="34" charset="0"/>
              </a:rPr>
              <a:t>јасноће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и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обавезности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очекиваних</a:t>
            </a:r>
            <a:r>
              <a:rPr lang="hr-HR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резултата</a:t>
            </a:r>
            <a:r>
              <a:rPr lang="en-US" sz="2400" b="1" dirty="0" smtClean="0">
                <a:latin typeface="Arial Black" pitchFamily="34" charset="0"/>
              </a:rPr>
              <a:t>)</a:t>
            </a:r>
          </a:p>
          <a:p>
            <a:pPr eaLnBrk="0" hangingPunct="0"/>
            <a:r>
              <a:rPr lang="sr-Cyrl-CS" sz="2400" b="1" dirty="0" smtClean="0">
                <a:latin typeface="Arial Black" pitchFamily="34" charset="0"/>
              </a:rPr>
              <a:t>КОМУНИКАТИВНОСТ</a:t>
            </a:r>
            <a:endParaRPr lang="en-US" sz="2400" b="1" dirty="0" smtClean="0">
              <a:latin typeface="Arial Black" pitchFamily="34" charset="0"/>
            </a:endParaRPr>
          </a:p>
          <a:p>
            <a:pPr eaLnBrk="0" hangingPunct="0">
              <a:buNone/>
            </a:pPr>
            <a:r>
              <a:rPr lang="en-US" sz="2400" b="1" dirty="0" smtClean="0">
                <a:latin typeface="Arial Black" pitchFamily="34" charset="0"/>
              </a:rPr>
              <a:t>(</a:t>
            </a:r>
            <a:r>
              <a:rPr lang="sr-Cyrl-CS" sz="2400" b="1" dirty="0" smtClean="0">
                <a:latin typeface="Arial Black" pitchFamily="34" charset="0"/>
              </a:rPr>
              <a:t>због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учешћа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у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планирању</a:t>
            </a:r>
            <a:r>
              <a:rPr lang="en-US" sz="2400" b="1" dirty="0" smtClean="0">
                <a:latin typeface="Arial Black" pitchFamily="34" charset="0"/>
              </a:rPr>
              <a:t>, </a:t>
            </a:r>
            <a:r>
              <a:rPr lang="sr-Cyrl-CS" sz="2400" b="1" dirty="0" smtClean="0">
                <a:latin typeface="Arial Black" pitchFamily="34" charset="0"/>
              </a:rPr>
              <a:t>културе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дијалога</a:t>
            </a:r>
            <a:r>
              <a:rPr lang="en-US" sz="2400" b="1" dirty="0" smtClean="0">
                <a:latin typeface="Arial Black" pitchFamily="34" charset="0"/>
              </a:rPr>
              <a:t>,</a:t>
            </a:r>
            <a:r>
              <a:rPr lang="hr-HR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расправа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о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смислу</a:t>
            </a:r>
            <a:r>
              <a:rPr lang="hr-HR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учења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и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повратних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информација</a:t>
            </a:r>
            <a:r>
              <a:rPr lang="hr-HR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ученика</a:t>
            </a:r>
            <a:r>
              <a:rPr lang="en-US" sz="2400" b="1" dirty="0" smtClean="0">
                <a:latin typeface="Arial Black" pitchFamily="34" charset="0"/>
              </a:rPr>
              <a:t>)</a:t>
            </a:r>
          </a:p>
          <a:p>
            <a:pPr eaLnBrk="0" hangingPunct="0"/>
            <a:r>
              <a:rPr lang="sr-Cyrl-CS" sz="2400" b="1" dirty="0" smtClean="0">
                <a:latin typeface="Arial Black" pitchFamily="34" charset="0"/>
              </a:rPr>
              <a:t>РАЗНОВРСНОСТ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МЕТОДА</a:t>
            </a:r>
            <a:endParaRPr lang="sr-Cyrl-BA" sz="2400" b="1" dirty="0" smtClean="0">
              <a:latin typeface="Arial Black" pitchFamily="34" charset="0"/>
            </a:endParaRPr>
          </a:p>
          <a:p>
            <a:pPr eaLnBrk="0" hangingPunct="0">
              <a:buNone/>
            </a:pPr>
            <a:r>
              <a:rPr lang="en-US" sz="2400" b="1" dirty="0" smtClean="0">
                <a:latin typeface="Arial Black" pitchFamily="34" charset="0"/>
              </a:rPr>
              <a:t>(</a:t>
            </a:r>
            <a:r>
              <a:rPr lang="sr-Cyrl-CS" sz="2400" b="1" dirty="0" smtClean="0">
                <a:latin typeface="Arial Black" pitchFamily="34" charset="0"/>
              </a:rPr>
              <a:t>богатство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техника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мотивације</a:t>
            </a:r>
            <a:r>
              <a:rPr lang="en-US" sz="2400" b="1" dirty="0" smtClean="0">
                <a:latin typeface="Arial Black" pitchFamily="34" charset="0"/>
              </a:rPr>
              <a:t>, </a:t>
            </a:r>
            <a:r>
              <a:rPr lang="sr-Cyrl-CS" sz="2400" b="1" dirty="0" smtClean="0">
                <a:latin typeface="Arial Black" pitchFamily="34" charset="0"/>
              </a:rPr>
              <a:t>разноврсност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образаца</a:t>
            </a:r>
            <a:r>
              <a:rPr lang="hr-HR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дјеловања</a:t>
            </a:r>
            <a:r>
              <a:rPr lang="en-US" sz="2400" b="1" dirty="0" smtClean="0">
                <a:latin typeface="Arial Black" pitchFamily="34" charset="0"/>
              </a:rPr>
              <a:t>, </a:t>
            </a:r>
            <a:r>
              <a:rPr lang="sr-Cyrl-CS" sz="2400" b="1" dirty="0" smtClean="0">
                <a:latin typeface="Arial Black" pitchFamily="34" charset="0"/>
              </a:rPr>
              <a:t>варијабилност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облика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наставе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и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уравнотеженост</a:t>
            </a:r>
            <a:r>
              <a:rPr lang="hr-HR" sz="2400" b="1" dirty="0" smtClean="0">
                <a:latin typeface="Arial Black" pitchFamily="34" charset="0"/>
              </a:rPr>
              <a:t> 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методичких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поступака</a:t>
            </a:r>
            <a:r>
              <a:rPr lang="en-US" sz="2400" b="1" dirty="0" smtClean="0">
                <a:latin typeface="Arial Black" pitchFamily="34" charset="0"/>
              </a:rPr>
              <a:t>)</a:t>
            </a:r>
            <a:endParaRPr lang="hr-HR" sz="2400" b="1" dirty="0" smtClean="0">
              <a:latin typeface="Arial Black" pitchFamily="34" charset="0"/>
            </a:endParaRPr>
          </a:p>
          <a:p>
            <a:endParaRPr lang="en-US" sz="2400" b="1" dirty="0">
              <a:latin typeface="Arial Black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b="1" dirty="0" smtClean="0">
                <a:latin typeface="Arial Black" pitchFamily="34" charset="0"/>
                <a:cs typeface="Times New Roman" pitchFamily="18" charset="0"/>
              </a:rPr>
              <a:t>Карактеристике квалитетене наставе</a:t>
            </a:r>
            <a:r>
              <a:rPr lang="en-US" b="1" dirty="0" smtClean="0">
                <a:latin typeface="Arial Black" pitchFamily="34" charset="0"/>
                <a:cs typeface="Times New Roman" pitchFamily="18" charset="0"/>
              </a:rPr>
              <a:t> (</a:t>
            </a:r>
            <a:r>
              <a:rPr lang="sr-Cyrl-BA" b="1" dirty="0" smtClean="0">
                <a:latin typeface="Arial Black" pitchFamily="34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Arial Black" pitchFamily="34" charset="0"/>
                <a:cs typeface="Times New Roman" pitchFamily="18" charset="0"/>
              </a:rPr>
              <a:t>)</a:t>
            </a:r>
            <a:endParaRPr lang="en-US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Cyrl-CS" b="1" dirty="0" smtClean="0">
                <a:latin typeface="Arial Black" pitchFamily="34" charset="0"/>
                <a:cs typeface="Times New Roman" pitchFamily="18" charset="0"/>
              </a:rPr>
              <a:t>Шта</a:t>
            </a:r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b="1" dirty="0" smtClean="0">
                <a:latin typeface="Arial Black" pitchFamily="34" charset="0"/>
                <a:cs typeface="Times New Roman" pitchFamily="18" charset="0"/>
              </a:rPr>
              <a:t>може</a:t>
            </a:r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b="1" dirty="0" smtClean="0">
                <a:latin typeface="Arial Black" pitchFamily="34" charset="0"/>
                <a:cs typeface="Times New Roman" pitchFamily="18" charset="0"/>
              </a:rPr>
              <a:t>и</a:t>
            </a:r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b="1" dirty="0" smtClean="0">
                <a:latin typeface="Arial Black" pitchFamily="34" charset="0"/>
                <a:cs typeface="Times New Roman" pitchFamily="18" charset="0"/>
              </a:rPr>
              <a:t>треба</a:t>
            </a:r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b="1" dirty="0" smtClean="0">
                <a:latin typeface="Arial Black" pitchFamily="34" charset="0"/>
                <a:cs typeface="Times New Roman" pitchFamily="18" charset="0"/>
              </a:rPr>
              <a:t>да</a:t>
            </a:r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b="1" dirty="0" smtClean="0">
                <a:latin typeface="Arial Black" pitchFamily="34" charset="0"/>
                <a:cs typeface="Times New Roman" pitchFamily="18" charset="0"/>
              </a:rPr>
              <a:t>се</a:t>
            </a:r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b="1" dirty="0" smtClean="0">
                <a:latin typeface="Arial Black" pitchFamily="34" charset="0"/>
                <a:cs typeface="Times New Roman" pitchFamily="18" charset="0"/>
              </a:rPr>
              <a:t>вреднује</a:t>
            </a:r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b="1" dirty="0" smtClean="0">
                <a:latin typeface="Arial Black" pitchFamily="34" charset="0"/>
                <a:cs typeface="Times New Roman" pitchFamily="18" charset="0"/>
              </a:rPr>
              <a:t>у</a:t>
            </a:r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b="1" dirty="0" smtClean="0">
                <a:latin typeface="Arial Black" pitchFamily="34" charset="0"/>
                <a:cs typeface="Times New Roman" pitchFamily="18" charset="0"/>
              </a:rPr>
              <a:t>образовању</a:t>
            </a:r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?</a:t>
            </a:r>
            <a:endParaRPr lang="en-US" b="1" dirty="0" smtClean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4495800"/>
          </a:xfrm>
        </p:spPr>
        <p:txBody>
          <a:bodyPr>
            <a:no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sr-Cyrl-C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Све</a:t>
            </a:r>
            <a:r>
              <a:rPr lang="sr-Latn-C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компоненте</a:t>
            </a:r>
            <a:r>
              <a:rPr lang="sr-Latn-C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образовног</a:t>
            </a:r>
            <a:r>
              <a:rPr lang="sr-Latn-C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процеса</a:t>
            </a:r>
            <a:r>
              <a:rPr lang="sr-Latn-C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могу</a:t>
            </a:r>
            <a:r>
              <a:rPr lang="sr-Latn-C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бити</a:t>
            </a:r>
            <a:r>
              <a:rPr lang="sr-Latn-C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предмет</a:t>
            </a:r>
            <a:r>
              <a:rPr lang="sr-Latn-C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вредновања</a:t>
            </a:r>
            <a:endParaRPr lang="sr-Latn-CS" sz="2800" b="1" dirty="0" smtClean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  <a:p>
            <a:pPr eaLnBrk="1" hangingPunct="1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Програм</a:t>
            </a:r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образовног</a:t>
            </a:r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рада</a:t>
            </a:r>
            <a:endParaRPr lang="sr-Latn-CS" sz="2800" b="1" dirty="0" smtClean="0">
              <a:latin typeface="Arial Black" pitchFamily="34" charset="0"/>
              <a:cs typeface="Times New Roman" pitchFamily="18" charset="0"/>
            </a:endParaRPr>
          </a:p>
          <a:p>
            <a:pPr eaLnBrk="1" hangingPunct="1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Рад</a:t>
            </a:r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учесника</a:t>
            </a:r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 (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наставника</a:t>
            </a:r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и</a:t>
            </a:r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ученика</a:t>
            </a:r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Услови</a:t>
            </a:r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у</a:t>
            </a:r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којима</a:t>
            </a:r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се</a:t>
            </a:r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реализује</a:t>
            </a:r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процес</a:t>
            </a:r>
            <a:endParaRPr lang="sr-Latn-CS" sz="2800" b="1" dirty="0" smtClean="0">
              <a:latin typeface="Arial Black" pitchFamily="34" charset="0"/>
              <a:cs typeface="Times New Roman" pitchFamily="18" charset="0"/>
            </a:endParaRPr>
          </a:p>
          <a:p>
            <a:pPr eaLnBrk="1" hangingPunct="1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Сам</a:t>
            </a:r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процес</a:t>
            </a:r>
            <a:endParaRPr lang="sr-Latn-CS" sz="2800" b="1" dirty="0" smtClean="0">
              <a:latin typeface="Arial Black" pitchFamily="34" charset="0"/>
              <a:cs typeface="Times New Roman" pitchFamily="18" charset="0"/>
            </a:endParaRPr>
          </a:p>
          <a:p>
            <a:pPr eaLnBrk="1" hangingPunct="1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Исходи</a:t>
            </a:r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 (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ефекти</a:t>
            </a:r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, 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постигнућа</a:t>
            </a:r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, 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резултати</a:t>
            </a:r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Институција</a:t>
            </a:r>
            <a:r>
              <a:rPr lang="sr-Latn-CS" sz="2800" b="1" dirty="0" smtClean="0">
                <a:latin typeface="Arial Black" pitchFamily="34" charset="0"/>
                <a:cs typeface="Times New Roman" pitchFamily="18" charset="0"/>
              </a:rPr>
              <a:t>...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eaLnBrk="0" hangingPunct="0"/>
            <a:r>
              <a:rPr lang="sr-Cyrl-CS" sz="2800" b="1" dirty="0" smtClean="0">
                <a:latin typeface="Arial Black" pitchFamily="34" charset="0"/>
              </a:rPr>
              <a:t>ИНДИВИДУАЛНО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ПО</a:t>
            </a:r>
            <a:r>
              <a:rPr lang="sr-Cyrl-BA" sz="2800" b="1" dirty="0" smtClean="0">
                <a:latin typeface="Arial Black" pitchFamily="34" charset="0"/>
              </a:rPr>
              <a:t>Д</a:t>
            </a:r>
            <a:r>
              <a:rPr lang="sr-Cyrl-CS" sz="2800" b="1" dirty="0" smtClean="0">
                <a:latin typeface="Arial Black" pitchFamily="34" charset="0"/>
              </a:rPr>
              <a:t>СТИЦАЊЕ</a:t>
            </a:r>
            <a:endParaRPr lang="en-US" sz="2800" b="1" dirty="0" smtClean="0">
              <a:latin typeface="Arial Black" pitchFamily="34" charset="0"/>
            </a:endParaRPr>
          </a:p>
          <a:p>
            <a:pPr eaLnBrk="0" hangingPunct="0">
              <a:buNone/>
            </a:pPr>
            <a:r>
              <a:rPr lang="en-US" sz="2800" b="1" dirty="0" smtClean="0">
                <a:latin typeface="Arial Black" pitchFamily="34" charset="0"/>
              </a:rPr>
              <a:t>(</a:t>
            </a:r>
            <a:r>
              <a:rPr lang="sr-Cyrl-CS" sz="2800" b="1" dirty="0" smtClean="0">
                <a:latin typeface="Arial Black" pitchFamily="34" charset="0"/>
              </a:rPr>
              <a:t>због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слобода</a:t>
            </a:r>
            <a:r>
              <a:rPr lang="en-US" sz="2800" b="1" dirty="0" smtClean="0">
                <a:latin typeface="Arial Black" pitchFamily="34" charset="0"/>
              </a:rPr>
              <a:t>, </a:t>
            </a:r>
            <a:r>
              <a:rPr lang="sr-Cyrl-CS" sz="2800" b="1" dirty="0" smtClean="0">
                <a:latin typeface="Arial Black" pitchFamily="34" charset="0"/>
              </a:rPr>
              <a:t>стрпљивости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и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времена</a:t>
            </a:r>
            <a:r>
              <a:rPr lang="en-US" sz="2800" b="1" dirty="0" smtClean="0">
                <a:latin typeface="Arial Black" pitchFamily="34" charset="0"/>
              </a:rPr>
              <a:t>, </a:t>
            </a:r>
            <a:r>
              <a:rPr lang="sr-Cyrl-CS" sz="2800" b="1" dirty="0" smtClean="0">
                <a:latin typeface="Arial Black" pitchFamily="34" charset="0"/>
              </a:rPr>
              <a:t>унутрашње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диференцијације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и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интеграције</a:t>
            </a:r>
            <a:r>
              <a:rPr lang="en-US" sz="2800" b="1" dirty="0" smtClean="0">
                <a:latin typeface="Arial Black" pitchFamily="34" charset="0"/>
              </a:rPr>
              <a:t>, </a:t>
            </a:r>
            <a:r>
              <a:rPr lang="sr-Cyrl-CS" sz="2800" b="1" dirty="0" smtClean="0">
                <a:latin typeface="Arial Black" pitchFamily="34" charset="0"/>
              </a:rPr>
              <a:t>анализе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индивидуалних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постигнућа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у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учењу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и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усклађених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планова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потстицања</a:t>
            </a:r>
            <a:r>
              <a:rPr lang="en-US" sz="2800" b="1" dirty="0" smtClean="0">
                <a:latin typeface="Arial Black" pitchFamily="34" charset="0"/>
              </a:rPr>
              <a:t>,</a:t>
            </a:r>
            <a:r>
              <a:rPr lang="sr-Cyrl-CS" sz="2800" b="1" dirty="0" smtClean="0">
                <a:latin typeface="Arial Black" pitchFamily="34" charset="0"/>
              </a:rPr>
              <a:t>посебног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потстицања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ученика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са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посебним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потребама</a:t>
            </a:r>
            <a:r>
              <a:rPr lang="en-US" sz="2800" b="1" dirty="0" smtClean="0">
                <a:latin typeface="Arial Black" pitchFamily="34" charset="0"/>
              </a:rPr>
              <a:t>)</a:t>
            </a:r>
          </a:p>
          <a:p>
            <a:pPr eaLnBrk="0" hangingPunct="0"/>
            <a:r>
              <a:rPr lang="sr-Cyrl-CS" sz="2800" b="1" dirty="0" smtClean="0">
                <a:latin typeface="Arial Black" pitchFamily="34" charset="0"/>
              </a:rPr>
              <a:t>ИНТЕЛИГЕНТНО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ВЈЕЖБАЊЕ</a:t>
            </a:r>
            <a:endParaRPr lang="en-US" sz="2800" b="1" dirty="0" smtClean="0">
              <a:latin typeface="Arial Black" pitchFamily="34" charset="0"/>
            </a:endParaRPr>
          </a:p>
          <a:p>
            <a:pPr eaLnBrk="0" hangingPunct="0">
              <a:buNone/>
            </a:pPr>
            <a:r>
              <a:rPr lang="en-US" sz="2800" b="1" dirty="0" smtClean="0">
                <a:latin typeface="Arial Black" pitchFamily="34" charset="0"/>
              </a:rPr>
              <a:t>(</a:t>
            </a:r>
            <a:r>
              <a:rPr lang="sr-Cyrl-CS" sz="2800" b="1" dirty="0" smtClean="0">
                <a:latin typeface="Arial Black" pitchFamily="34" charset="0"/>
              </a:rPr>
              <a:t>због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освјешћивања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стратегија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учења</a:t>
            </a:r>
            <a:r>
              <a:rPr lang="en-US" sz="2800" b="1" dirty="0" smtClean="0">
                <a:latin typeface="Arial Black" pitchFamily="34" charset="0"/>
              </a:rPr>
              <a:t>, </a:t>
            </a:r>
            <a:r>
              <a:rPr lang="sr-Cyrl-CS" sz="2800" b="1" dirty="0" smtClean="0">
                <a:latin typeface="Arial Black" pitchFamily="34" charset="0"/>
              </a:rPr>
              <a:t>примјерених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задатака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за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вјежбу</a:t>
            </a:r>
            <a:r>
              <a:rPr lang="en-US" sz="2800" b="1" dirty="0" smtClean="0">
                <a:latin typeface="Arial Black" pitchFamily="34" charset="0"/>
              </a:rPr>
              <a:t>, </a:t>
            </a:r>
            <a:r>
              <a:rPr lang="sr-Cyrl-CS" sz="2800" b="1" dirty="0" smtClean="0">
                <a:latin typeface="Arial Black" pitchFamily="34" charset="0"/>
              </a:rPr>
              <a:t>циљане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помоћи</a:t>
            </a:r>
            <a:r>
              <a:rPr lang="en-US" sz="2800" b="1" dirty="0" smtClean="0">
                <a:latin typeface="Arial Black" pitchFamily="34" charset="0"/>
              </a:rPr>
              <a:t>,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потицајних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оквирних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услова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за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остваривање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очекиваних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исхода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учења</a:t>
            </a:r>
            <a:r>
              <a:rPr lang="en-US" sz="2800" b="1" dirty="0" smtClean="0">
                <a:latin typeface="Arial Black" pitchFamily="34" charset="0"/>
              </a:rPr>
              <a:t>)</a:t>
            </a:r>
          </a:p>
          <a:p>
            <a:endParaRPr lang="en-US" b="1" dirty="0">
              <a:latin typeface="Arial Black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3600" b="1" dirty="0" smtClean="0">
                <a:latin typeface="Arial Black" pitchFamily="34" charset="0"/>
                <a:cs typeface="Times New Roman" pitchFamily="18" charset="0"/>
              </a:rPr>
              <a:t>Карактеристике квалитетене наставе (4)</a:t>
            </a:r>
            <a:endParaRPr lang="en-US" sz="3600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0" hangingPunct="0"/>
            <a:r>
              <a:rPr lang="sr-Cyrl-CS" sz="2800" b="1" dirty="0" smtClean="0">
                <a:latin typeface="Arial Black" pitchFamily="34" charset="0"/>
              </a:rPr>
              <a:t>ЈАСНОЋА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ОЧЕКИВАНИХ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ПОСТИГНУЋА</a:t>
            </a:r>
            <a:endParaRPr lang="hr-HR" sz="2800" b="1" dirty="0" smtClean="0">
              <a:latin typeface="Arial Black" pitchFamily="34" charset="0"/>
            </a:endParaRPr>
          </a:p>
          <a:p>
            <a:pPr eaLnBrk="0" hangingPunct="0">
              <a:buNone/>
            </a:pPr>
            <a:r>
              <a:rPr lang="hr-HR" sz="2800" b="1" dirty="0" smtClean="0">
                <a:latin typeface="Arial Black" pitchFamily="34" charset="0"/>
              </a:rPr>
              <a:t> / </a:t>
            </a:r>
            <a:r>
              <a:rPr lang="sr-Cyrl-CS" sz="2800" b="1" dirty="0" smtClean="0">
                <a:latin typeface="Arial Black" pitchFamily="34" charset="0"/>
              </a:rPr>
              <a:t>ИСХОДА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УЧЕЊА</a:t>
            </a:r>
            <a:r>
              <a:rPr lang="hr-HR" sz="2800" b="1" dirty="0" smtClean="0">
                <a:latin typeface="Arial Black" pitchFamily="34" charset="0"/>
              </a:rPr>
              <a:t>/</a:t>
            </a:r>
            <a:r>
              <a:rPr lang="en-US" sz="2800" b="1" dirty="0" smtClean="0">
                <a:latin typeface="Arial Black" pitchFamily="34" charset="0"/>
              </a:rPr>
              <a:t>(</a:t>
            </a:r>
            <a:r>
              <a:rPr lang="sr-Cyrl-CS" sz="2800" b="1" dirty="0" smtClean="0">
                <a:latin typeface="Arial Black" pitchFamily="34" charset="0"/>
              </a:rPr>
              <a:t>због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наставе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засноване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на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смјерницама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и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образовним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стандардима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из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НПП</a:t>
            </a:r>
            <a:r>
              <a:rPr lang="hr-HR" sz="2800" b="1" dirty="0" smtClean="0">
                <a:latin typeface="Arial Black" pitchFamily="34" charset="0"/>
              </a:rPr>
              <a:t>-</a:t>
            </a:r>
            <a:r>
              <a:rPr lang="sr-Cyrl-CS" sz="2800" b="1" dirty="0" smtClean="0">
                <a:latin typeface="Arial Black" pitchFamily="34" charset="0"/>
              </a:rPr>
              <a:t>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и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прилагођене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способностима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ученика</a:t>
            </a:r>
            <a:r>
              <a:rPr lang="hr-HR" sz="2800" b="1" dirty="0" smtClean="0">
                <a:latin typeface="Arial Black" pitchFamily="34" charset="0"/>
              </a:rPr>
              <a:t>,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те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због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ефектних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повратних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информација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о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напретку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у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учењу</a:t>
            </a:r>
            <a:r>
              <a:rPr lang="en-US" sz="2800" b="1" dirty="0" smtClean="0">
                <a:latin typeface="Arial Black" pitchFamily="34" charset="0"/>
              </a:rPr>
              <a:t>)</a:t>
            </a:r>
          </a:p>
          <a:p>
            <a:pPr eaLnBrk="0" hangingPunct="0"/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ПРИПРЕМЉЕНА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СРЕДИНА</a:t>
            </a:r>
            <a:r>
              <a:rPr lang="hr-HR" sz="2800" b="1" dirty="0" smtClean="0">
                <a:latin typeface="Arial Black" pitchFamily="34" charset="0"/>
              </a:rPr>
              <a:t>/</a:t>
            </a:r>
            <a:r>
              <a:rPr lang="sr-Cyrl-CS" sz="2800" b="1" dirty="0" smtClean="0">
                <a:latin typeface="Arial Black" pitchFamily="34" charset="0"/>
              </a:rPr>
              <a:t>УСЛОВИ</a:t>
            </a:r>
            <a:r>
              <a:rPr lang="hr-HR" sz="2800" b="1" dirty="0" smtClean="0">
                <a:latin typeface="Arial Black" pitchFamily="34" charset="0"/>
              </a:rPr>
              <a:t> </a:t>
            </a:r>
          </a:p>
          <a:p>
            <a:pPr eaLnBrk="0" hangingPunct="0">
              <a:buNone/>
            </a:pPr>
            <a:r>
              <a:rPr lang="sr-Cyrl-CS" sz="2800" b="1" dirty="0" smtClean="0">
                <a:latin typeface="Arial Black" pitchFamily="34" charset="0"/>
              </a:rPr>
              <a:t>ЗА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НАСТАВУ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И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УЧЕЊЕ</a:t>
            </a:r>
            <a:r>
              <a:rPr lang="sr-Cyrl-BA" sz="2800" b="1" dirty="0" smtClean="0">
                <a:latin typeface="Arial Black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</a:rPr>
              <a:t>(</a:t>
            </a:r>
            <a:r>
              <a:rPr lang="sr-Cyrl-CS" sz="2800" b="1" dirty="0" smtClean="0">
                <a:latin typeface="Arial Black" pitchFamily="34" charset="0"/>
              </a:rPr>
              <a:t>због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реда</a:t>
            </a:r>
            <a:r>
              <a:rPr lang="en-US" sz="2800" b="1" dirty="0" smtClean="0">
                <a:latin typeface="Arial Black" pitchFamily="34" charset="0"/>
              </a:rPr>
              <a:t>, </a:t>
            </a:r>
            <a:r>
              <a:rPr lang="sr-Cyrl-CS" sz="2800" b="1" dirty="0" smtClean="0">
                <a:latin typeface="Arial Black" pitchFamily="34" charset="0"/>
              </a:rPr>
              <a:t>функционалне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опреме</a:t>
            </a:r>
            <a:r>
              <a:rPr lang="en-US" sz="2800" b="1" dirty="0" smtClean="0">
                <a:latin typeface="Arial Black" pitchFamily="34" charset="0"/>
              </a:rPr>
              <a:t>, </a:t>
            </a:r>
            <a:r>
              <a:rPr lang="sr-Cyrl-CS" sz="2800" b="1" dirty="0" smtClean="0">
                <a:latin typeface="Arial Black" pitchFamily="34" charset="0"/>
              </a:rPr>
              <a:t>и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употребљивих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наставних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средстава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и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помагала</a:t>
            </a:r>
            <a:r>
              <a:rPr lang="hr-HR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за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Cyrl-CS" sz="2800" b="1" dirty="0" smtClean="0">
                <a:latin typeface="Arial Black" pitchFamily="34" charset="0"/>
              </a:rPr>
              <a:t>учење</a:t>
            </a:r>
            <a:r>
              <a:rPr lang="en-US" sz="2800" b="1" dirty="0" smtClean="0">
                <a:latin typeface="Arial Black" pitchFamily="34" charset="0"/>
              </a:rPr>
              <a:t>)</a:t>
            </a:r>
            <a:endParaRPr lang="hr-HR" sz="2800" b="1" dirty="0" smtClean="0">
              <a:latin typeface="Arial Black" pitchFamily="34" charset="0"/>
            </a:endParaRPr>
          </a:p>
          <a:p>
            <a:endParaRPr lang="en-US" b="1" dirty="0">
              <a:latin typeface="Arial Black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3600" b="1" dirty="0" smtClean="0">
                <a:latin typeface="Arial Black" pitchFamily="34" charset="0"/>
                <a:cs typeface="Times New Roman" pitchFamily="18" charset="0"/>
              </a:rPr>
              <a:t>Карактеристике квалитетене наставе (5)</a:t>
            </a:r>
            <a:endParaRPr lang="en-US" sz="3600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609600" indent="-609600">
              <a:buNone/>
            </a:pPr>
            <a:r>
              <a:rPr lang="hr-HR" sz="3200" b="1" dirty="0" smtClean="0">
                <a:latin typeface="Arial Black" pitchFamily="34" charset="0"/>
              </a:rPr>
              <a:t>1.</a:t>
            </a:r>
            <a:r>
              <a:rPr lang="sr-Cyrl-CS" sz="3200" b="1" dirty="0" smtClean="0">
                <a:latin typeface="Arial Black" pitchFamily="34" charset="0"/>
              </a:rPr>
              <a:t>Планирање</a:t>
            </a:r>
            <a:r>
              <a:rPr lang="hr-HR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и</a:t>
            </a:r>
            <a:r>
              <a:rPr lang="hr-HR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припремање</a:t>
            </a:r>
            <a:r>
              <a:rPr lang="hr-HR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наставе</a:t>
            </a:r>
            <a:endParaRPr lang="hr-HR" sz="3200" b="1" dirty="0" smtClean="0">
              <a:latin typeface="Arial Black" pitchFamily="34" charset="0"/>
            </a:endParaRPr>
          </a:p>
          <a:p>
            <a:pPr marL="609600" indent="-609600">
              <a:buNone/>
            </a:pPr>
            <a:r>
              <a:rPr lang="hr-HR" sz="3200" b="1" dirty="0" smtClean="0">
                <a:latin typeface="Arial Black" pitchFamily="34" charset="0"/>
              </a:rPr>
              <a:t>2. </a:t>
            </a:r>
            <a:r>
              <a:rPr lang="sr-Cyrl-CS" sz="3200" b="1" dirty="0" smtClean="0">
                <a:latin typeface="Arial Black" pitchFamily="34" charset="0"/>
              </a:rPr>
              <a:t>Ефектност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организације</a:t>
            </a:r>
            <a:r>
              <a:rPr lang="hr-HR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и</a:t>
            </a:r>
            <a:r>
              <a:rPr lang="hr-HR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дисциплину</a:t>
            </a:r>
            <a:r>
              <a:rPr lang="hr-HR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одјељења</a:t>
            </a:r>
            <a:endParaRPr lang="hr-HR" sz="3200" b="1" dirty="0" smtClean="0">
              <a:latin typeface="Arial Black" pitchFamily="34" charset="0"/>
            </a:endParaRPr>
          </a:p>
          <a:p>
            <a:pPr marL="609600" indent="-609600">
              <a:buNone/>
            </a:pPr>
            <a:r>
              <a:rPr lang="hr-HR" sz="3200" b="1" dirty="0" smtClean="0">
                <a:latin typeface="Arial Black" pitchFamily="34" charset="0"/>
              </a:rPr>
              <a:t>3. </a:t>
            </a:r>
            <a:r>
              <a:rPr lang="sr-Cyrl-CS" sz="3200" b="1" dirty="0" smtClean="0">
                <a:latin typeface="Arial Black" pitchFamily="34" charset="0"/>
              </a:rPr>
              <a:t>Стил</a:t>
            </a:r>
            <a:r>
              <a:rPr lang="hr-HR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наставника</a:t>
            </a:r>
            <a:endParaRPr lang="hr-HR" sz="3200" b="1" dirty="0" smtClean="0">
              <a:latin typeface="Arial Black" pitchFamily="34" charset="0"/>
            </a:endParaRPr>
          </a:p>
          <a:p>
            <a:pPr marL="609600" indent="-609600">
              <a:buNone/>
            </a:pPr>
            <a:r>
              <a:rPr lang="hr-HR" sz="3200" b="1" dirty="0" smtClean="0">
                <a:latin typeface="Arial Black" pitchFamily="34" charset="0"/>
              </a:rPr>
              <a:t>4. </a:t>
            </a:r>
            <a:r>
              <a:rPr lang="sr-Cyrl-CS" sz="3200" b="1" dirty="0" smtClean="0">
                <a:latin typeface="Arial Black" pitchFamily="34" charset="0"/>
              </a:rPr>
              <a:t>Однос</a:t>
            </a:r>
            <a:r>
              <a:rPr lang="hr-HR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наставника</a:t>
            </a:r>
            <a:r>
              <a:rPr lang="hr-HR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с</a:t>
            </a:r>
            <a:r>
              <a:rPr lang="hr-HR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ученицима</a:t>
            </a:r>
            <a:endParaRPr lang="hr-HR" sz="3200" b="1" dirty="0" smtClean="0">
              <a:latin typeface="Arial Black" pitchFamily="34" charset="0"/>
            </a:endParaRPr>
          </a:p>
          <a:p>
            <a:pPr marL="609600" indent="-609600">
              <a:buNone/>
            </a:pPr>
            <a:r>
              <a:rPr lang="hr-HR" sz="3200" b="1" dirty="0" smtClean="0">
                <a:latin typeface="Arial Black" pitchFamily="34" charset="0"/>
              </a:rPr>
              <a:t>5. </a:t>
            </a:r>
            <a:r>
              <a:rPr lang="sr-Cyrl-CS" sz="3200" b="1" dirty="0" smtClean="0">
                <a:latin typeface="Arial Black" pitchFamily="34" charset="0"/>
              </a:rPr>
              <a:t>Ниво</a:t>
            </a:r>
            <a:r>
              <a:rPr lang="hr-HR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и</a:t>
            </a:r>
            <a:r>
              <a:rPr lang="hr-HR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квалитет</a:t>
            </a:r>
            <a:r>
              <a:rPr lang="hr-HR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ученичког</a:t>
            </a:r>
            <a:r>
              <a:rPr lang="hr-HR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знања</a:t>
            </a:r>
            <a:endParaRPr lang="hr-HR" sz="3200" b="1" dirty="0" smtClean="0">
              <a:latin typeface="Arial Black" pitchFamily="34" charset="0"/>
            </a:endParaRPr>
          </a:p>
          <a:p>
            <a:pPr marL="609600" indent="-609600">
              <a:buNone/>
            </a:pPr>
            <a:r>
              <a:rPr lang="hr-HR" sz="3200" b="1" dirty="0" smtClean="0">
                <a:latin typeface="Arial Black" pitchFamily="34" charset="0"/>
              </a:rPr>
              <a:t>6. </a:t>
            </a:r>
            <a:r>
              <a:rPr lang="sr-Cyrl-CS" sz="3200" b="1" dirty="0" smtClean="0">
                <a:latin typeface="Arial Black" pitchFamily="34" charset="0"/>
              </a:rPr>
              <a:t>Трајање</a:t>
            </a:r>
            <a:r>
              <a:rPr lang="hr-HR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усвојеног</a:t>
            </a:r>
            <a:r>
              <a:rPr lang="hr-HR" sz="3200" b="1" dirty="0" smtClean="0">
                <a:latin typeface="Arial Black" pitchFamily="34" charset="0"/>
              </a:rPr>
              <a:t> </a:t>
            </a:r>
            <a:r>
              <a:rPr lang="sr-Cyrl-CS" sz="3200" b="1" dirty="0" smtClean="0">
                <a:latin typeface="Arial Black" pitchFamily="34" charset="0"/>
              </a:rPr>
              <a:t>знања</a:t>
            </a:r>
            <a:r>
              <a:rPr lang="hr-HR" sz="3200" b="1" dirty="0" smtClean="0">
                <a:latin typeface="Arial Black" pitchFamily="34" charset="0"/>
              </a:rPr>
              <a:t> 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sr-Cyrl-CS" sz="3200" b="1" dirty="0" smtClean="0">
                <a:solidFill>
                  <a:schemeClr val="tx1"/>
                </a:solidFill>
                <a:latin typeface="Arial Black" pitchFamily="34" charset="0"/>
              </a:rPr>
              <a:t>ШТА</a:t>
            </a:r>
            <a:r>
              <a:rPr lang="hr-HR" sz="32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sr-Cyrl-CS" sz="3200" b="1" dirty="0" smtClean="0">
                <a:solidFill>
                  <a:schemeClr val="tx1"/>
                </a:solidFill>
                <a:latin typeface="Arial Black" pitchFamily="34" charset="0"/>
              </a:rPr>
              <a:t>БИ</a:t>
            </a:r>
            <a:r>
              <a:rPr lang="hr-HR" sz="32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sr-Cyrl-CS" sz="3200" b="1" dirty="0" smtClean="0">
                <a:solidFill>
                  <a:schemeClr val="tx1"/>
                </a:solidFill>
                <a:latin typeface="Arial Black" pitchFamily="34" charset="0"/>
              </a:rPr>
              <a:t>ДИРЕКТОР</a:t>
            </a:r>
            <a:r>
              <a:rPr lang="hr-HR" sz="3200" b="1" dirty="0" smtClean="0">
                <a:solidFill>
                  <a:schemeClr val="tx1"/>
                </a:solidFill>
                <a:latin typeface="Arial Black" pitchFamily="34" charset="0"/>
              </a:rPr>
              <a:t>  </a:t>
            </a:r>
            <a:r>
              <a:rPr lang="sr-Cyrl-CS" sz="3200" b="1" dirty="0" smtClean="0">
                <a:solidFill>
                  <a:schemeClr val="tx1"/>
                </a:solidFill>
                <a:latin typeface="Arial Black" pitchFamily="34" charset="0"/>
              </a:rPr>
              <a:t>ШКОЛЕ</a:t>
            </a:r>
            <a:r>
              <a:rPr lang="hr-HR" sz="32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sr-Cyrl-CS" sz="3200" b="1" dirty="0" smtClean="0">
                <a:solidFill>
                  <a:schemeClr val="tx1"/>
                </a:solidFill>
                <a:latin typeface="Arial Black" pitchFamily="34" charset="0"/>
              </a:rPr>
              <a:t>ТРЕБАО</a:t>
            </a:r>
            <a:r>
              <a:rPr lang="hr-HR" sz="32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sr-Cyrl-CS" sz="3200" b="1" dirty="0" smtClean="0">
                <a:solidFill>
                  <a:schemeClr val="tx1"/>
                </a:solidFill>
                <a:latin typeface="Arial Black" pitchFamily="34" charset="0"/>
              </a:rPr>
              <a:t>ПРАТИТИ</a:t>
            </a:r>
            <a:r>
              <a:rPr lang="en-US" sz="32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sr-Cyrl-BA" sz="3200" b="1" dirty="0" smtClean="0">
                <a:solidFill>
                  <a:schemeClr val="tx1"/>
                </a:solidFill>
                <a:latin typeface="Arial Black" pitchFamily="34" charset="0"/>
              </a:rPr>
              <a:t>У НАСТАВИ</a:t>
            </a:r>
            <a:r>
              <a:rPr lang="hr-HR" sz="3200" b="1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endParaRPr lang="sr-Cyrl-BA" sz="4800" b="1" dirty="0" smtClean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endParaRPr lang="sr-Cyrl-BA" sz="4800" b="1" dirty="0" smtClean="0">
              <a:latin typeface="Arial Black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BA" sz="4800" b="1" dirty="0" smtClean="0">
                <a:latin typeface="Arial Black" pitchFamily="34" charset="0"/>
                <a:cs typeface="Times New Roman" pitchFamily="18" charset="0"/>
              </a:rPr>
              <a:t>ХВАЛА НА ПАЖЊИ!</a:t>
            </a:r>
            <a:endParaRPr lang="en-US" sz="4800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sr-Cyrl-CS" sz="4400" b="1" dirty="0" smtClean="0">
                <a:latin typeface="Arial Black" pitchFamily="34" charset="0"/>
                <a:cs typeface="Times New Roman" pitchFamily="18" charset="0"/>
              </a:rPr>
              <a:t>Шта</a:t>
            </a:r>
            <a:r>
              <a:rPr lang="sr-Latn-CS" sz="44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4400" b="1" dirty="0" smtClean="0">
                <a:latin typeface="Arial Black" pitchFamily="34" charset="0"/>
                <a:cs typeface="Times New Roman" pitchFamily="18" charset="0"/>
              </a:rPr>
              <a:t>чини</a:t>
            </a:r>
            <a:r>
              <a:rPr lang="sr-Latn-CS" sz="44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4400" b="1" dirty="0" smtClean="0">
                <a:latin typeface="Arial Black" pitchFamily="34" charset="0"/>
                <a:cs typeface="Times New Roman" pitchFamily="18" charset="0"/>
              </a:rPr>
              <a:t>методолошку</a:t>
            </a:r>
            <a:r>
              <a:rPr lang="sr-Latn-CS" sz="44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4400" b="1" dirty="0" smtClean="0">
                <a:latin typeface="Arial Black" pitchFamily="34" charset="0"/>
                <a:cs typeface="Times New Roman" pitchFamily="18" charset="0"/>
              </a:rPr>
              <a:t>основу</a:t>
            </a:r>
            <a:r>
              <a:rPr lang="sr-Latn-CS" sz="44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4400" b="1" dirty="0" smtClean="0">
                <a:latin typeface="Arial Black" pitchFamily="34" charset="0"/>
                <a:cs typeface="Times New Roman" pitchFamily="18" charset="0"/>
              </a:rPr>
              <a:t>вредновања</a:t>
            </a:r>
            <a:r>
              <a:rPr lang="sr-Latn-CS" sz="4400" b="1" dirty="0" smtClean="0">
                <a:latin typeface="Arial Black" pitchFamily="34" charset="0"/>
                <a:cs typeface="Times New Roman" pitchFamily="18" charset="0"/>
              </a:rPr>
              <a:t>?</a:t>
            </a:r>
            <a:endParaRPr lang="en-US" sz="4400" b="1" dirty="0" smtClean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7772400" cy="4572000"/>
          </a:xfrm>
        </p:spPr>
        <p:txBody>
          <a:bodyPr>
            <a:no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sr-Cyrl-CS" sz="4800" b="1" dirty="0" smtClean="0">
                <a:latin typeface="Arial Black" pitchFamily="34" charset="0"/>
                <a:cs typeface="Times New Roman" pitchFamily="18" charset="0"/>
              </a:rPr>
              <a:t>Комбинација</a:t>
            </a:r>
            <a:r>
              <a:rPr lang="sr-Latn-CS" sz="4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4800" b="1" dirty="0" smtClean="0">
                <a:latin typeface="Arial Black" pitchFamily="34" charset="0"/>
                <a:cs typeface="Times New Roman" pitchFamily="18" charset="0"/>
              </a:rPr>
              <a:t>квалитативно</a:t>
            </a:r>
            <a:r>
              <a:rPr lang="sr-Latn-CS" sz="4800" b="1" dirty="0" smtClean="0">
                <a:latin typeface="Arial Black" pitchFamily="34" charset="0"/>
                <a:cs typeface="Times New Roman" pitchFamily="18" charset="0"/>
              </a:rPr>
              <a:t>-</a:t>
            </a:r>
            <a:r>
              <a:rPr lang="sr-Cyrl-CS" sz="4800" b="1" dirty="0" smtClean="0">
                <a:latin typeface="Arial Black" pitchFamily="34" charset="0"/>
                <a:cs typeface="Times New Roman" pitchFamily="18" charset="0"/>
              </a:rPr>
              <a:t>квантитативних</a:t>
            </a:r>
            <a:r>
              <a:rPr lang="sr-Latn-CS" sz="4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4800" b="1" dirty="0" smtClean="0">
                <a:latin typeface="Arial Black" pitchFamily="34" charset="0"/>
                <a:cs typeface="Times New Roman" pitchFamily="18" charset="0"/>
              </a:rPr>
              <a:t>техника</a:t>
            </a:r>
            <a:r>
              <a:rPr lang="sr-Latn-CS" sz="4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4800" b="1" dirty="0" smtClean="0">
                <a:latin typeface="Arial Black" pitchFamily="34" charset="0"/>
                <a:cs typeface="Times New Roman" pitchFamily="18" charset="0"/>
              </a:rPr>
              <a:t>и</a:t>
            </a:r>
            <a:r>
              <a:rPr lang="sr-Latn-CS" sz="4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4800" b="1" dirty="0" smtClean="0">
                <a:latin typeface="Arial Black" pitchFamily="34" charset="0"/>
                <a:cs typeface="Times New Roman" pitchFamily="18" charset="0"/>
              </a:rPr>
              <a:t>истраживачких</a:t>
            </a:r>
            <a:r>
              <a:rPr lang="sr-Latn-CS" sz="4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4800" b="1" dirty="0" smtClean="0">
                <a:latin typeface="Arial Black" pitchFamily="34" charset="0"/>
                <a:cs typeface="Times New Roman" pitchFamily="18" charset="0"/>
              </a:rPr>
              <a:t>поступака</a:t>
            </a:r>
            <a:endParaRPr lang="en-US" sz="4800" b="1" dirty="0" smtClean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Cyrl-CS" sz="5400" b="1" dirty="0" smtClean="0">
                <a:latin typeface="Arial Black" pitchFamily="34" charset="0"/>
                <a:cs typeface="Times New Roman" pitchFamily="18" charset="0"/>
              </a:rPr>
              <a:t>Шта</a:t>
            </a:r>
            <a:r>
              <a:rPr lang="sr-Latn-CS" sz="54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5400" b="1" dirty="0" smtClean="0">
                <a:latin typeface="Arial Black" pitchFamily="34" charset="0"/>
                <a:cs typeface="Times New Roman" pitchFamily="18" charset="0"/>
              </a:rPr>
              <a:t>је</a:t>
            </a:r>
            <a:r>
              <a:rPr lang="sr-Latn-CS" sz="54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5400" b="1" dirty="0" smtClean="0">
                <a:latin typeface="Arial Black" pitchFamily="34" charset="0"/>
                <a:cs typeface="Times New Roman" pitchFamily="18" charset="0"/>
              </a:rPr>
              <a:t>функција</a:t>
            </a:r>
            <a:r>
              <a:rPr lang="sr-Latn-CS" sz="54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5400" b="1" dirty="0" smtClean="0">
                <a:latin typeface="Arial Black" pitchFamily="34" charset="0"/>
                <a:cs typeface="Times New Roman" pitchFamily="18" charset="0"/>
              </a:rPr>
              <a:t>вредновања</a:t>
            </a:r>
            <a:r>
              <a:rPr lang="sr-Latn-CS" sz="5400" b="1" dirty="0" smtClean="0">
                <a:latin typeface="Arial Black" pitchFamily="34" charset="0"/>
                <a:cs typeface="Times New Roman" pitchFamily="18" charset="0"/>
              </a:rPr>
              <a:t>?</a:t>
            </a:r>
            <a:endParaRPr lang="en-US" sz="5400" b="1" dirty="0" smtClean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4495800"/>
          </a:xfrm>
        </p:spPr>
        <p:txBody>
          <a:bodyPr>
            <a:noAutofit/>
          </a:bodyPr>
          <a:lstStyle/>
          <a:p>
            <a:pPr eaLnBrk="1" hangingPunct="1"/>
            <a:r>
              <a:rPr lang="sr-Cyrl-CS" sz="3600" b="1" dirty="0" smtClean="0">
                <a:latin typeface="Arial Black" pitchFamily="34" charset="0"/>
                <a:cs typeface="Times New Roman" pitchFamily="18" charset="0"/>
              </a:rPr>
              <a:t>Сагледавање</a:t>
            </a:r>
            <a:r>
              <a:rPr lang="sr-Latn-CS" sz="3600" b="1" dirty="0" smtClean="0">
                <a:latin typeface="Arial Black" pitchFamily="34" charset="0"/>
                <a:cs typeface="Times New Roman" pitchFamily="18" charset="0"/>
              </a:rPr>
              <a:t>, </a:t>
            </a:r>
            <a:r>
              <a:rPr lang="sr-Cyrl-CS" sz="3600" b="1" dirty="0" smtClean="0">
                <a:latin typeface="Arial Black" pitchFamily="34" charset="0"/>
                <a:cs typeface="Times New Roman" pitchFamily="18" charset="0"/>
              </a:rPr>
              <a:t>разумијевање</a:t>
            </a:r>
            <a:r>
              <a:rPr lang="sr-Latn-CS" sz="36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600" b="1" dirty="0" smtClean="0">
                <a:latin typeface="Arial Black" pitchFamily="34" charset="0"/>
                <a:cs typeface="Times New Roman" pitchFamily="18" charset="0"/>
              </a:rPr>
              <a:t>и</a:t>
            </a:r>
            <a:r>
              <a:rPr lang="sr-Latn-CS" sz="36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600" b="1" dirty="0" smtClean="0">
                <a:latin typeface="Arial Black" pitchFamily="34" charset="0"/>
                <a:cs typeface="Times New Roman" pitchFamily="18" charset="0"/>
              </a:rPr>
              <a:t>мијењање</a:t>
            </a:r>
            <a:r>
              <a:rPr lang="sr-Latn-CS" sz="36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600" b="1" dirty="0" smtClean="0">
                <a:latin typeface="Arial Black" pitchFamily="34" charset="0"/>
                <a:cs typeface="Times New Roman" pitchFamily="18" charset="0"/>
              </a:rPr>
              <a:t>образовне</a:t>
            </a:r>
            <a:r>
              <a:rPr lang="sr-Latn-CS" sz="36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600" b="1" dirty="0" smtClean="0">
                <a:latin typeface="Arial Black" pitchFamily="34" charset="0"/>
                <a:cs typeface="Times New Roman" pitchFamily="18" charset="0"/>
              </a:rPr>
              <a:t>праксе</a:t>
            </a:r>
            <a:endParaRPr lang="sr-Latn-CS" sz="3600" b="1" dirty="0" smtClean="0">
              <a:latin typeface="Arial Black" pitchFamily="34" charset="0"/>
              <a:cs typeface="Times New Roman" pitchFamily="18" charset="0"/>
            </a:endParaRPr>
          </a:p>
          <a:p>
            <a:pPr eaLnBrk="1" hangingPunct="1"/>
            <a:r>
              <a:rPr lang="sr-Cyrl-CS" sz="3600" b="1" dirty="0" smtClean="0">
                <a:latin typeface="Arial Black" pitchFamily="34" charset="0"/>
                <a:cs typeface="Times New Roman" pitchFamily="18" charset="0"/>
              </a:rPr>
              <a:t>Унапређивање</a:t>
            </a:r>
            <a:r>
              <a:rPr lang="sr-Latn-CS" sz="36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600" b="1" dirty="0" smtClean="0">
                <a:latin typeface="Arial Black" pitchFamily="34" charset="0"/>
                <a:cs typeface="Times New Roman" pitchFamily="18" charset="0"/>
              </a:rPr>
              <a:t>процеса</a:t>
            </a:r>
            <a:endParaRPr lang="sr-Latn-CS" sz="3600" b="1" dirty="0" smtClean="0">
              <a:latin typeface="Arial Black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Функција</a:t>
            </a:r>
            <a:r>
              <a:rPr lang="sr-Latn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вредновања</a:t>
            </a:r>
            <a:r>
              <a:rPr lang="sr-Latn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је</a:t>
            </a:r>
            <a:r>
              <a:rPr lang="sr-Latn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прагматична</a:t>
            </a:r>
            <a:r>
              <a:rPr lang="sr-Latn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sr-Cyrl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Вредновање</a:t>
            </a:r>
            <a:r>
              <a:rPr lang="sr-Latn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се</a:t>
            </a:r>
            <a:r>
              <a:rPr lang="sr-Latn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јавља</a:t>
            </a:r>
            <a:r>
              <a:rPr lang="sr-Latn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као</a:t>
            </a:r>
            <a:r>
              <a:rPr lang="sr-Latn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основ</a:t>
            </a:r>
            <a:r>
              <a:rPr lang="sr-Latn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интервенције</a:t>
            </a:r>
            <a:r>
              <a:rPr lang="sr-Latn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, </a:t>
            </a:r>
            <a:r>
              <a:rPr lang="sr-Cyrl-CS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акције</a:t>
            </a:r>
            <a:endParaRPr lang="sr-Latn-CS" sz="3600" b="1" dirty="0" smtClean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3600" b="1" dirty="0" smtClean="0">
              <a:solidFill>
                <a:schemeClr val="bg2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Cyrl-CS" sz="5400" b="1" dirty="0" smtClean="0">
                <a:latin typeface="Times New Roman" pitchFamily="18" charset="0"/>
                <a:cs typeface="Times New Roman" pitchFamily="18" charset="0"/>
              </a:rPr>
              <a:t>Ко</a:t>
            </a:r>
            <a:r>
              <a:rPr lang="sr-Latn-C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5400" b="1" dirty="0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sr-Latn-C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5400" b="1" dirty="0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sr-Latn-C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5400" b="1" dirty="0" smtClean="0">
                <a:latin typeface="Times New Roman" pitchFamily="18" charset="0"/>
                <a:cs typeface="Times New Roman" pitchFamily="18" charset="0"/>
              </a:rPr>
              <a:t>вреднује образовани процес</a:t>
            </a:r>
            <a:r>
              <a:rPr lang="sr-Latn-CS" sz="5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371600"/>
            <a:ext cx="7772400" cy="4724400"/>
          </a:xfrm>
        </p:spPr>
        <p:txBody>
          <a:bodyPr>
            <a:noAutofit/>
          </a:bodyPr>
          <a:lstStyle/>
          <a:p>
            <a:pPr eaLnBrk="1" hangingPunct="1"/>
            <a:r>
              <a:rPr lang="sr-Cyrl-CS" sz="4800" b="1" dirty="0" smtClean="0">
                <a:latin typeface="Times New Roman" pitchFamily="18" charset="0"/>
                <a:cs typeface="Times New Roman" pitchFamily="18" charset="0"/>
              </a:rPr>
              <a:t>Учесници</a:t>
            </a:r>
            <a:r>
              <a:rPr lang="sr-Latn-C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4800" b="1" dirty="0" smtClean="0">
                <a:latin typeface="Times New Roman" pitchFamily="18" charset="0"/>
                <a:cs typeface="Times New Roman" pitchFamily="18" charset="0"/>
              </a:rPr>
              <a:t>процеса</a:t>
            </a:r>
            <a:r>
              <a:rPr lang="sr-Latn-CS" sz="4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CS" sz="4800" b="1" dirty="0" smtClean="0">
                <a:latin typeface="Times New Roman" pitchFamily="18" charset="0"/>
                <a:cs typeface="Times New Roman" pitchFamily="18" charset="0"/>
              </a:rPr>
              <a:t>самовредновање</a:t>
            </a:r>
            <a:r>
              <a:rPr lang="sr-Latn-CS" sz="4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sr-Cyrl-CS" sz="4800" b="1" dirty="0" smtClean="0">
                <a:latin typeface="Times New Roman" pitchFamily="18" charset="0"/>
                <a:cs typeface="Times New Roman" pitchFamily="18" charset="0"/>
              </a:rPr>
              <a:t>Спољашње вредновање</a:t>
            </a:r>
            <a:endParaRPr lang="sr-Latn-CS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Вањско</a:t>
            </a:r>
            <a:r>
              <a:rPr lang="sr-Latn-C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Latn-C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унутрашње</a:t>
            </a:r>
            <a:r>
              <a:rPr lang="sr-Latn-C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вредновање</a:t>
            </a:r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sr-Latn-CS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sr-Latn-CS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48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sr-Cyrl-RS" b="1" dirty="0" smtClean="0">
                <a:latin typeface="Arial Black" pitchFamily="34" charset="0"/>
                <a:cs typeface="Times New Roman" pitchFamily="18" charset="0"/>
              </a:rPr>
              <a:t>Самовредновање </a:t>
            </a:r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b="1" dirty="0" smtClean="0">
                <a:latin typeface="Arial Black" pitchFamily="34" charset="0"/>
                <a:cs typeface="Times New Roman" pitchFamily="18" charset="0"/>
              </a:rPr>
              <a:t>у</a:t>
            </a:r>
            <a:r>
              <a:rPr lang="sr-Latn-CS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b="1" dirty="0" smtClean="0">
                <a:latin typeface="Arial Black" pitchFamily="34" charset="0"/>
                <a:cs typeface="Times New Roman" pitchFamily="18" charset="0"/>
              </a:rPr>
              <a:t>образовању</a:t>
            </a:r>
            <a:endParaRPr lang="en-US" b="1" dirty="0" smtClean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7772400" cy="4648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Укључује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све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облике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(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случајеве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)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испитивања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и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преиспитивања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вриједности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(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квалитативне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и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квантитативне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),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који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имају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информативну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и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регулативну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вриједност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за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саме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актере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образовног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процеса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,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и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који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су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у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функцији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увида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и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самоувида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у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сопствен</a:t>
            </a:r>
            <a:r>
              <a:rPr lang="sr-Cyrl-BA" sz="3200" b="1" dirty="0" smtClean="0">
                <a:latin typeface="Arial Black" pitchFamily="34" charset="0"/>
                <a:cs typeface="Times New Roman" pitchFamily="18" charset="0"/>
              </a:rPr>
              <a:t>и рад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,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знање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,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ставове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и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latin typeface="Arial Black" pitchFamily="34" charset="0"/>
                <a:cs typeface="Times New Roman" pitchFamily="18" charset="0"/>
              </a:rPr>
              <a:t>вриједности</a:t>
            </a:r>
            <a:r>
              <a:rPr lang="sr-Latn-CS" sz="3200" b="1" dirty="0" smtClean="0">
                <a:latin typeface="Arial Black" pitchFamily="34" charset="0"/>
                <a:cs typeface="Times New Roman" pitchFamily="18" charset="0"/>
              </a:rPr>
              <a:t>.</a:t>
            </a:r>
            <a:endParaRPr lang="en-US" sz="3200" b="1" dirty="0" smtClean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sr-Cyrl-CS" sz="6000" b="1" dirty="0" smtClean="0">
                <a:latin typeface="Arial Black" pitchFamily="34" charset="0"/>
                <a:cs typeface="Times New Roman" pitchFamily="18" charset="0"/>
              </a:rPr>
              <a:t>Самовредновање</a:t>
            </a:r>
            <a:endParaRPr lang="en-US" sz="6000" b="1" dirty="0" smtClean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sr-Cyrl-CS" sz="6600" b="1" dirty="0" smtClean="0">
                <a:latin typeface="Arial Black" pitchFamily="34" charset="0"/>
                <a:cs typeface="Times New Roman" pitchFamily="18" charset="0"/>
              </a:rPr>
              <a:t>Критичко</a:t>
            </a:r>
            <a:r>
              <a:rPr lang="sr-Latn-CS" sz="66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6600" b="1" dirty="0" smtClean="0">
                <a:latin typeface="Arial Black" pitchFamily="34" charset="0"/>
                <a:cs typeface="Times New Roman" pitchFamily="18" charset="0"/>
              </a:rPr>
              <a:t>преиспитивање</a:t>
            </a:r>
            <a:r>
              <a:rPr lang="sr-Latn-CS" sz="66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6600" b="1" dirty="0" smtClean="0">
                <a:latin typeface="Arial Black" pitchFamily="34" charset="0"/>
                <a:cs typeface="Times New Roman" pitchFamily="18" charset="0"/>
              </a:rPr>
              <a:t>сопственог</a:t>
            </a:r>
            <a:r>
              <a:rPr lang="sr-Latn-CS" sz="66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6600" b="1" dirty="0" smtClean="0">
                <a:latin typeface="Arial Black" pitchFamily="34" charset="0"/>
                <a:cs typeface="Times New Roman" pitchFamily="18" charset="0"/>
              </a:rPr>
              <a:t>рада</a:t>
            </a:r>
            <a:r>
              <a:rPr lang="sr-Latn-CS" sz="66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6600" b="1" dirty="0" smtClean="0">
                <a:latin typeface="Arial Black" pitchFamily="34" charset="0"/>
                <a:cs typeface="Times New Roman" pitchFamily="18" charset="0"/>
              </a:rPr>
              <a:t>како</a:t>
            </a:r>
            <a:r>
              <a:rPr lang="sr-Latn-CS" sz="66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6600" b="1" dirty="0" smtClean="0">
                <a:latin typeface="Arial Black" pitchFamily="34" charset="0"/>
                <a:cs typeface="Times New Roman" pitchFamily="18" charset="0"/>
              </a:rPr>
              <a:t>би</a:t>
            </a:r>
            <a:r>
              <a:rPr lang="sr-Latn-CS" sz="66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6600" b="1" dirty="0" smtClean="0">
                <a:latin typeface="Arial Black" pitchFamily="34" charset="0"/>
                <a:cs typeface="Times New Roman" pitchFamily="18" charset="0"/>
              </a:rPr>
              <a:t>се</a:t>
            </a:r>
            <a:r>
              <a:rPr lang="sr-Latn-CS" sz="66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6600" b="1" dirty="0" smtClean="0">
                <a:latin typeface="Arial Black" pitchFamily="34" charset="0"/>
                <a:cs typeface="Times New Roman" pitchFamily="18" charset="0"/>
              </a:rPr>
              <a:t>он</a:t>
            </a:r>
            <a:r>
              <a:rPr lang="sr-Latn-CS" sz="66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sr-Cyrl-CS" sz="6600" b="1" dirty="0" smtClean="0">
                <a:latin typeface="Arial Black" pitchFamily="34" charset="0"/>
                <a:cs typeface="Times New Roman" pitchFamily="18" charset="0"/>
              </a:rPr>
              <a:t>мијењао</a:t>
            </a:r>
            <a:r>
              <a:rPr lang="sr-Latn-CS" sz="6600" b="1" dirty="0" smtClean="0">
                <a:latin typeface="Arial Black" pitchFamily="34" charset="0"/>
                <a:cs typeface="Times New Roman" pitchFamily="18" charset="0"/>
              </a:rPr>
              <a:t>.</a:t>
            </a:r>
            <a:endParaRPr lang="en-US" sz="6600" b="1" dirty="0" smtClean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4400" b="1" dirty="0" smtClean="0">
                <a:latin typeface="Arial Black" pitchFamily="34" charset="0"/>
                <a:cs typeface="Times New Roman" pitchFamily="18" charset="0"/>
              </a:rPr>
              <a:t>Кораци у припреми  самовредновања(1)</a:t>
            </a:r>
            <a:endParaRPr lang="en-US" sz="44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sr-Cyrl-RS" sz="2800" b="1" dirty="0" smtClean="0">
                <a:latin typeface="Arial Black" pitchFamily="34" charset="0"/>
                <a:cs typeface="Times New Roman" pitchFamily="18" charset="0"/>
              </a:rPr>
              <a:t>Формирање тима за самовредновање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hr-HR" sz="2800" b="1" dirty="0" smtClean="0">
                <a:latin typeface="Arial Black" pitchFamily="34" charset="0"/>
                <a:cs typeface="Times New Roman" pitchFamily="18" charset="0"/>
              </a:rPr>
              <a:t>Одлучити која питања треба </a:t>
            </a:r>
            <a:r>
              <a:rPr lang="sr-Cyrl-RS" sz="2800" b="1" dirty="0" smtClean="0">
                <a:latin typeface="Arial Black" pitchFamily="34" charset="0"/>
                <a:cs typeface="Times New Roman" pitchFamily="18" charset="0"/>
              </a:rPr>
              <a:t>само</a:t>
            </a:r>
            <a:r>
              <a:rPr lang="sr-Cyrl-BA" sz="2800" b="1" dirty="0" smtClean="0">
                <a:latin typeface="Arial Black" pitchFamily="34" charset="0"/>
                <a:cs typeface="Times New Roman" pitchFamily="18" charset="0"/>
              </a:rPr>
              <a:t>вредновати</a:t>
            </a:r>
          </a:p>
          <a:p>
            <a:r>
              <a:rPr lang="hr-HR" sz="2800" b="1" dirty="0" smtClean="0">
                <a:latin typeface="Arial Black" pitchFamily="34" charset="0"/>
                <a:cs typeface="Times New Roman" pitchFamily="18" charset="0"/>
              </a:rPr>
              <a:t>Идентифи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ков</a:t>
            </a:r>
            <a:r>
              <a:rPr lang="hr-HR" sz="2800" b="1" dirty="0" smtClean="0">
                <a:latin typeface="Arial Black" pitchFamily="34" charset="0"/>
                <a:cs typeface="Times New Roman" pitchFamily="18" charset="0"/>
              </a:rPr>
              <a:t>ати фокус </a:t>
            </a:r>
            <a:r>
              <a:rPr lang="sr-Cyrl-BA" sz="2800" b="1" dirty="0" smtClean="0">
                <a:latin typeface="Arial Black" pitchFamily="34" charset="0"/>
                <a:cs typeface="Times New Roman" pitchFamily="18" charset="0"/>
              </a:rPr>
              <a:t>вредновања</a:t>
            </a:r>
            <a:r>
              <a:rPr lang="hr-HR" sz="2800" b="1" dirty="0" smtClean="0">
                <a:latin typeface="Arial Black" pitchFamily="34" charset="0"/>
                <a:cs typeface="Times New Roman" pitchFamily="18" charset="0"/>
              </a:rPr>
              <a:t> – цијела школа/учионица/појединац</a:t>
            </a:r>
            <a:endParaRPr lang="sr-Cyrl-BA" sz="28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hr-HR" sz="2800" b="1" dirty="0" smtClean="0">
                <a:latin typeface="Arial Black" pitchFamily="34" charset="0"/>
                <a:cs typeface="Times New Roman" pitchFamily="18" charset="0"/>
              </a:rPr>
              <a:t>Утврдити критерије успјеха, доказа и алате за са</a:t>
            </a:r>
            <a:r>
              <a:rPr lang="sr-Cyrl-BA" sz="2800" b="1" dirty="0" smtClean="0">
                <a:latin typeface="Arial Black" pitchFamily="34" charset="0"/>
                <a:cs typeface="Times New Roman" pitchFamily="18" charset="0"/>
              </a:rPr>
              <a:t>мовредновање</a:t>
            </a:r>
          </a:p>
          <a:p>
            <a:r>
              <a:rPr lang="hr-HR" sz="2800" b="1" dirty="0" smtClean="0">
                <a:latin typeface="Arial Black" pitchFamily="34" charset="0"/>
                <a:cs typeface="Times New Roman" pitchFamily="18" charset="0"/>
              </a:rPr>
              <a:t>Прилагодити те алате да се осигура остварење фокусираног</a:t>
            </a:r>
            <a:r>
              <a:rPr lang="sr-Cyrl-CS" sz="2800" b="1" dirty="0" smtClean="0">
                <a:latin typeface="Arial Black" pitchFamily="34" charset="0"/>
                <a:cs typeface="Times New Roman" pitchFamily="18" charset="0"/>
              </a:rPr>
              <a:t> циља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530</TotalTime>
  <Words>1319</Words>
  <Application>Microsoft Office PowerPoint</Application>
  <PresentationFormat>On-screen Show (4:3)</PresentationFormat>
  <Paragraphs>170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Aharoni</vt:lpstr>
      <vt:lpstr>Arial</vt:lpstr>
      <vt:lpstr>Arial Black</vt:lpstr>
      <vt:lpstr>Calibri</vt:lpstr>
      <vt:lpstr>Franklin Gothic Book</vt:lpstr>
      <vt:lpstr>Perpetua</vt:lpstr>
      <vt:lpstr>Times New Roman</vt:lpstr>
      <vt:lpstr>Wingdings</vt:lpstr>
      <vt:lpstr>Wingdings 2</vt:lpstr>
      <vt:lpstr>Custom Design</vt:lpstr>
      <vt:lpstr>Equity</vt:lpstr>
      <vt:lpstr>ВРЕДНОВАЊЕ ОБРАЗОВНОГ ПРОЦEСА У ФУНКЦИЈИ КВАЛИТЕТНОГ РАДА У ШКОЛИ</vt:lpstr>
      <vt:lpstr>Шта се подразумјева под вредновањем  у образовању?</vt:lpstr>
      <vt:lpstr>Шта може и треба да се вреднује у образовању?</vt:lpstr>
      <vt:lpstr>Шта чини методолошку основу вредновања?</vt:lpstr>
      <vt:lpstr>Шта је функција вредновања?</vt:lpstr>
      <vt:lpstr>Ко може да вреднује образовани процес?</vt:lpstr>
      <vt:lpstr>Самовредновање  у образовању</vt:lpstr>
      <vt:lpstr>Самовредновање</vt:lpstr>
      <vt:lpstr>Кораци у припреми  самовредновања(1)</vt:lpstr>
      <vt:lpstr>Кораци у припреми  самовредновања(2)</vt:lpstr>
      <vt:lpstr>Кораци у припреми самовредновања(3)</vt:lpstr>
      <vt:lpstr>Кораци у припреми самовредновања(4)</vt:lpstr>
      <vt:lpstr>Кораци у припреми самовредновања(5)</vt:lpstr>
      <vt:lpstr>Кораци у припреми самовредновања(6)</vt:lpstr>
      <vt:lpstr>Кораци у спровођењу самовредновања</vt:lpstr>
      <vt:lpstr>Акциони план(1)</vt:lpstr>
      <vt:lpstr>Акциони план(2)</vt:lpstr>
      <vt:lpstr>Споаљашње  вредновање</vt:lpstr>
      <vt:lpstr>Зашто је потребно вршити вредновање и самовредновање?</vt:lpstr>
      <vt:lpstr>Зашто је потребно вршити вредновање и самовредновање?</vt:lpstr>
      <vt:lpstr>Унапређење квалитетног рада у школи</vt:lpstr>
      <vt:lpstr>Критеријуми за процјену побољшања рада школе (1)</vt:lpstr>
      <vt:lpstr>Критеријуми за процјену побољшања рада школе (2)</vt:lpstr>
      <vt:lpstr>Индикатори квалитета школе</vt:lpstr>
      <vt:lpstr>            Квалитет наставе </vt:lpstr>
      <vt:lpstr>ИНДИКАТОРИ КВАЛИТЕТНЕ НАСТАВЕ</vt:lpstr>
      <vt:lpstr>           Карактеристике квалитетне наставе (1) </vt:lpstr>
      <vt:lpstr>Карактеристике квалитетене наставе (2)</vt:lpstr>
      <vt:lpstr>Карактеристике квалитетене наставе (3)</vt:lpstr>
      <vt:lpstr>Карактеристике квалитетене наставе (4)</vt:lpstr>
      <vt:lpstr>Карактеристике квалитетене наставе (5)</vt:lpstr>
      <vt:lpstr>ШТА БИ ДИРЕКТОР  ШКОЛЕ ТРЕБАО ПРАТИТИ У НАСТАВИ?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ЕВАЛУАЦИЈА ОБРАЗОВНОГ ПРОЦСА У ФУНКЦИЈИ КВАЛИТЕТНОГ РАДА У ШКОЛИ</dc:title>
  <dc:creator>Damjanovic</dc:creator>
  <cp:lastModifiedBy>31. Predrag Damjanovic</cp:lastModifiedBy>
  <cp:revision>64</cp:revision>
  <dcterms:created xsi:type="dcterms:W3CDTF">2013-02-03T12:12:49Z</dcterms:created>
  <dcterms:modified xsi:type="dcterms:W3CDTF">2021-09-02T08:18:32Z</dcterms:modified>
</cp:coreProperties>
</file>