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6"/>
  </p:notesMasterIdLst>
  <p:handoutMasterIdLst>
    <p:handoutMasterId r:id="rId37"/>
  </p:handoutMasterIdLst>
  <p:sldIdLst>
    <p:sldId id="256" r:id="rId4"/>
    <p:sldId id="262" r:id="rId5"/>
    <p:sldId id="292" r:id="rId6"/>
    <p:sldId id="301" r:id="rId7"/>
    <p:sldId id="267" r:id="rId8"/>
    <p:sldId id="303" r:id="rId9"/>
    <p:sldId id="306" r:id="rId10"/>
    <p:sldId id="307" r:id="rId11"/>
    <p:sldId id="277" r:id="rId12"/>
    <p:sldId id="308" r:id="rId13"/>
    <p:sldId id="309" r:id="rId14"/>
    <p:sldId id="310" r:id="rId15"/>
    <p:sldId id="296" r:id="rId16"/>
    <p:sldId id="312" r:id="rId17"/>
    <p:sldId id="299" r:id="rId18"/>
    <p:sldId id="315" r:id="rId19"/>
    <p:sldId id="313" r:id="rId20"/>
    <p:sldId id="317" r:id="rId21"/>
    <p:sldId id="318" r:id="rId22"/>
    <p:sldId id="319" r:id="rId23"/>
    <p:sldId id="320" r:id="rId24"/>
    <p:sldId id="321" r:id="rId25"/>
    <p:sldId id="324" r:id="rId26"/>
    <p:sldId id="322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261" r:id="rId3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8663"/>
    <a:srgbClr val="D33530"/>
    <a:srgbClr val="01BF18"/>
    <a:srgbClr val="E9473B"/>
    <a:srgbClr val="E663E2"/>
    <a:srgbClr val="F9AA4C"/>
    <a:srgbClr val="8D2579"/>
    <a:srgbClr val="FE51C2"/>
    <a:srgbClr val="FF62BC"/>
    <a:srgbClr val="FFF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5" autoAdjust="0"/>
    <p:restoredTop sz="94660"/>
  </p:normalViewPr>
  <p:slideViewPr>
    <p:cSldViewPr>
      <p:cViewPr>
        <p:scale>
          <a:sx n="80" d="100"/>
          <a:sy n="80" d="100"/>
        </p:scale>
        <p:origin x="-1104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5B2B-31A4-4267-9889-BF59DBBBA7CA}" type="datetimeFigureOut">
              <a:rPr lang="ko-KR" altLang="en-US" smtClean="0"/>
              <a:pPr/>
              <a:t>2018-11-30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A768-E1EE-4069-AAC5-49F7F97F84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642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717D-5B63-48E7-8E90-E9529790C826}" type="datetimeFigureOut">
              <a:rPr lang="ko-KR" altLang="en-US" smtClean="0"/>
              <a:pPr/>
              <a:t>2018-11-30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84A3-40D8-48F6-BE9C-B857E15F68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3486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5287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9514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9514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9514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9514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9514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95147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9514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2-KIMS BUSINESS\007-02-Fullslidesppt-Contents\20161206\02-\color-penci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55036"/>
            <a:ext cx="9144000" cy="218846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15724"/>
            <a:ext cx="9144000" cy="5869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40268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7207" y="1259198"/>
            <a:ext cx="2375807" cy="341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16871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46664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76456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16871" y="3723878"/>
            <a:ext cx="1800000" cy="951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946664" y="3723878"/>
            <a:ext cx="1800000" cy="951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876456" y="3723878"/>
            <a:ext cx="1800000" cy="951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596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42106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8812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5770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190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39" y="1239550"/>
            <a:ext cx="3743959" cy="343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254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47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75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200" y="1239550"/>
            <a:ext cx="4170638" cy="228525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4196" y="1347614"/>
            <a:ext cx="2767817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953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trike="noStrike" baseline="0"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Fullppt\PNG이미지\모니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943" y="2427734"/>
            <a:ext cx="2170113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92765" y="2525682"/>
            <a:ext cx="1969901" cy="134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587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46966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58804" y="1779662"/>
            <a:ext cx="40851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43808" y="0"/>
            <a:ext cx="174699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6998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190982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369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0182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xmlns="" val="268917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WIN7\Downloads\color-1305606_192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350" b="7734"/>
          <a:stretch/>
        </p:blipFill>
        <p:spPr bwMode="auto">
          <a:xfrm>
            <a:off x="0" y="0"/>
            <a:ext cx="9144000" cy="3340100"/>
          </a:xfrm>
          <a:prstGeom prst="rect">
            <a:avLst/>
          </a:prstGeom>
          <a:solidFill>
            <a:srgbClr val="FE51C2"/>
          </a:solidFill>
          <a:ex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  <a:extLst/>
        </p:spPr>
      </p:pic>
    </p:spTree>
    <p:extLst>
      <p:ext uri="{BB962C8B-B14F-4D97-AF65-F5344CB8AC3E}">
        <p14:creationId xmlns:p14="http://schemas.microsoft.com/office/powerpoint/2010/main" xmlns="" val="397854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  <a:extLst/>
        </p:spPr>
      </p:pic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" y="2859782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645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3816606" y="2514208"/>
            <a:ext cx="1296145" cy="2648247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47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9198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436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91830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628599"/>
            <a:ext cx="3115187" cy="1178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00111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89693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9" r:id="rId3"/>
    <p:sldLayoutId id="2147483672" r:id="rId4"/>
    <p:sldLayoutId id="2147483661" r:id="rId5"/>
    <p:sldLayoutId id="2147483670" r:id="rId6"/>
    <p:sldLayoutId id="2147483660" r:id="rId7"/>
    <p:sldLayoutId id="2147483655" r:id="rId8"/>
    <p:sldLayoutId id="2147483662" r:id="rId9"/>
    <p:sldLayoutId id="2147483663" r:id="rId10"/>
    <p:sldLayoutId id="2147483671" r:id="rId11"/>
    <p:sldLayoutId id="2147483665" r:id="rId12"/>
    <p:sldLayoutId id="2147483666" r:id="rId13"/>
    <p:sldLayoutId id="2147483667" r:id="rId14"/>
    <p:sldLayoutId id="2147483668" r:id="rId15"/>
    <p:sldLayoutId id="2147483673" r:id="rId16"/>
    <p:sldLayoutId id="2147483656" r:id="rId17"/>
    <p:sldLayoutId id="2147483674" r:id="rId18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ei3sadako.wordpress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271333"/>
            <a:ext cx="9144000" cy="586964"/>
          </a:xfrm>
        </p:spPr>
        <p:txBody>
          <a:bodyPr/>
          <a:lstStyle/>
          <a:p>
            <a:r>
              <a:rPr lang="ru-RU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ru-RU" altLang="ko-KR" dirty="0">
                <a:ln>
                  <a:solidFill>
                    <a:srgbClr val="F9AA4C">
                      <a:alpha val="97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Примјери добре праксе – мотивација  дјеце у продуженом </a:t>
            </a:r>
            <a:r>
              <a:rPr lang="ru-RU" altLang="ko-KR" dirty="0" smtClean="0">
                <a:ln>
                  <a:solidFill>
                    <a:srgbClr val="F9AA4C">
                      <a:alpha val="97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боравку“</a:t>
            </a:r>
            <a:endParaRPr lang="en-US" altLang="ko-KR" b="1" dirty="0">
              <a:ln>
                <a:solidFill>
                  <a:srgbClr val="F9AA4C">
                    <a:alpha val="97000"/>
                  </a:srgb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2499742"/>
            <a:ext cx="9144000" cy="28803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r-Cyrl-BA" altLang="ko-KR" sz="2400" b="1" dirty="0"/>
              <a:t>Продужени боравак ЈУ Основне школе </a:t>
            </a:r>
          </a:p>
          <a:p>
            <a:pPr>
              <a:spcBef>
                <a:spcPts val="0"/>
              </a:spcBef>
              <a:defRPr/>
            </a:pPr>
            <a:r>
              <a:rPr lang="sr-Cyrl-BA" altLang="ko-KR" sz="2400" b="1" dirty="0"/>
              <a:t>„Десанка Максимовић“ Станари</a:t>
            </a:r>
            <a:endParaRPr lang="en-US" altLang="ko-KR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8DA46C-D813-4A31-A588-0F69225F5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462" y="33933"/>
            <a:ext cx="1572272" cy="10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84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92546"/>
            <a:ext cx="9144000" cy="576064"/>
          </a:xfrm>
        </p:spPr>
        <p:txBody>
          <a:bodyPr/>
          <a:lstStyle/>
          <a:p>
            <a:r>
              <a:rPr lang="sr-Cyrl-BA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ПЛАНИРАЊЕ И ПРИПРЕМАЊЕ ЗА РАД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83518"/>
            <a:ext cx="9144000" cy="288032"/>
          </a:xfrm>
        </p:spPr>
        <p:txBody>
          <a:bodyPr/>
          <a:lstStyle/>
          <a:p>
            <a:pPr lvl="0"/>
            <a:r>
              <a:rPr lang="sr-Cyrl-BA" altLang="ko-KR" sz="2000" b="1" dirty="0"/>
              <a:t>Тимски рад је кључ успјешне организације рада продуженог боравка</a:t>
            </a:r>
            <a:endParaRPr lang="en-US" altLang="ko-KR" sz="2000" b="1" dirty="0"/>
          </a:p>
        </p:txBody>
      </p:sp>
      <p:sp>
        <p:nvSpPr>
          <p:cNvPr id="4" name="Hexagon 3"/>
          <p:cNvSpPr/>
          <p:nvPr/>
        </p:nvSpPr>
        <p:spPr>
          <a:xfrm>
            <a:off x="3715903" y="1175704"/>
            <a:ext cx="1718532" cy="1010135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altLang="ko-KR" sz="1400" dirty="0"/>
          </a:p>
          <a:p>
            <a:pPr algn="ctr"/>
            <a:r>
              <a:rPr lang="sr-Cyrl-BA" altLang="ko-KR" sz="1600" b="1" dirty="0"/>
              <a:t>родитељи</a:t>
            </a:r>
            <a:endParaRPr lang="ko-KR" altLang="en-US" sz="1600" b="1" dirty="0"/>
          </a:p>
        </p:txBody>
      </p:sp>
      <p:sp>
        <p:nvSpPr>
          <p:cNvPr id="6" name="Hexagon 5"/>
          <p:cNvSpPr/>
          <p:nvPr/>
        </p:nvSpPr>
        <p:spPr>
          <a:xfrm>
            <a:off x="2337017" y="2238828"/>
            <a:ext cx="1649069" cy="105776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altLang="ko-KR" dirty="0"/>
          </a:p>
          <a:p>
            <a:pPr algn="ctr"/>
            <a:r>
              <a:rPr lang="sr-Cyrl-BA" altLang="ko-KR" sz="1600" b="1" dirty="0"/>
              <a:t>учитељи</a:t>
            </a:r>
            <a:endParaRPr lang="ko-KR" altLang="en-US" sz="1600" b="1" dirty="0"/>
          </a:p>
        </p:txBody>
      </p:sp>
      <p:sp>
        <p:nvSpPr>
          <p:cNvPr id="7" name="Hexagon 6"/>
          <p:cNvSpPr/>
          <p:nvPr/>
        </p:nvSpPr>
        <p:spPr>
          <a:xfrm>
            <a:off x="5142117" y="2185839"/>
            <a:ext cx="1616824" cy="1057763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altLang="ko-KR" sz="1400" dirty="0"/>
          </a:p>
          <a:p>
            <a:pPr algn="ctr"/>
            <a:r>
              <a:rPr lang="sr-Cyrl-BA" altLang="ko-KR" b="1" dirty="0"/>
              <a:t>Стручна служба</a:t>
            </a:r>
            <a:endParaRPr lang="ko-KR" altLang="en-US" b="1" dirty="0"/>
          </a:p>
        </p:txBody>
      </p:sp>
      <p:sp>
        <p:nvSpPr>
          <p:cNvPr id="8" name="Hexagon 7"/>
          <p:cNvSpPr/>
          <p:nvPr/>
        </p:nvSpPr>
        <p:spPr>
          <a:xfrm>
            <a:off x="3773294" y="3195277"/>
            <a:ext cx="1661142" cy="105776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altLang="ko-KR" sz="1400" dirty="0"/>
          </a:p>
          <a:p>
            <a:pPr algn="ctr"/>
            <a:endParaRPr lang="sr-Latn-RS" altLang="ko-KR" sz="1500" b="1" dirty="0" smtClean="0"/>
          </a:p>
          <a:p>
            <a:pPr algn="ctr"/>
            <a:r>
              <a:rPr lang="sr-Cyrl-BA" altLang="ko-KR" sz="1500" b="1" dirty="0" smtClean="0"/>
              <a:t>водитељи</a:t>
            </a:r>
            <a:endParaRPr lang="ko-KR" altLang="en-US" sz="15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91645" y="1485635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9" name="Block Arc 8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16200000">
            <a:off x="3068805" y="3061159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14" name="Block Arc 13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5111626" y="2954703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17" name="Block Arc 16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 rot="5400000">
            <a:off x="5069892" y="1453574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20" name="Block Arc 19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Rectangle 9"/>
          <p:cNvSpPr/>
          <p:nvPr/>
        </p:nvSpPr>
        <p:spPr>
          <a:xfrm>
            <a:off x="2965300" y="2414925"/>
            <a:ext cx="392501" cy="3306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 Same Side Corner Rectangle 6"/>
          <p:cNvSpPr/>
          <p:nvPr/>
        </p:nvSpPr>
        <p:spPr>
          <a:xfrm rot="4320922" flipH="1">
            <a:off x="5781984" y="2173188"/>
            <a:ext cx="275850" cy="52765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F3D9E479-CAB2-4F84-9731-4CC5D8ACDFD1}"/>
              </a:ext>
            </a:extLst>
          </p:cNvPr>
          <p:cNvSpPr/>
          <p:nvPr/>
        </p:nvSpPr>
        <p:spPr>
          <a:xfrm>
            <a:off x="4382695" y="1306731"/>
            <a:ext cx="408507" cy="37610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CCDF8F5-0C1D-4540-80C6-6BE443700EC6}"/>
              </a:ext>
            </a:extLst>
          </p:cNvPr>
          <p:cNvGrpSpPr/>
          <p:nvPr/>
        </p:nvGrpSpPr>
        <p:grpSpPr>
          <a:xfrm>
            <a:off x="4359083" y="3383475"/>
            <a:ext cx="530262" cy="347588"/>
            <a:chOff x="3369348" y="2673754"/>
            <a:chExt cx="1970490" cy="1779598"/>
          </a:xfrm>
          <a:solidFill>
            <a:schemeClr val="bg1"/>
          </a:solidFill>
        </p:grpSpPr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xmlns="" id="{503CCFF0-761D-46CD-B8B4-168562F5BA3A}"/>
                </a:ext>
              </a:extLst>
            </p:cNvPr>
            <p:cNvSpPr/>
            <p:nvPr/>
          </p:nvSpPr>
          <p:spPr>
            <a:xfrm rot="16200000">
              <a:off x="3293187" y="2768331"/>
              <a:ext cx="1761182" cy="1608860"/>
            </a:xfrm>
            <a:custGeom>
              <a:avLst/>
              <a:gdLst/>
              <a:ahLst/>
              <a:cxnLst/>
              <a:rect l="l" t="t" r="r" b="b"/>
              <a:pathLst>
                <a:path w="1761182" h="1756035">
                  <a:moveTo>
                    <a:pt x="279570" y="624048"/>
                  </a:moveTo>
                  <a:lnTo>
                    <a:pt x="183378" y="624048"/>
                  </a:lnTo>
                  <a:lnTo>
                    <a:pt x="183378" y="1560152"/>
                  </a:lnTo>
                  <a:lnTo>
                    <a:pt x="279570" y="1560152"/>
                  </a:lnTo>
                  <a:close/>
                  <a:moveTo>
                    <a:pt x="294594" y="68493"/>
                  </a:moveTo>
                  <a:lnTo>
                    <a:pt x="294594" y="264162"/>
                  </a:lnTo>
                  <a:cubicBezTo>
                    <a:pt x="294594" y="301988"/>
                    <a:pt x="263930" y="332653"/>
                    <a:pt x="226104" y="332653"/>
                  </a:cubicBezTo>
                  <a:cubicBezTo>
                    <a:pt x="188278" y="332653"/>
                    <a:pt x="157614" y="301988"/>
                    <a:pt x="157614" y="264162"/>
                  </a:cubicBezTo>
                  <a:lnTo>
                    <a:pt x="157614" y="68493"/>
                  </a:lnTo>
                  <a:cubicBezTo>
                    <a:pt x="157614" y="30666"/>
                    <a:pt x="188278" y="2"/>
                    <a:pt x="226104" y="2"/>
                  </a:cubicBezTo>
                  <a:cubicBezTo>
                    <a:pt x="263930" y="2"/>
                    <a:pt x="294594" y="30666"/>
                    <a:pt x="294594" y="68493"/>
                  </a:cubicBezTo>
                  <a:close/>
                  <a:moveTo>
                    <a:pt x="534912" y="624048"/>
                  </a:moveTo>
                  <a:lnTo>
                    <a:pt x="438720" y="624048"/>
                  </a:lnTo>
                  <a:lnTo>
                    <a:pt x="438720" y="1560152"/>
                  </a:lnTo>
                  <a:lnTo>
                    <a:pt x="534912" y="1560152"/>
                  </a:lnTo>
                  <a:close/>
                  <a:moveTo>
                    <a:pt x="631828" y="68492"/>
                  </a:moveTo>
                  <a:lnTo>
                    <a:pt x="631828" y="264162"/>
                  </a:lnTo>
                  <a:cubicBezTo>
                    <a:pt x="631828" y="301988"/>
                    <a:pt x="601164" y="332652"/>
                    <a:pt x="563338" y="332652"/>
                  </a:cubicBezTo>
                  <a:cubicBezTo>
                    <a:pt x="525511" y="332652"/>
                    <a:pt x="494847" y="301988"/>
                    <a:pt x="494847" y="264162"/>
                  </a:cubicBezTo>
                  <a:lnTo>
                    <a:pt x="494847" y="68492"/>
                  </a:lnTo>
                  <a:cubicBezTo>
                    <a:pt x="494847" y="30666"/>
                    <a:pt x="525511" y="2"/>
                    <a:pt x="563338" y="2"/>
                  </a:cubicBezTo>
                  <a:cubicBezTo>
                    <a:pt x="601164" y="2"/>
                    <a:pt x="631828" y="30666"/>
                    <a:pt x="631828" y="68492"/>
                  </a:cubicBezTo>
                  <a:close/>
                  <a:moveTo>
                    <a:pt x="790254" y="624048"/>
                  </a:moveTo>
                  <a:lnTo>
                    <a:pt x="694062" y="624048"/>
                  </a:lnTo>
                  <a:lnTo>
                    <a:pt x="694062" y="1560152"/>
                  </a:lnTo>
                  <a:lnTo>
                    <a:pt x="790254" y="1560152"/>
                  </a:lnTo>
                  <a:close/>
                  <a:moveTo>
                    <a:pt x="969062" y="68492"/>
                  </a:moveTo>
                  <a:lnTo>
                    <a:pt x="969062" y="264161"/>
                  </a:lnTo>
                  <a:cubicBezTo>
                    <a:pt x="969062" y="301987"/>
                    <a:pt x="938398" y="332652"/>
                    <a:pt x="900571" y="332652"/>
                  </a:cubicBezTo>
                  <a:cubicBezTo>
                    <a:pt x="862745" y="332652"/>
                    <a:pt x="832081" y="301987"/>
                    <a:pt x="832081" y="264161"/>
                  </a:cubicBezTo>
                  <a:lnTo>
                    <a:pt x="832081" y="68492"/>
                  </a:lnTo>
                  <a:cubicBezTo>
                    <a:pt x="832081" y="30665"/>
                    <a:pt x="862745" y="1"/>
                    <a:pt x="900571" y="1"/>
                  </a:cubicBezTo>
                  <a:cubicBezTo>
                    <a:pt x="938398" y="1"/>
                    <a:pt x="969062" y="30665"/>
                    <a:pt x="969062" y="68492"/>
                  </a:cubicBezTo>
                  <a:close/>
                  <a:moveTo>
                    <a:pt x="1045596" y="624048"/>
                  </a:moveTo>
                  <a:lnTo>
                    <a:pt x="949404" y="624048"/>
                  </a:lnTo>
                  <a:lnTo>
                    <a:pt x="949404" y="1560152"/>
                  </a:lnTo>
                  <a:lnTo>
                    <a:pt x="1045596" y="1560152"/>
                  </a:lnTo>
                  <a:close/>
                  <a:moveTo>
                    <a:pt x="1300938" y="624048"/>
                  </a:moveTo>
                  <a:lnTo>
                    <a:pt x="1204746" y="624048"/>
                  </a:lnTo>
                  <a:lnTo>
                    <a:pt x="1204746" y="1560152"/>
                  </a:lnTo>
                  <a:lnTo>
                    <a:pt x="1300938" y="1560152"/>
                  </a:lnTo>
                  <a:close/>
                  <a:moveTo>
                    <a:pt x="1306296" y="68491"/>
                  </a:moveTo>
                  <a:lnTo>
                    <a:pt x="1306296" y="264161"/>
                  </a:lnTo>
                  <a:cubicBezTo>
                    <a:pt x="1306296" y="301987"/>
                    <a:pt x="1275631" y="332651"/>
                    <a:pt x="1237805" y="332651"/>
                  </a:cubicBezTo>
                  <a:cubicBezTo>
                    <a:pt x="1199979" y="332651"/>
                    <a:pt x="1169315" y="301987"/>
                    <a:pt x="1169315" y="264161"/>
                  </a:cubicBezTo>
                  <a:lnTo>
                    <a:pt x="1169315" y="68491"/>
                  </a:lnTo>
                  <a:cubicBezTo>
                    <a:pt x="1169315" y="30665"/>
                    <a:pt x="1199979" y="1"/>
                    <a:pt x="1237805" y="1"/>
                  </a:cubicBezTo>
                  <a:cubicBezTo>
                    <a:pt x="1275631" y="1"/>
                    <a:pt x="1306296" y="30665"/>
                    <a:pt x="1306296" y="68491"/>
                  </a:cubicBezTo>
                  <a:close/>
                  <a:moveTo>
                    <a:pt x="1556280" y="624048"/>
                  </a:moveTo>
                  <a:lnTo>
                    <a:pt x="1460088" y="624048"/>
                  </a:lnTo>
                  <a:lnTo>
                    <a:pt x="1460088" y="1560152"/>
                  </a:lnTo>
                  <a:lnTo>
                    <a:pt x="1556280" y="1560152"/>
                  </a:lnTo>
                  <a:close/>
                  <a:moveTo>
                    <a:pt x="1643529" y="68491"/>
                  </a:moveTo>
                  <a:lnTo>
                    <a:pt x="1643529" y="264160"/>
                  </a:lnTo>
                  <a:cubicBezTo>
                    <a:pt x="1643529" y="301986"/>
                    <a:pt x="1612865" y="332650"/>
                    <a:pt x="1575039" y="332650"/>
                  </a:cubicBezTo>
                  <a:cubicBezTo>
                    <a:pt x="1537213" y="332650"/>
                    <a:pt x="1506548" y="301986"/>
                    <a:pt x="1506548" y="264160"/>
                  </a:cubicBezTo>
                  <a:lnTo>
                    <a:pt x="1506548" y="68491"/>
                  </a:lnTo>
                  <a:cubicBezTo>
                    <a:pt x="1506548" y="30664"/>
                    <a:pt x="1537213" y="0"/>
                    <a:pt x="1575039" y="0"/>
                  </a:cubicBezTo>
                  <a:cubicBezTo>
                    <a:pt x="1612865" y="0"/>
                    <a:pt x="1643529" y="30664"/>
                    <a:pt x="1643529" y="68491"/>
                  </a:cubicBezTo>
                  <a:close/>
                  <a:moveTo>
                    <a:pt x="1761182" y="166327"/>
                  </a:moveTo>
                  <a:lnTo>
                    <a:pt x="1761182" y="1756035"/>
                  </a:lnTo>
                  <a:lnTo>
                    <a:pt x="0" y="1756035"/>
                  </a:lnTo>
                  <a:lnTo>
                    <a:pt x="0" y="166327"/>
                  </a:lnTo>
                  <a:lnTo>
                    <a:pt x="98907" y="166327"/>
                  </a:lnTo>
                  <a:lnTo>
                    <a:pt x="98907" y="255498"/>
                  </a:lnTo>
                  <a:cubicBezTo>
                    <a:pt x="98907" y="325747"/>
                    <a:pt x="155855" y="382694"/>
                    <a:pt x="226104" y="382694"/>
                  </a:cubicBezTo>
                  <a:cubicBezTo>
                    <a:pt x="296353" y="382694"/>
                    <a:pt x="353300" y="325747"/>
                    <a:pt x="353300" y="255498"/>
                  </a:cubicBezTo>
                  <a:lnTo>
                    <a:pt x="353300" y="166327"/>
                  </a:lnTo>
                  <a:lnTo>
                    <a:pt x="436141" y="166327"/>
                  </a:lnTo>
                  <a:lnTo>
                    <a:pt x="436141" y="255497"/>
                  </a:lnTo>
                  <a:cubicBezTo>
                    <a:pt x="436141" y="325746"/>
                    <a:pt x="493089" y="382694"/>
                    <a:pt x="563338" y="382694"/>
                  </a:cubicBezTo>
                  <a:cubicBezTo>
                    <a:pt x="633586" y="382694"/>
                    <a:pt x="690534" y="325746"/>
                    <a:pt x="690534" y="255497"/>
                  </a:cubicBezTo>
                  <a:lnTo>
                    <a:pt x="690534" y="166327"/>
                  </a:lnTo>
                  <a:lnTo>
                    <a:pt x="773375" y="166327"/>
                  </a:lnTo>
                  <a:lnTo>
                    <a:pt x="773375" y="255497"/>
                  </a:lnTo>
                  <a:cubicBezTo>
                    <a:pt x="773375" y="325745"/>
                    <a:pt x="830322" y="382693"/>
                    <a:pt x="900571" y="382693"/>
                  </a:cubicBezTo>
                  <a:cubicBezTo>
                    <a:pt x="970820" y="382693"/>
                    <a:pt x="1027768" y="325745"/>
                    <a:pt x="1027768" y="255497"/>
                  </a:cubicBezTo>
                  <a:lnTo>
                    <a:pt x="1027768" y="166327"/>
                  </a:lnTo>
                  <a:lnTo>
                    <a:pt x="1110609" y="166327"/>
                  </a:lnTo>
                  <a:lnTo>
                    <a:pt x="1110609" y="255496"/>
                  </a:lnTo>
                  <a:cubicBezTo>
                    <a:pt x="1110609" y="325745"/>
                    <a:pt x="1167556" y="382692"/>
                    <a:pt x="1237805" y="382692"/>
                  </a:cubicBezTo>
                  <a:cubicBezTo>
                    <a:pt x="1308054" y="382692"/>
                    <a:pt x="1365002" y="325745"/>
                    <a:pt x="1365002" y="255496"/>
                  </a:cubicBezTo>
                  <a:lnTo>
                    <a:pt x="1365002" y="166327"/>
                  </a:lnTo>
                  <a:lnTo>
                    <a:pt x="1447842" y="166327"/>
                  </a:lnTo>
                  <a:lnTo>
                    <a:pt x="1447842" y="255495"/>
                  </a:lnTo>
                  <a:cubicBezTo>
                    <a:pt x="1447842" y="325744"/>
                    <a:pt x="1504790" y="382692"/>
                    <a:pt x="1575039" y="382692"/>
                  </a:cubicBezTo>
                  <a:cubicBezTo>
                    <a:pt x="1645288" y="382692"/>
                    <a:pt x="1702235" y="325744"/>
                    <a:pt x="1702235" y="255495"/>
                  </a:cubicBezTo>
                  <a:lnTo>
                    <a:pt x="1702235" y="1663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Round Same Side Corner Rectangle 6">
              <a:extLst>
                <a:ext uri="{FF2B5EF4-FFF2-40B4-BE49-F238E27FC236}">
                  <a16:creationId xmlns:a16="http://schemas.microsoft.com/office/drawing/2014/main" xmlns="" id="{1D3F2A88-652D-43C6-9AB3-F720F83356AD}"/>
                </a:ext>
              </a:extLst>
            </p:cNvPr>
            <p:cNvSpPr/>
            <p:nvPr/>
          </p:nvSpPr>
          <p:spPr>
            <a:xfrm rot="10800000" flipH="1">
              <a:off x="5076056" y="2673754"/>
              <a:ext cx="263782" cy="1779598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763BB07-5634-4138-B02D-AAA48F2ED8D6}"/>
              </a:ext>
            </a:extLst>
          </p:cNvPr>
          <p:cNvGrpSpPr/>
          <p:nvPr/>
        </p:nvGrpSpPr>
        <p:grpSpPr>
          <a:xfrm>
            <a:off x="128446" y="915564"/>
            <a:ext cx="3336506" cy="3734857"/>
            <a:chOff x="2465356" y="4287716"/>
            <a:chExt cx="2078192" cy="119657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733AC6C-DDCA-478A-B252-49D459266672}"/>
                </a:ext>
              </a:extLst>
            </p:cNvPr>
            <p:cNvSpPr txBox="1"/>
            <p:nvPr/>
          </p:nvSpPr>
          <p:spPr>
            <a:xfrm>
              <a:off x="2465356" y="4468654"/>
              <a:ext cx="1445547" cy="101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Седмични састанци са учитељима прве тријаде, увид у годишње и мјесечне планове учитеља, увид у специфичне потребе одјељења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AEEF479-4EDD-45F2-B074-BA8BD8C9CB43}"/>
                </a:ext>
              </a:extLst>
            </p:cNvPr>
            <p:cNvSpPr txBox="1"/>
            <p:nvPr/>
          </p:nvSpPr>
          <p:spPr>
            <a:xfrm>
              <a:off x="2478525" y="4287716"/>
              <a:ext cx="2065023" cy="128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altLang="ko-KR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Сарадња са учитељима</a:t>
              </a:r>
              <a:endParaRPr lang="ko-KR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B893C97-2FC4-484C-ADC9-9E6C832F0C71}"/>
              </a:ext>
            </a:extLst>
          </p:cNvPr>
          <p:cNvGrpSpPr/>
          <p:nvPr/>
        </p:nvGrpSpPr>
        <p:grpSpPr>
          <a:xfrm>
            <a:off x="6026026" y="1069143"/>
            <a:ext cx="3117974" cy="3662847"/>
            <a:chOff x="2310145" y="3922821"/>
            <a:chExt cx="1725445" cy="325959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72767B0-6735-4C77-B976-D0B7CA56EA6F}"/>
                </a:ext>
              </a:extLst>
            </p:cNvPr>
            <p:cNvSpPr txBox="1"/>
            <p:nvPr/>
          </p:nvSpPr>
          <p:spPr>
            <a:xfrm>
              <a:off x="2504640" y="4536419"/>
              <a:ext cx="1530950" cy="264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BA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Седмични састанци са педагогом и логопедом школе. Тимски рад у организацији васпитно – образовног процеса у продуженом боравку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144C867-B0BF-4F6D-9331-872207509991}"/>
                </a:ext>
              </a:extLst>
            </p:cNvPr>
            <p:cNvSpPr txBox="1"/>
            <p:nvPr/>
          </p:nvSpPr>
          <p:spPr>
            <a:xfrm>
              <a:off x="2310145" y="3922821"/>
              <a:ext cx="1663317" cy="517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BA" altLang="ko-KR" sz="20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Сарадња са стручном службом</a:t>
              </a:r>
              <a:endParaRPr lang="ko-KR" altLang="en-US" sz="20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1694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92546"/>
            <a:ext cx="9144000" cy="576064"/>
          </a:xfrm>
        </p:spPr>
        <p:txBody>
          <a:bodyPr/>
          <a:lstStyle/>
          <a:p>
            <a:r>
              <a:rPr lang="sr-Cyrl-BA" altLang="ko-K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 ВАН КАБИНЕТА ЗА ПРОДУЖЕНИ БОРАВАК</a:t>
            </a:r>
            <a:endParaRPr lang="ko-KR" alt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03598"/>
            <a:ext cx="3203848" cy="2736304"/>
          </a:xfrm>
        </p:spPr>
        <p:txBody>
          <a:bodyPr/>
          <a:lstStyle/>
          <a:p>
            <a:pPr lvl="0"/>
            <a:r>
              <a:rPr lang="sr-Cyrl-BA" altLang="ko-KR" sz="2400" dirty="0">
                <a:solidFill>
                  <a:schemeClr val="tx1"/>
                </a:solidFill>
              </a:rPr>
              <a:t>Како бисмо допринијели динамичности и различитости боравка ученика у школи након наставе, користимо и остале расположиве просторе у кругу школе</a:t>
            </a:r>
            <a:endParaRPr lang="en-US" altLang="ko-KR" sz="2400" dirty="0">
              <a:solidFill>
                <a:schemeClr val="tx1"/>
              </a:solidFill>
            </a:endParaRPr>
          </a:p>
        </p:txBody>
      </p:sp>
      <p:pic>
        <p:nvPicPr>
          <p:cNvPr id="34" name="Picture Placeholder 13">
            <a:extLst>
              <a:ext uri="{FF2B5EF4-FFF2-40B4-BE49-F238E27FC236}">
                <a16:creationId xmlns:a16="http://schemas.microsoft.com/office/drawing/2014/main" xmlns="" id="{E8723C14-CD67-494D-AAF2-65C4D7841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39" r="23339"/>
          <a:stretch>
            <a:fillRect/>
          </a:stretch>
        </p:blipFill>
        <p:spPr>
          <a:xfrm>
            <a:off x="3203848" y="699542"/>
            <a:ext cx="2592288" cy="3758218"/>
          </a:xfrm>
          <a:prstGeom prst="rect">
            <a:avLst/>
          </a:prstGeom>
        </p:spPr>
      </p:pic>
      <p:pic>
        <p:nvPicPr>
          <p:cNvPr id="46" name="Picture Placeholder 8">
            <a:extLst>
              <a:ext uri="{FF2B5EF4-FFF2-40B4-BE49-F238E27FC236}">
                <a16:creationId xmlns:a16="http://schemas.microsoft.com/office/drawing/2014/main" xmlns="" id="{1E0AABF2-A682-481F-9B30-441D2DC66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6" r="4076"/>
          <a:stretch>
            <a:fillRect/>
          </a:stretch>
        </p:blipFill>
        <p:spPr>
          <a:xfrm>
            <a:off x="5940152" y="699542"/>
            <a:ext cx="2998234" cy="2448272"/>
          </a:xfrm>
          <a:prstGeom prst="rect">
            <a:avLst/>
          </a:prstGeom>
        </p:spPr>
      </p:pic>
      <p:sp>
        <p:nvSpPr>
          <p:cNvPr id="12" name="Pravougaonik 11"/>
          <p:cNvSpPr/>
          <p:nvPr/>
        </p:nvSpPr>
        <p:spPr>
          <a:xfrm>
            <a:off x="5940152" y="3291830"/>
            <a:ext cx="2998234" cy="1165930"/>
          </a:xfrm>
          <a:prstGeom prst="rect">
            <a:avLst/>
          </a:prstGeom>
          <a:solidFill>
            <a:srgbClr val="01BF1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ШКОЛСКИ ПАРК</a:t>
            </a:r>
            <a:endParaRPr lang="bs-Latn-B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59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92546"/>
            <a:ext cx="9144000" cy="576064"/>
          </a:xfrm>
        </p:spPr>
        <p:txBody>
          <a:bodyPr/>
          <a:lstStyle/>
          <a:p>
            <a:r>
              <a:rPr lang="sr-Cyrl-BA" altLang="ko-K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 ВАН КАБИНЕТА ЗА ПРОДУЖЕНИ БОРАВАК</a:t>
            </a:r>
            <a:endParaRPr lang="ko-KR" alt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ravougaonik 11"/>
          <p:cNvSpPr/>
          <p:nvPr/>
        </p:nvSpPr>
        <p:spPr>
          <a:xfrm>
            <a:off x="5436096" y="3363838"/>
            <a:ext cx="2945532" cy="1165930"/>
          </a:xfrm>
          <a:prstGeom prst="rect">
            <a:avLst/>
          </a:prstGeom>
          <a:solidFill>
            <a:srgbClr val="E9473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СПОРТСКА САЛА</a:t>
            </a:r>
            <a:endParaRPr lang="bs-Latn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xmlns="" id="{E8A88765-EE4B-4021-A2A5-7B5F09076C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" r="-586" b="19586"/>
          <a:stretch/>
        </p:blipFill>
        <p:spPr>
          <a:xfrm>
            <a:off x="4644752" y="507901"/>
            <a:ext cx="4457700" cy="2765563"/>
          </a:xfrm>
          <a:prstGeom prst="rect">
            <a:avLst/>
          </a:prstGeom>
        </p:spPr>
      </p:pic>
      <p:sp>
        <p:nvSpPr>
          <p:cNvPr id="9" name="Pravougaonik 8"/>
          <p:cNvSpPr/>
          <p:nvPr/>
        </p:nvSpPr>
        <p:spPr>
          <a:xfrm>
            <a:off x="690364" y="3363838"/>
            <a:ext cx="2945532" cy="1165930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МУЛТИМЕДИЈАЛНА             УЧИОНИЦА</a:t>
            </a:r>
            <a:endParaRPr lang="bs-Latn-BA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Documents\Desktop\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457"/>
          <a:stretch/>
        </p:blipFill>
        <p:spPr bwMode="auto">
          <a:xfrm>
            <a:off x="114300" y="507900"/>
            <a:ext cx="4457700" cy="27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293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93045" y="33578"/>
            <a:ext cx="6294213" cy="2016224"/>
          </a:xfr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sr-Cyrl-BA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МОТИВАЦИЈА УЧЕНИКА У ПРОДУЖЕНОМ БОРАВКУ</a:t>
            </a:r>
          </a:p>
          <a:p>
            <a:pPr algn="ctr"/>
            <a:r>
              <a:rPr lang="sr-Cyrl-BA" altLang="ko-KR" sz="2800" dirty="0"/>
              <a:t> </a:t>
            </a:r>
            <a:r>
              <a:rPr lang="sr-Cyrl-BA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Примјери добре праксе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6"/>
          <p:cNvSpPr/>
          <p:nvPr/>
        </p:nvSpPr>
        <p:spPr>
          <a:xfrm rot="2700000">
            <a:off x="3750518" y="2228880"/>
            <a:ext cx="382495" cy="6857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6EABE2-C290-4D36-B5E4-E6F48D032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0980" y="2290087"/>
            <a:ext cx="3037116" cy="2277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1A2C47-4FA5-4E82-8737-EF059BD70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290087"/>
            <a:ext cx="3037114" cy="22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65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43174" y="195486"/>
            <a:ext cx="3714776" cy="576064"/>
          </a:xfrm>
        </p:spPr>
        <p:txBody>
          <a:bodyPr/>
          <a:lstStyle/>
          <a:p>
            <a:r>
              <a:rPr lang="sr-Cyrl-R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МОТИВАЦИЈА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38882" y="2000413"/>
            <a:ext cx="1492617" cy="1516416"/>
            <a:chOff x="1187623" y="2740415"/>
            <a:chExt cx="1275678" cy="1696480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958081" y="3408634"/>
              <a:ext cx="1696480" cy="360041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3"/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Group 5"/>
            <p:cNvGrpSpPr/>
            <p:nvPr/>
          </p:nvGrpSpPr>
          <p:grpSpPr>
            <a:xfrm rot="5400000" flipH="1">
              <a:off x="519403" y="3408635"/>
              <a:ext cx="1696480" cy="36004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4"/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2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3" name="Group 6"/>
            <p:cNvGrpSpPr/>
            <p:nvPr/>
          </p:nvGrpSpPr>
          <p:grpSpPr>
            <a:xfrm rot="15698048">
              <a:off x="1654194" y="3614280"/>
              <a:ext cx="1334909" cy="283305"/>
              <a:chOff x="1709238" y="4209096"/>
              <a:chExt cx="3492000" cy="43761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47" name="Group 52"/>
          <p:cNvGrpSpPr/>
          <p:nvPr/>
        </p:nvGrpSpPr>
        <p:grpSpPr>
          <a:xfrm>
            <a:off x="285721" y="880867"/>
            <a:ext cx="3350175" cy="3491084"/>
            <a:chOff x="2551706" y="4432469"/>
            <a:chExt cx="3251018" cy="1297339"/>
          </a:xfrm>
        </p:grpSpPr>
        <p:sp>
          <p:nvSpPr>
            <p:cNvPr id="54" name="TextBox 53"/>
            <p:cNvSpPr txBox="1"/>
            <p:nvPr/>
          </p:nvSpPr>
          <p:spPr>
            <a:xfrm>
              <a:off x="2551706" y="4689001"/>
              <a:ext cx="3251018" cy="1040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2200" dirty="0">
                  <a:cs typeface="Arial" pitchFamily="34" charset="0"/>
                </a:rPr>
                <a:t>се користи да би се објаснила покретачка </a:t>
              </a:r>
              <a:r>
                <a:rPr lang="sr-Cyrl-RS" altLang="ko-KR" sz="2200" dirty="0" smtClean="0">
                  <a:cs typeface="Arial" pitchFamily="34" charset="0"/>
                </a:rPr>
                <a:t>снага, </a:t>
              </a:r>
              <a:r>
                <a:rPr lang="sr-Cyrl-RS" altLang="ko-KR" sz="2200" dirty="0">
                  <a:cs typeface="Arial" pitchFamily="34" charset="0"/>
                </a:rPr>
                <a:t>њен смјер и интензитет, упорност и квалитет понашања, посебно понашања које је усмјерено на остваривање циља</a:t>
              </a:r>
              <a:r>
                <a:rPr lang="sr-Cyrl-RS" altLang="ko-KR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51707" y="4432469"/>
              <a:ext cx="3251017" cy="171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2400" b="1" dirty="0">
                  <a:solidFill>
                    <a:srgbClr val="7030A0"/>
                  </a:solidFill>
                  <a:cs typeface="Arial" pitchFamily="34" charset="0"/>
                </a:rPr>
                <a:t>Појам мотивације</a:t>
              </a:r>
              <a:endParaRPr lang="ko-KR" altLang="en-US" sz="24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58"/>
          <p:cNvGrpSpPr/>
          <p:nvPr/>
        </p:nvGrpSpPr>
        <p:grpSpPr>
          <a:xfrm>
            <a:off x="6286512" y="915566"/>
            <a:ext cx="2714643" cy="3565797"/>
            <a:chOff x="2551705" y="4211306"/>
            <a:chExt cx="2357003" cy="863917"/>
          </a:xfrm>
        </p:grpSpPr>
        <p:sp>
          <p:nvSpPr>
            <p:cNvPr id="60" name="TextBox 59"/>
            <p:cNvSpPr txBox="1"/>
            <p:nvPr/>
          </p:nvSpPr>
          <p:spPr>
            <a:xfrm>
              <a:off x="2551706" y="4478681"/>
              <a:ext cx="2357002" cy="59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Blip>
                  <a:blip r:embed="rId2"/>
                </a:buBlip>
              </a:pPr>
              <a:r>
                <a:rPr lang="sr-Cyrl-RS" altLang="ko-KR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sr-Cyrl-RS" altLang="ko-KR" sz="2200" dirty="0" smtClean="0">
                  <a:cs typeface="Arial" pitchFamily="34" charset="0"/>
                </a:rPr>
                <a:t>Пажња</a:t>
              </a:r>
            </a:p>
            <a:p>
              <a:pPr marL="342900" indent="-342900" algn="just">
                <a:buBlip>
                  <a:blip r:embed="rId2"/>
                </a:buBlip>
              </a:pPr>
              <a:endParaRPr lang="sr-Cyrl-RS" altLang="ko-KR" sz="2200" dirty="0">
                <a:cs typeface="Arial" pitchFamily="34" charset="0"/>
              </a:endParaRPr>
            </a:p>
            <a:p>
              <a:pPr marL="342900" indent="-342900" algn="just">
                <a:buBlip>
                  <a:blip r:embed="rId2"/>
                </a:buBlip>
              </a:pPr>
              <a:r>
                <a:rPr lang="sr-Cyrl-RS" altLang="ko-KR" sz="2200" dirty="0" smtClean="0">
                  <a:cs typeface="Arial" pitchFamily="34" charset="0"/>
                </a:rPr>
                <a:t> Релевантност</a:t>
              </a:r>
              <a:endParaRPr lang="sr-Cyrl-RS" altLang="ko-KR" sz="2200" dirty="0">
                <a:cs typeface="Arial" pitchFamily="34" charset="0"/>
              </a:endParaRPr>
            </a:p>
            <a:p>
              <a:pPr marL="342900" indent="-342900" algn="just">
                <a:buBlip>
                  <a:blip r:embed="rId2"/>
                </a:buBlip>
              </a:pPr>
              <a:endParaRPr lang="sr-Cyrl-RS" altLang="ko-KR" sz="2200" dirty="0" smtClean="0">
                <a:cs typeface="Arial" pitchFamily="34" charset="0"/>
              </a:endParaRPr>
            </a:p>
            <a:p>
              <a:pPr marL="342900" indent="-342900" algn="just">
                <a:buBlip>
                  <a:blip r:embed="rId2"/>
                </a:buBlip>
              </a:pPr>
              <a:r>
                <a:rPr lang="sr-Cyrl-RS" altLang="ko-KR" sz="2200" dirty="0" smtClean="0">
                  <a:cs typeface="Arial" pitchFamily="34" charset="0"/>
                </a:rPr>
                <a:t> Самопоуздање</a:t>
              </a:r>
              <a:endParaRPr lang="sr-Cyrl-RS" altLang="ko-KR" sz="2200" dirty="0">
                <a:cs typeface="Arial" pitchFamily="34" charset="0"/>
              </a:endParaRPr>
            </a:p>
            <a:p>
              <a:pPr marL="342900" indent="-342900" algn="just">
                <a:buBlip>
                  <a:blip r:embed="rId2"/>
                </a:buBlip>
              </a:pPr>
              <a:endParaRPr lang="sr-Cyrl-RS" altLang="ko-KR" sz="2200" dirty="0" smtClean="0">
                <a:cs typeface="Arial" pitchFamily="34" charset="0"/>
              </a:endParaRPr>
            </a:p>
            <a:p>
              <a:pPr marL="342900" indent="-342900" algn="just">
                <a:buBlip>
                  <a:blip r:embed="rId2"/>
                </a:buBlip>
              </a:pPr>
              <a:r>
                <a:rPr lang="sr-Cyrl-RS" altLang="ko-KR" sz="2200" dirty="0" smtClean="0">
                  <a:cs typeface="Arial" pitchFamily="34" charset="0"/>
                </a:rPr>
                <a:t> Задовољство</a:t>
              </a:r>
              <a:endParaRPr lang="ko-KR" altLang="en-US" sz="2200" dirty="0"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51705" y="4211306"/>
              <a:ext cx="2336964" cy="20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2400" b="1" dirty="0">
                  <a:solidFill>
                    <a:schemeClr val="accent1"/>
                  </a:solidFill>
                  <a:cs typeface="Arial" pitchFamily="34" charset="0"/>
                </a:rPr>
                <a:t>Елементи мотивације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142844" y="142858"/>
            <a:ext cx="8858312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07539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44" y="123478"/>
            <a:ext cx="8858312" cy="576064"/>
          </a:xfrm>
        </p:spPr>
        <p:txBody>
          <a:bodyPr/>
          <a:lstStyle/>
          <a:p>
            <a:r>
              <a:rPr lang="sr-Cyrl-RS" altLang="ko-KR" b="1" dirty="0" smtClean="0">
                <a:solidFill>
                  <a:srgbClr val="2A86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Врсте мотивације</a:t>
            </a:r>
            <a:endParaRPr lang="ko-KR" altLang="en-US" b="1" dirty="0">
              <a:solidFill>
                <a:srgbClr val="2A86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1520" y="843553"/>
            <a:ext cx="494672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2200" dirty="0" smtClean="0">
                <a:cs typeface="Arial" pitchFamily="34" charset="0"/>
              </a:rPr>
              <a:t>Постоје </a:t>
            </a:r>
            <a:r>
              <a:rPr lang="sr-Cyrl-RS" altLang="ko-KR" sz="2200" dirty="0">
                <a:cs typeface="Arial" pitchFamily="34" charset="0"/>
              </a:rPr>
              <a:t>унутрашња или интризична и спољашња или екстризична мотивација. </a:t>
            </a:r>
            <a:endParaRPr lang="sr-Cyrl-RS" altLang="ko-KR" sz="2200" dirty="0" smtClean="0">
              <a:cs typeface="Arial" pitchFamily="34" charset="0"/>
            </a:endParaRPr>
          </a:p>
          <a:p>
            <a:pPr algn="ctr"/>
            <a:r>
              <a:rPr lang="sr-Cyrl-RS" altLang="ko-KR" sz="2200" dirty="0" smtClean="0">
                <a:cs typeface="Arial" pitchFamily="34" charset="0"/>
              </a:rPr>
              <a:t>Када </a:t>
            </a:r>
            <a:r>
              <a:rPr lang="sr-Cyrl-RS" altLang="ko-KR" sz="2200" dirty="0">
                <a:cs typeface="Arial" pitchFamily="34" charset="0"/>
              </a:rPr>
              <a:t>су ученицима садржаји занимљиви учиће из радозналости и неће очекивати награду и тада ученике покреће унутрашња мотивација. У случају када их покреће похвала, награда, признање и сл.  говоримо о спољашњој мотивацији</a:t>
            </a:r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42844" y="142858"/>
            <a:ext cx="8858312" cy="4445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51" name="Grupa 50"/>
          <p:cNvGrpSpPr/>
          <p:nvPr/>
        </p:nvGrpSpPr>
        <p:grpSpPr>
          <a:xfrm>
            <a:off x="5182932" y="1131590"/>
            <a:ext cx="3709547" cy="3112894"/>
            <a:chOff x="5286380" y="1563638"/>
            <a:chExt cx="3571900" cy="2714644"/>
          </a:xfrm>
        </p:grpSpPr>
        <p:sp>
          <p:nvSpPr>
            <p:cNvPr id="62" name="Rectangle 91"/>
            <p:cNvSpPr/>
            <p:nvPr/>
          </p:nvSpPr>
          <p:spPr>
            <a:xfrm>
              <a:off x="5286380" y="1563638"/>
              <a:ext cx="3571900" cy="271464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pic>
          <p:nvPicPr>
            <p:cNvPr id="63" name="Picture 92" descr="20181011_13332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256" y="1706514"/>
              <a:ext cx="3286124" cy="2464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4416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373894"/>
          </a:xfrm>
        </p:spPr>
        <p:txBody>
          <a:bodyPr/>
          <a:lstStyle/>
          <a:p>
            <a:r>
              <a:rPr lang="sr-Cyrl-RS" altLang="ko-KR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 ЗА МОТИВАЦИЈУ</a:t>
            </a:r>
            <a:endParaRPr lang="ko-KR" altLang="en-US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915566"/>
            <a:ext cx="8856984" cy="18722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Cyrl-BA" sz="2200" dirty="0"/>
              <a:t>Сви наставници би вољели имати мотивисане </a:t>
            </a:r>
            <a:r>
              <a:rPr lang="sr-Cyrl-BA" sz="2200" dirty="0" smtClean="0"/>
              <a:t>ученике</a:t>
            </a:r>
            <a:r>
              <a:rPr lang="sr-Latn-RS" sz="2200" dirty="0" smtClean="0"/>
              <a:t>,</a:t>
            </a:r>
            <a:r>
              <a:rPr lang="sr-Cyrl-BA" sz="2200" dirty="0" smtClean="0"/>
              <a:t> </a:t>
            </a:r>
            <a:r>
              <a:rPr lang="sr-Cyrl-BA" sz="2200" dirty="0"/>
              <a:t>али </a:t>
            </a:r>
            <a:r>
              <a:rPr lang="sr-Latn-CS" sz="2200" dirty="0" smtClean="0"/>
              <a:t>           </a:t>
            </a:r>
            <a:r>
              <a:rPr lang="sr-Cyrl-BA" sz="2200" dirty="0" smtClean="0"/>
              <a:t>успјешност </a:t>
            </a:r>
            <a:r>
              <a:rPr lang="sr-Cyrl-BA" sz="2200" dirty="0"/>
              <a:t>у том послу је велики изазов. Сврха планираних </a:t>
            </a:r>
            <a:r>
              <a:rPr lang="sr-Latn-CS" sz="2200" dirty="0" smtClean="0"/>
              <a:t>                    </a:t>
            </a:r>
            <a:r>
              <a:rPr lang="sr-Cyrl-BA" sz="2200" dirty="0" smtClean="0"/>
              <a:t>активности је </a:t>
            </a:r>
            <a:r>
              <a:rPr lang="sr-Cyrl-BA" sz="2200" dirty="0"/>
              <a:t>да укључују разноврсне изазове за ученике и да </a:t>
            </a:r>
            <a:r>
              <a:rPr lang="sr-Latn-CS" sz="2200" dirty="0" smtClean="0"/>
              <a:t>    </a:t>
            </a:r>
            <a:r>
              <a:rPr lang="sr-Cyrl-BA" sz="2200" dirty="0" smtClean="0"/>
              <a:t>имају </a:t>
            </a:r>
            <a:r>
              <a:rPr lang="sr-Cyrl-BA" sz="2200" dirty="0"/>
              <a:t>реалне циљеве јер краткорочне циљеве </a:t>
            </a:r>
            <a:r>
              <a:rPr lang="sr-Cyrl-BA" sz="2200" dirty="0" smtClean="0"/>
              <a:t>ученици</a:t>
            </a:r>
            <a:r>
              <a:rPr lang="sr-Latn-CS" sz="2200" dirty="0" smtClean="0"/>
              <a:t>                </a:t>
            </a:r>
            <a:r>
              <a:rPr lang="sr-Cyrl-BA" sz="2200" dirty="0" smtClean="0"/>
              <a:t> </a:t>
            </a:r>
            <a:r>
              <a:rPr lang="sr-Cyrl-BA" sz="2200" dirty="0"/>
              <a:t>перципирају као </a:t>
            </a:r>
            <a:r>
              <a:rPr lang="sr-Cyrl-BA" sz="2200" dirty="0" smtClean="0"/>
              <a:t>изводљиве</a:t>
            </a:r>
            <a:r>
              <a:rPr lang="sr-Cyrl-BA" sz="2200" dirty="0"/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131840" y="3075806"/>
            <a:ext cx="952409" cy="798425"/>
            <a:chOff x="3197008" y="2220830"/>
            <a:chExt cx="952409" cy="798425"/>
          </a:xfrm>
        </p:grpSpPr>
        <p:sp>
          <p:nvSpPr>
            <p:cNvPr id="14" name="Rounded Rectangle 10"/>
            <p:cNvSpPr/>
            <p:nvPr/>
          </p:nvSpPr>
          <p:spPr>
            <a:xfrm flipH="1">
              <a:off x="3197008" y="2220830"/>
              <a:ext cx="952409" cy="798425"/>
            </a:xfrm>
            <a:custGeom>
              <a:avLst/>
              <a:gdLst/>
              <a:ahLst/>
              <a:cxnLst/>
              <a:rect l="l" t="t" r="r" b="b"/>
              <a:pathLst>
                <a:path w="2478725" h="2077967">
                  <a:moveTo>
                    <a:pt x="2478725" y="1659755"/>
                  </a:moveTo>
                  <a:lnTo>
                    <a:pt x="2478725" y="1670652"/>
                  </a:lnTo>
                  <a:lnTo>
                    <a:pt x="2469117" y="1670652"/>
                  </a:lnTo>
                  <a:cubicBezTo>
                    <a:pt x="2473080" y="1667608"/>
                    <a:pt x="2475945" y="1663714"/>
                    <a:pt x="2478725" y="1659755"/>
                  </a:cubicBezTo>
                  <a:close/>
                  <a:moveTo>
                    <a:pt x="330916" y="0"/>
                  </a:moveTo>
                  <a:lnTo>
                    <a:pt x="2117356" y="0"/>
                  </a:lnTo>
                  <a:cubicBezTo>
                    <a:pt x="2300116" y="0"/>
                    <a:pt x="2448272" y="148156"/>
                    <a:pt x="2448272" y="330916"/>
                  </a:cubicBezTo>
                  <a:lnTo>
                    <a:pt x="2448272" y="1382518"/>
                  </a:lnTo>
                  <a:cubicBezTo>
                    <a:pt x="2448272" y="1565278"/>
                    <a:pt x="2300116" y="1713434"/>
                    <a:pt x="2117356" y="1713434"/>
                  </a:cubicBezTo>
                  <a:lnTo>
                    <a:pt x="1294529" y="1713434"/>
                  </a:lnTo>
                  <a:cubicBezTo>
                    <a:pt x="916525" y="1962656"/>
                    <a:pt x="764520" y="2007378"/>
                    <a:pt x="138599" y="2077967"/>
                  </a:cubicBezTo>
                  <a:cubicBezTo>
                    <a:pt x="503798" y="1878758"/>
                    <a:pt x="544190" y="1899957"/>
                    <a:pt x="711670" y="1713434"/>
                  </a:cubicBezTo>
                  <a:lnTo>
                    <a:pt x="330916" y="1713434"/>
                  </a:lnTo>
                  <a:cubicBezTo>
                    <a:pt x="148156" y="1713434"/>
                    <a:pt x="0" y="1565278"/>
                    <a:pt x="0" y="1382518"/>
                  </a:cubicBezTo>
                  <a:lnTo>
                    <a:pt x="0" y="330916"/>
                  </a:lnTo>
                  <a:cubicBezTo>
                    <a:pt x="0" y="148156"/>
                    <a:pt x="148156" y="0"/>
                    <a:pt x="3309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9"/>
            <p:cNvSpPr/>
            <p:nvPr/>
          </p:nvSpPr>
          <p:spPr>
            <a:xfrm>
              <a:off x="3482760" y="2363706"/>
              <a:ext cx="319484" cy="299065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76056" y="3075806"/>
            <a:ext cx="952409" cy="798425"/>
            <a:chOff x="4982958" y="2220830"/>
            <a:chExt cx="952409" cy="798425"/>
          </a:xfrm>
        </p:grpSpPr>
        <p:sp>
          <p:nvSpPr>
            <p:cNvPr id="12" name="Rounded Rectangle 10"/>
            <p:cNvSpPr/>
            <p:nvPr/>
          </p:nvSpPr>
          <p:spPr>
            <a:xfrm>
              <a:off x="4982958" y="2220830"/>
              <a:ext cx="952409" cy="798425"/>
            </a:xfrm>
            <a:custGeom>
              <a:avLst/>
              <a:gdLst/>
              <a:ahLst/>
              <a:cxnLst/>
              <a:rect l="l" t="t" r="r" b="b"/>
              <a:pathLst>
                <a:path w="2478725" h="2077967">
                  <a:moveTo>
                    <a:pt x="2478725" y="1659755"/>
                  </a:moveTo>
                  <a:lnTo>
                    <a:pt x="2478725" y="1670652"/>
                  </a:lnTo>
                  <a:lnTo>
                    <a:pt x="2469117" y="1670652"/>
                  </a:lnTo>
                  <a:cubicBezTo>
                    <a:pt x="2473080" y="1667608"/>
                    <a:pt x="2475945" y="1663714"/>
                    <a:pt x="2478725" y="1659755"/>
                  </a:cubicBezTo>
                  <a:close/>
                  <a:moveTo>
                    <a:pt x="330916" y="0"/>
                  </a:moveTo>
                  <a:lnTo>
                    <a:pt x="2117356" y="0"/>
                  </a:lnTo>
                  <a:cubicBezTo>
                    <a:pt x="2300116" y="0"/>
                    <a:pt x="2448272" y="148156"/>
                    <a:pt x="2448272" y="330916"/>
                  </a:cubicBezTo>
                  <a:lnTo>
                    <a:pt x="2448272" y="1382518"/>
                  </a:lnTo>
                  <a:cubicBezTo>
                    <a:pt x="2448272" y="1565278"/>
                    <a:pt x="2300116" y="1713434"/>
                    <a:pt x="2117356" y="1713434"/>
                  </a:cubicBezTo>
                  <a:lnTo>
                    <a:pt x="1294529" y="1713434"/>
                  </a:lnTo>
                  <a:cubicBezTo>
                    <a:pt x="916525" y="1962656"/>
                    <a:pt x="764520" y="2007378"/>
                    <a:pt x="138599" y="2077967"/>
                  </a:cubicBezTo>
                  <a:cubicBezTo>
                    <a:pt x="503798" y="1878758"/>
                    <a:pt x="544190" y="1899957"/>
                    <a:pt x="711670" y="1713434"/>
                  </a:cubicBezTo>
                  <a:lnTo>
                    <a:pt x="330916" y="1713434"/>
                  </a:lnTo>
                  <a:cubicBezTo>
                    <a:pt x="148156" y="1713434"/>
                    <a:pt x="0" y="1565278"/>
                    <a:pt x="0" y="1382518"/>
                  </a:cubicBezTo>
                  <a:lnTo>
                    <a:pt x="0" y="330916"/>
                  </a:lnTo>
                  <a:cubicBezTo>
                    <a:pt x="0" y="148156"/>
                    <a:pt x="148156" y="0"/>
                    <a:pt x="33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ounded Rectangle 32"/>
            <p:cNvSpPr/>
            <p:nvPr/>
          </p:nvSpPr>
          <p:spPr>
            <a:xfrm>
              <a:off x="5268710" y="2403150"/>
              <a:ext cx="321736" cy="321736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31640" y="3651870"/>
            <a:ext cx="923490" cy="764452"/>
            <a:chOff x="2339752" y="3363838"/>
            <a:chExt cx="923490" cy="764452"/>
          </a:xfrm>
        </p:grpSpPr>
        <p:sp>
          <p:nvSpPr>
            <p:cNvPr id="13" name="Rounded Rectangle 10"/>
            <p:cNvSpPr/>
            <p:nvPr/>
          </p:nvSpPr>
          <p:spPr>
            <a:xfrm flipH="1">
              <a:off x="2339752" y="3363838"/>
              <a:ext cx="923490" cy="764452"/>
            </a:xfrm>
            <a:custGeom>
              <a:avLst/>
              <a:gdLst/>
              <a:ahLst/>
              <a:cxnLst/>
              <a:rect l="l" t="t" r="r" b="b"/>
              <a:pathLst>
                <a:path w="2478725" h="2077967">
                  <a:moveTo>
                    <a:pt x="2478725" y="1659755"/>
                  </a:moveTo>
                  <a:lnTo>
                    <a:pt x="2478725" y="1670652"/>
                  </a:lnTo>
                  <a:lnTo>
                    <a:pt x="2469117" y="1670652"/>
                  </a:lnTo>
                  <a:cubicBezTo>
                    <a:pt x="2473080" y="1667608"/>
                    <a:pt x="2475945" y="1663714"/>
                    <a:pt x="2478725" y="1659755"/>
                  </a:cubicBezTo>
                  <a:close/>
                  <a:moveTo>
                    <a:pt x="330916" y="0"/>
                  </a:moveTo>
                  <a:lnTo>
                    <a:pt x="2117356" y="0"/>
                  </a:lnTo>
                  <a:cubicBezTo>
                    <a:pt x="2300116" y="0"/>
                    <a:pt x="2448272" y="148156"/>
                    <a:pt x="2448272" y="330916"/>
                  </a:cubicBezTo>
                  <a:lnTo>
                    <a:pt x="2448272" y="1382518"/>
                  </a:lnTo>
                  <a:cubicBezTo>
                    <a:pt x="2448272" y="1565278"/>
                    <a:pt x="2300116" y="1713434"/>
                    <a:pt x="2117356" y="1713434"/>
                  </a:cubicBezTo>
                  <a:lnTo>
                    <a:pt x="1294529" y="1713434"/>
                  </a:lnTo>
                  <a:cubicBezTo>
                    <a:pt x="916525" y="1962656"/>
                    <a:pt x="764520" y="2007378"/>
                    <a:pt x="138599" y="2077967"/>
                  </a:cubicBezTo>
                  <a:cubicBezTo>
                    <a:pt x="503798" y="1878758"/>
                    <a:pt x="544190" y="1899957"/>
                    <a:pt x="711670" y="1713434"/>
                  </a:cubicBezTo>
                  <a:lnTo>
                    <a:pt x="330916" y="1713434"/>
                  </a:lnTo>
                  <a:cubicBezTo>
                    <a:pt x="148156" y="1713434"/>
                    <a:pt x="0" y="1565278"/>
                    <a:pt x="0" y="1382518"/>
                  </a:cubicBezTo>
                  <a:lnTo>
                    <a:pt x="0" y="330916"/>
                  </a:lnTo>
                  <a:cubicBezTo>
                    <a:pt x="0" y="148156"/>
                    <a:pt x="148156" y="0"/>
                    <a:pt x="330916" y="0"/>
                  </a:cubicBezTo>
                  <a:close/>
                </a:path>
              </a:pathLst>
            </a:custGeom>
            <a:solidFill>
              <a:srgbClr val="2A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30"/>
            <p:cNvSpPr/>
            <p:nvPr/>
          </p:nvSpPr>
          <p:spPr>
            <a:xfrm>
              <a:off x="2625504" y="3435276"/>
              <a:ext cx="356621" cy="355579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04248" y="3579862"/>
            <a:ext cx="963994" cy="785818"/>
            <a:chOff x="5840214" y="3435276"/>
            <a:chExt cx="963994" cy="785818"/>
          </a:xfrm>
        </p:grpSpPr>
        <p:sp>
          <p:nvSpPr>
            <p:cNvPr id="11" name="Rounded Rectangle 10"/>
            <p:cNvSpPr/>
            <p:nvPr/>
          </p:nvSpPr>
          <p:spPr>
            <a:xfrm>
              <a:off x="5840214" y="3435276"/>
              <a:ext cx="963994" cy="785818"/>
            </a:xfrm>
            <a:custGeom>
              <a:avLst/>
              <a:gdLst/>
              <a:ahLst/>
              <a:cxnLst/>
              <a:rect l="l" t="t" r="r" b="b"/>
              <a:pathLst>
                <a:path w="2478725" h="2077967">
                  <a:moveTo>
                    <a:pt x="2478725" y="1659755"/>
                  </a:moveTo>
                  <a:lnTo>
                    <a:pt x="2478725" y="1670652"/>
                  </a:lnTo>
                  <a:lnTo>
                    <a:pt x="2469117" y="1670652"/>
                  </a:lnTo>
                  <a:cubicBezTo>
                    <a:pt x="2473080" y="1667608"/>
                    <a:pt x="2475945" y="1663714"/>
                    <a:pt x="2478725" y="1659755"/>
                  </a:cubicBezTo>
                  <a:close/>
                  <a:moveTo>
                    <a:pt x="330916" y="0"/>
                  </a:moveTo>
                  <a:lnTo>
                    <a:pt x="2117356" y="0"/>
                  </a:lnTo>
                  <a:cubicBezTo>
                    <a:pt x="2300116" y="0"/>
                    <a:pt x="2448272" y="148156"/>
                    <a:pt x="2448272" y="330916"/>
                  </a:cubicBezTo>
                  <a:lnTo>
                    <a:pt x="2448272" y="1382518"/>
                  </a:lnTo>
                  <a:cubicBezTo>
                    <a:pt x="2448272" y="1565278"/>
                    <a:pt x="2300116" y="1713434"/>
                    <a:pt x="2117356" y="1713434"/>
                  </a:cubicBezTo>
                  <a:lnTo>
                    <a:pt x="1294529" y="1713434"/>
                  </a:lnTo>
                  <a:cubicBezTo>
                    <a:pt x="916525" y="1962656"/>
                    <a:pt x="764520" y="2007378"/>
                    <a:pt x="138599" y="2077967"/>
                  </a:cubicBezTo>
                  <a:cubicBezTo>
                    <a:pt x="503798" y="1878758"/>
                    <a:pt x="544190" y="1899957"/>
                    <a:pt x="711670" y="1713434"/>
                  </a:cubicBezTo>
                  <a:lnTo>
                    <a:pt x="330916" y="1713434"/>
                  </a:lnTo>
                  <a:cubicBezTo>
                    <a:pt x="148156" y="1713434"/>
                    <a:pt x="0" y="1565278"/>
                    <a:pt x="0" y="1382518"/>
                  </a:cubicBezTo>
                  <a:lnTo>
                    <a:pt x="0" y="330916"/>
                  </a:lnTo>
                  <a:cubicBezTo>
                    <a:pt x="0" y="148156"/>
                    <a:pt x="148156" y="0"/>
                    <a:pt x="330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ed Rectangle 27"/>
            <p:cNvSpPr/>
            <p:nvPr/>
          </p:nvSpPr>
          <p:spPr>
            <a:xfrm>
              <a:off x="6084168" y="3579862"/>
              <a:ext cx="432548" cy="360040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4416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373894"/>
          </a:xfrm>
        </p:spPr>
        <p:txBody>
          <a:bodyPr/>
          <a:lstStyle/>
          <a:p>
            <a:r>
              <a:rPr lang="sr-Cyrl-RS" altLang="ko-KR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 ЗА МОТИВАЦИЈУ</a:t>
            </a:r>
            <a:endParaRPr lang="ko-KR" altLang="en-US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57884" y="2786064"/>
            <a:ext cx="963994" cy="785818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10"/>
          <p:cNvSpPr/>
          <p:nvPr/>
        </p:nvSpPr>
        <p:spPr>
          <a:xfrm>
            <a:off x="5000628" y="1571618"/>
            <a:ext cx="952409" cy="798425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10"/>
          <p:cNvSpPr/>
          <p:nvPr/>
        </p:nvSpPr>
        <p:spPr>
          <a:xfrm flipH="1">
            <a:off x="2357422" y="2714626"/>
            <a:ext cx="923490" cy="764452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rgbClr val="2A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ounded Rectangle 10"/>
          <p:cNvSpPr/>
          <p:nvPr/>
        </p:nvSpPr>
        <p:spPr>
          <a:xfrm flipH="1">
            <a:off x="3214678" y="1571618"/>
            <a:ext cx="952409" cy="798425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9"/>
          <p:cNvSpPr/>
          <p:nvPr/>
        </p:nvSpPr>
        <p:spPr>
          <a:xfrm>
            <a:off x="3500430" y="1714494"/>
            <a:ext cx="319484" cy="2990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ed Rectangle 32"/>
          <p:cNvSpPr/>
          <p:nvPr/>
        </p:nvSpPr>
        <p:spPr>
          <a:xfrm>
            <a:off x="5286380" y="1714494"/>
            <a:ext cx="321736" cy="3217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30"/>
          <p:cNvSpPr/>
          <p:nvPr/>
        </p:nvSpPr>
        <p:spPr>
          <a:xfrm>
            <a:off x="2643174" y="2786064"/>
            <a:ext cx="356621" cy="35557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6215074" y="3000378"/>
            <a:ext cx="360540" cy="27694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43608" y="987574"/>
            <a:ext cx="215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Однос према ученицима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6256" y="2355726"/>
            <a:ext cx="2162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2400" b="1" dirty="0">
                <a:solidFill>
                  <a:schemeClr val="accent3"/>
                </a:solidFill>
                <a:cs typeface="Arial" pitchFamily="34" charset="0"/>
              </a:rPr>
              <a:t>Повезаност теорије и праксе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80528" y="2499742"/>
            <a:ext cx="2556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altLang="ko-KR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Позитивна динамика групе</a:t>
            </a:r>
            <a:endParaRPr lang="ko-KR" altLang="en-US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2160" y="105958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Разноликост садржаја</a:t>
            </a:r>
            <a:endParaRPr lang="ko-KR" alt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" name="Picture Placeholder 24" descr="IMG-969dba1e77350622cb8d387cca1e3d7f-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396" b="5396"/>
          <a:stretch>
            <a:fillRect/>
          </a:stretch>
        </p:blipFill>
        <p:spPr>
          <a:xfrm>
            <a:off x="3571868" y="2500312"/>
            <a:ext cx="2000264" cy="1428760"/>
          </a:xfrm>
        </p:spPr>
      </p:pic>
    </p:spTree>
    <p:extLst>
      <p:ext uri="{BB962C8B-B14F-4D97-AF65-F5344CB8AC3E}">
        <p14:creationId xmlns:p14="http://schemas.microsoft.com/office/powerpoint/2010/main" xmlns="" val="418315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  <p:bldP spid="24" grpId="0"/>
      <p:bldP spid="27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5292080" y="411510"/>
            <a:ext cx="952409" cy="798425"/>
            <a:chOff x="3197008" y="2220830"/>
            <a:chExt cx="952409" cy="798425"/>
          </a:xfrm>
        </p:grpSpPr>
        <p:sp>
          <p:nvSpPr>
            <p:cNvPr id="14" name="Rounded Rectangle 10"/>
            <p:cNvSpPr/>
            <p:nvPr/>
          </p:nvSpPr>
          <p:spPr>
            <a:xfrm flipH="1">
              <a:off x="3197008" y="2220830"/>
              <a:ext cx="952409" cy="798425"/>
            </a:xfrm>
            <a:custGeom>
              <a:avLst/>
              <a:gdLst/>
              <a:ahLst/>
              <a:cxnLst/>
              <a:rect l="l" t="t" r="r" b="b"/>
              <a:pathLst>
                <a:path w="2478725" h="2077967">
                  <a:moveTo>
                    <a:pt x="2478725" y="1659755"/>
                  </a:moveTo>
                  <a:lnTo>
                    <a:pt x="2478725" y="1670652"/>
                  </a:lnTo>
                  <a:lnTo>
                    <a:pt x="2469117" y="1670652"/>
                  </a:lnTo>
                  <a:cubicBezTo>
                    <a:pt x="2473080" y="1667608"/>
                    <a:pt x="2475945" y="1663714"/>
                    <a:pt x="2478725" y="1659755"/>
                  </a:cubicBezTo>
                  <a:close/>
                  <a:moveTo>
                    <a:pt x="330916" y="0"/>
                  </a:moveTo>
                  <a:lnTo>
                    <a:pt x="2117356" y="0"/>
                  </a:lnTo>
                  <a:cubicBezTo>
                    <a:pt x="2300116" y="0"/>
                    <a:pt x="2448272" y="148156"/>
                    <a:pt x="2448272" y="330916"/>
                  </a:cubicBezTo>
                  <a:lnTo>
                    <a:pt x="2448272" y="1382518"/>
                  </a:lnTo>
                  <a:cubicBezTo>
                    <a:pt x="2448272" y="1565278"/>
                    <a:pt x="2300116" y="1713434"/>
                    <a:pt x="2117356" y="1713434"/>
                  </a:cubicBezTo>
                  <a:lnTo>
                    <a:pt x="1294529" y="1713434"/>
                  </a:lnTo>
                  <a:cubicBezTo>
                    <a:pt x="916525" y="1962656"/>
                    <a:pt x="764520" y="2007378"/>
                    <a:pt x="138599" y="2077967"/>
                  </a:cubicBezTo>
                  <a:cubicBezTo>
                    <a:pt x="503798" y="1878758"/>
                    <a:pt x="544190" y="1899957"/>
                    <a:pt x="711670" y="1713434"/>
                  </a:cubicBezTo>
                  <a:lnTo>
                    <a:pt x="330916" y="1713434"/>
                  </a:lnTo>
                  <a:cubicBezTo>
                    <a:pt x="148156" y="1713434"/>
                    <a:pt x="0" y="1565278"/>
                    <a:pt x="0" y="1382518"/>
                  </a:cubicBezTo>
                  <a:lnTo>
                    <a:pt x="0" y="330916"/>
                  </a:lnTo>
                  <a:cubicBezTo>
                    <a:pt x="0" y="148156"/>
                    <a:pt x="148156" y="0"/>
                    <a:pt x="3309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9"/>
            <p:cNvSpPr/>
            <p:nvPr/>
          </p:nvSpPr>
          <p:spPr>
            <a:xfrm>
              <a:off x="3482760" y="2363706"/>
              <a:ext cx="319484" cy="299065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251520" y="411510"/>
            <a:ext cx="923490" cy="764452"/>
            <a:chOff x="2339752" y="3363838"/>
            <a:chExt cx="923490" cy="764452"/>
          </a:xfrm>
        </p:grpSpPr>
        <p:sp>
          <p:nvSpPr>
            <p:cNvPr id="13" name="Rounded Rectangle 10"/>
            <p:cNvSpPr/>
            <p:nvPr/>
          </p:nvSpPr>
          <p:spPr>
            <a:xfrm flipH="1">
              <a:off x="2339752" y="3363838"/>
              <a:ext cx="923490" cy="764452"/>
            </a:xfrm>
            <a:custGeom>
              <a:avLst/>
              <a:gdLst/>
              <a:ahLst/>
              <a:cxnLst/>
              <a:rect l="l" t="t" r="r" b="b"/>
              <a:pathLst>
                <a:path w="2478725" h="2077967">
                  <a:moveTo>
                    <a:pt x="2478725" y="1659755"/>
                  </a:moveTo>
                  <a:lnTo>
                    <a:pt x="2478725" y="1670652"/>
                  </a:lnTo>
                  <a:lnTo>
                    <a:pt x="2469117" y="1670652"/>
                  </a:lnTo>
                  <a:cubicBezTo>
                    <a:pt x="2473080" y="1667608"/>
                    <a:pt x="2475945" y="1663714"/>
                    <a:pt x="2478725" y="1659755"/>
                  </a:cubicBezTo>
                  <a:close/>
                  <a:moveTo>
                    <a:pt x="330916" y="0"/>
                  </a:moveTo>
                  <a:lnTo>
                    <a:pt x="2117356" y="0"/>
                  </a:lnTo>
                  <a:cubicBezTo>
                    <a:pt x="2300116" y="0"/>
                    <a:pt x="2448272" y="148156"/>
                    <a:pt x="2448272" y="330916"/>
                  </a:cubicBezTo>
                  <a:lnTo>
                    <a:pt x="2448272" y="1382518"/>
                  </a:lnTo>
                  <a:cubicBezTo>
                    <a:pt x="2448272" y="1565278"/>
                    <a:pt x="2300116" y="1713434"/>
                    <a:pt x="2117356" y="1713434"/>
                  </a:cubicBezTo>
                  <a:lnTo>
                    <a:pt x="1294529" y="1713434"/>
                  </a:lnTo>
                  <a:cubicBezTo>
                    <a:pt x="916525" y="1962656"/>
                    <a:pt x="764520" y="2007378"/>
                    <a:pt x="138599" y="2077967"/>
                  </a:cubicBezTo>
                  <a:cubicBezTo>
                    <a:pt x="503798" y="1878758"/>
                    <a:pt x="544190" y="1899957"/>
                    <a:pt x="711670" y="1713434"/>
                  </a:cubicBezTo>
                  <a:lnTo>
                    <a:pt x="330916" y="1713434"/>
                  </a:lnTo>
                  <a:cubicBezTo>
                    <a:pt x="148156" y="1713434"/>
                    <a:pt x="0" y="1565278"/>
                    <a:pt x="0" y="1382518"/>
                  </a:cubicBezTo>
                  <a:lnTo>
                    <a:pt x="0" y="330916"/>
                  </a:lnTo>
                  <a:cubicBezTo>
                    <a:pt x="0" y="148156"/>
                    <a:pt x="148156" y="0"/>
                    <a:pt x="330916" y="0"/>
                  </a:cubicBezTo>
                  <a:close/>
                </a:path>
              </a:pathLst>
            </a:custGeom>
            <a:solidFill>
              <a:srgbClr val="2A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30"/>
            <p:cNvSpPr/>
            <p:nvPr/>
          </p:nvSpPr>
          <p:spPr>
            <a:xfrm>
              <a:off x="2625504" y="3435276"/>
              <a:ext cx="356621" cy="355579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1187624" y="419858"/>
            <a:ext cx="2736304" cy="4093435"/>
            <a:chOff x="2190867" y="1423766"/>
            <a:chExt cx="1455662" cy="1197528"/>
          </a:xfrm>
        </p:grpSpPr>
        <p:sp>
          <p:nvSpPr>
            <p:cNvPr id="22" name="TextBox 21"/>
            <p:cNvSpPr txBox="1"/>
            <p:nvPr/>
          </p:nvSpPr>
          <p:spPr>
            <a:xfrm>
              <a:off x="2196763" y="1729902"/>
              <a:ext cx="1449765" cy="89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Потребно </a:t>
              </a:r>
              <a:r>
                <a:rPr lang="sr-Cyrl-RS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је </a:t>
              </a:r>
              <a:r>
                <a:rPr lang="sr-Cyrl-R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уложити труд  и створити позитивну атмосферу за рад, подстицати сваког ученика и групу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90867" y="1423766"/>
              <a:ext cx="1455662" cy="263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2400" b="1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Позитивна динамика групе</a:t>
              </a:r>
              <a:endParaRPr lang="ko-KR" altLang="en-US" sz="24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8"/>
          <p:cNvGrpSpPr/>
          <p:nvPr/>
        </p:nvGrpSpPr>
        <p:grpSpPr>
          <a:xfrm>
            <a:off x="6084168" y="339502"/>
            <a:ext cx="2880320" cy="3968963"/>
            <a:chOff x="7083044" y="2084114"/>
            <a:chExt cx="1455662" cy="1021502"/>
          </a:xfrm>
        </p:grpSpPr>
        <p:sp>
          <p:nvSpPr>
            <p:cNvPr id="28" name="TextBox 27"/>
            <p:cNvSpPr txBox="1"/>
            <p:nvPr/>
          </p:nvSpPr>
          <p:spPr>
            <a:xfrm>
              <a:off x="7088940" y="2321405"/>
              <a:ext cx="1449765" cy="784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Успоставити позитиван став према ученицима што би резултирало позитивним ставом и према садржајима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83044" y="2084114"/>
              <a:ext cx="1455662" cy="21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2400" b="1" dirty="0">
                  <a:solidFill>
                    <a:schemeClr val="accent1"/>
                  </a:solidFill>
                  <a:cs typeface="Arial" pitchFamily="34" charset="0"/>
                </a:rPr>
                <a:t>Однос према ученицима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4416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0"/>
          <p:cNvSpPr/>
          <p:nvPr/>
        </p:nvSpPr>
        <p:spPr>
          <a:xfrm>
            <a:off x="179512" y="339502"/>
            <a:ext cx="952409" cy="798425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ounded Rectangle 32"/>
          <p:cNvSpPr/>
          <p:nvPr/>
        </p:nvSpPr>
        <p:spPr>
          <a:xfrm>
            <a:off x="465264" y="483518"/>
            <a:ext cx="321736" cy="3217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076056" y="339502"/>
            <a:ext cx="963994" cy="785818"/>
            <a:chOff x="5292080" y="483518"/>
            <a:chExt cx="963994" cy="785818"/>
          </a:xfrm>
        </p:grpSpPr>
        <p:sp>
          <p:nvSpPr>
            <p:cNvPr id="20" name="Rounded Rectangle 10"/>
            <p:cNvSpPr/>
            <p:nvPr/>
          </p:nvSpPr>
          <p:spPr>
            <a:xfrm>
              <a:off x="5292080" y="483518"/>
              <a:ext cx="963994" cy="785818"/>
            </a:xfrm>
            <a:custGeom>
              <a:avLst/>
              <a:gdLst/>
              <a:ahLst/>
              <a:cxnLst/>
              <a:rect l="l" t="t" r="r" b="b"/>
              <a:pathLst>
                <a:path w="2478725" h="2077967">
                  <a:moveTo>
                    <a:pt x="2478725" y="1659755"/>
                  </a:moveTo>
                  <a:lnTo>
                    <a:pt x="2478725" y="1670652"/>
                  </a:lnTo>
                  <a:lnTo>
                    <a:pt x="2469117" y="1670652"/>
                  </a:lnTo>
                  <a:cubicBezTo>
                    <a:pt x="2473080" y="1667608"/>
                    <a:pt x="2475945" y="1663714"/>
                    <a:pt x="2478725" y="1659755"/>
                  </a:cubicBezTo>
                  <a:close/>
                  <a:moveTo>
                    <a:pt x="330916" y="0"/>
                  </a:moveTo>
                  <a:lnTo>
                    <a:pt x="2117356" y="0"/>
                  </a:lnTo>
                  <a:cubicBezTo>
                    <a:pt x="2300116" y="0"/>
                    <a:pt x="2448272" y="148156"/>
                    <a:pt x="2448272" y="330916"/>
                  </a:cubicBezTo>
                  <a:lnTo>
                    <a:pt x="2448272" y="1382518"/>
                  </a:lnTo>
                  <a:cubicBezTo>
                    <a:pt x="2448272" y="1565278"/>
                    <a:pt x="2300116" y="1713434"/>
                    <a:pt x="2117356" y="1713434"/>
                  </a:cubicBezTo>
                  <a:lnTo>
                    <a:pt x="1294529" y="1713434"/>
                  </a:lnTo>
                  <a:cubicBezTo>
                    <a:pt x="916525" y="1962656"/>
                    <a:pt x="764520" y="2007378"/>
                    <a:pt x="138599" y="2077967"/>
                  </a:cubicBezTo>
                  <a:cubicBezTo>
                    <a:pt x="503798" y="1878758"/>
                    <a:pt x="544190" y="1899957"/>
                    <a:pt x="711670" y="1713434"/>
                  </a:cubicBezTo>
                  <a:lnTo>
                    <a:pt x="330916" y="1713434"/>
                  </a:lnTo>
                  <a:cubicBezTo>
                    <a:pt x="148156" y="1713434"/>
                    <a:pt x="0" y="1565278"/>
                    <a:pt x="0" y="1382518"/>
                  </a:cubicBezTo>
                  <a:lnTo>
                    <a:pt x="0" y="330916"/>
                  </a:lnTo>
                  <a:cubicBezTo>
                    <a:pt x="0" y="148156"/>
                    <a:pt x="148156" y="0"/>
                    <a:pt x="330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ounded Rectangle 27"/>
            <p:cNvSpPr/>
            <p:nvPr/>
          </p:nvSpPr>
          <p:spPr>
            <a:xfrm>
              <a:off x="5508104" y="627534"/>
              <a:ext cx="501706" cy="347242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6048672" y="267494"/>
            <a:ext cx="2915816" cy="4352424"/>
            <a:chOff x="5665065" y="2537429"/>
            <a:chExt cx="1455662" cy="1279322"/>
          </a:xfrm>
        </p:grpSpPr>
        <p:sp>
          <p:nvSpPr>
            <p:cNvPr id="25" name="TextBox 24"/>
            <p:cNvSpPr txBox="1"/>
            <p:nvPr/>
          </p:nvSpPr>
          <p:spPr>
            <a:xfrm>
              <a:off x="5670962" y="2812581"/>
              <a:ext cx="1449765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Садржаје </a:t>
              </a:r>
              <a:r>
                <a:rPr lang="sr-Cyrl-R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је потребно повезати са стварним животом јер то подстиче знатижељу те ученици уче брже и лакше.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65065" y="2537429"/>
              <a:ext cx="1455662" cy="24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2400" b="1" dirty="0">
                  <a:solidFill>
                    <a:schemeClr val="accent3"/>
                  </a:solidFill>
                  <a:cs typeface="Arial" pitchFamily="34" charset="0"/>
                </a:rPr>
                <a:t>Повезаност теорије и праксе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15616" y="411510"/>
            <a:ext cx="3672408" cy="3911084"/>
            <a:chOff x="683645" y="2049012"/>
            <a:chExt cx="1478384" cy="3467910"/>
          </a:xfrm>
        </p:grpSpPr>
        <p:sp>
          <p:nvSpPr>
            <p:cNvPr id="30" name="TextBox 29"/>
            <p:cNvSpPr txBox="1"/>
            <p:nvPr/>
          </p:nvSpPr>
          <p:spPr>
            <a:xfrm>
              <a:off x="712264" y="2815195"/>
              <a:ext cx="1449765" cy="2701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Планиране активности је потребно обогатити разноликим садржајима. Садржаје осмишљавати  на начин да сваки ученик обави одређене задатке јер то доводи до осјећаја успјеха.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645" y="2049012"/>
              <a:ext cx="1455662" cy="409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2400" b="1" dirty="0">
                  <a:solidFill>
                    <a:schemeClr val="accent2"/>
                  </a:solidFill>
                  <a:cs typeface="Arial" pitchFamily="34" charset="0"/>
                </a:rPr>
                <a:t>Разноликост садржаја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4416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00885" y="0"/>
            <a:ext cx="6294213" cy="2194072"/>
          </a:xfrm>
        </p:spPr>
        <p:txBody>
          <a:bodyPr/>
          <a:lstStyle/>
          <a:p>
            <a:pPr algn="ctr"/>
            <a:r>
              <a:rPr lang="sr-Cyrl-BA" altLang="ko-KR" sz="3200" b="1" dirty="0">
                <a:ln w="1270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ОРГАНИЗАЦИЈА РАДА ПРОДУЖЕНОГ БОРАВКА</a:t>
            </a:r>
          </a:p>
          <a:p>
            <a:pPr algn="ctr"/>
            <a:r>
              <a:rPr lang="sr-Cyrl-BA" altLang="ko-KR" sz="2400" b="1" dirty="0">
                <a:ln w="1270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altLang="ko-KR" sz="2800" b="1" dirty="0">
                <a:ln w="1270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ЈУ Основна школа </a:t>
            </a:r>
            <a:r>
              <a:rPr lang="sr-Latn-CS" altLang="ko-KR" sz="2800" b="1" dirty="0" smtClean="0">
                <a:ln w="1270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sr-Cyrl-BA" altLang="ko-KR" sz="2800" b="1" dirty="0" smtClean="0">
                <a:ln w="1270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r-Cyrl-BA" altLang="ko-KR" sz="2800" b="1" dirty="0">
                <a:ln w="12700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Десанка Максимовић“ Станари</a:t>
            </a:r>
            <a:endParaRPr lang="ko-KR" altLang="en-US" sz="2400" b="1" dirty="0">
              <a:ln w="12700">
                <a:solidFill>
                  <a:srgbClr val="FFC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subtitle Here</a:t>
            </a:r>
          </a:p>
        </p:txBody>
      </p:sp>
      <p:sp>
        <p:nvSpPr>
          <p:cNvPr id="4" name="Rectangle 16"/>
          <p:cNvSpPr/>
          <p:nvPr/>
        </p:nvSpPr>
        <p:spPr>
          <a:xfrm rot="2700000">
            <a:off x="3750518" y="2228880"/>
            <a:ext cx="382495" cy="6857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12B929-7711-4019-B1C6-15A718919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283717"/>
            <a:ext cx="3037117" cy="2277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198C73-C795-4834-BBDB-63F1A42CC0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2443" y="2283717"/>
            <a:ext cx="3037116" cy="22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97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79512" y="771550"/>
            <a:ext cx="4248472" cy="3728555"/>
          </a:xfrm>
          <a:prstGeom prst="rect">
            <a:avLst/>
          </a:prstGeom>
          <a:solidFill>
            <a:srgbClr val="01BF1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51470"/>
            <a:ext cx="9144000" cy="576064"/>
          </a:xfrm>
        </p:spPr>
        <p:txBody>
          <a:bodyPr/>
          <a:lstStyle/>
          <a:p>
            <a:r>
              <a:rPr lang="sr-Cyrl-RS" altLang="ko-KR" b="1" dirty="0" smtClean="0">
                <a:solidFill>
                  <a:srgbClr val="E9473B"/>
                </a:solidFill>
              </a:rPr>
              <a:t>НАША ИСКУСТВА</a:t>
            </a:r>
            <a:endParaRPr lang="ko-KR" altLang="en-US" b="1" dirty="0">
              <a:solidFill>
                <a:srgbClr val="E9473B"/>
              </a:solidFill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xmlns="" id="{0897166A-0243-4EF7-AD2A-3289C3017C24}"/>
              </a:ext>
            </a:extLst>
          </p:cNvPr>
          <p:cNvSpPr txBox="1"/>
          <p:nvPr/>
        </p:nvSpPr>
        <p:spPr>
          <a:xfrm>
            <a:off x="179512" y="771550"/>
            <a:ext cx="4248472" cy="36471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Почетком мјесеца марта 2018. године број ученика у               продуженом боравку који су  редовно користили наше        услуге је почео нагло опадати или се временски период        кориштења услуга скратио.    Знатан број ученика је             одлазио из продуженог           боравка у периоду од 13.30 до 14. 30  часова.</a:t>
            </a:r>
            <a:endParaRPr lang="sr-Latn-BA" sz="21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2000" y="1309857"/>
            <a:ext cx="4392488" cy="2542937"/>
            <a:chOff x="4716016" y="1309857"/>
            <a:chExt cx="4248472" cy="2542937"/>
          </a:xfrm>
        </p:grpSpPr>
        <p:grpSp>
          <p:nvGrpSpPr>
            <p:cNvPr id="17" name="Group 16"/>
            <p:cNvGrpSpPr/>
            <p:nvPr/>
          </p:nvGrpSpPr>
          <p:grpSpPr>
            <a:xfrm>
              <a:off x="4716016" y="1908577"/>
              <a:ext cx="4248472" cy="1944217"/>
              <a:chOff x="4716016" y="771550"/>
              <a:chExt cx="4248472" cy="1944217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FEC75D6B-03AC-442A-96D0-036CD75EADE2}"/>
                  </a:ext>
                </a:extLst>
              </p:cNvPr>
              <p:cNvSpPr txBox="1"/>
              <p:nvPr/>
            </p:nvSpPr>
            <p:spPr>
              <a:xfrm>
                <a:off x="4806404" y="1190845"/>
                <a:ext cx="604639" cy="43088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tIns="0" bIns="0" rtlCol="0" anchor="ctr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sr-Cyrl-BA" altLang="ko-KR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en-US" altLang="ko-KR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Pravougaonik 1"/>
              <p:cNvSpPr/>
              <p:nvPr/>
            </p:nvSpPr>
            <p:spPr>
              <a:xfrm>
                <a:off x="4716016" y="771550"/>
                <a:ext cx="4248472" cy="1944217"/>
              </a:xfrm>
              <a:prstGeom prst="rect">
                <a:avLst/>
              </a:prstGeom>
              <a:solidFill>
                <a:srgbClr val="01BF18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s-Latn-BA"/>
              </a:p>
            </p:txBody>
          </p:sp>
        </p:grp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xmlns="" id="{0897166A-0243-4EF7-AD2A-3289C3017C24}"/>
                </a:ext>
              </a:extLst>
            </p:cNvPr>
            <p:cNvSpPr txBox="1"/>
            <p:nvPr/>
          </p:nvSpPr>
          <p:spPr>
            <a:xfrm>
              <a:off x="4716016" y="2108631"/>
              <a:ext cx="4248472" cy="16312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Cyrl-BA" sz="2000" b="1" dirty="0" smtClean="0"/>
                <a:t>Суочени са проблемом смањења броја корисника наших  услуга схватили смо да  његовом </a:t>
              </a:r>
            </a:p>
            <a:p>
              <a:pPr algn="ctr"/>
              <a:r>
                <a:rPr lang="sr-Cyrl-BA" sz="2000" b="1" dirty="0" smtClean="0"/>
                <a:t>рјешавању морамо  приступити озбиљно и одговорно. </a:t>
              </a:r>
              <a:endParaRPr lang="en-US" sz="2000" b="1" dirty="0"/>
            </a:p>
          </p:txBody>
        </p:sp>
        <p:sp>
          <p:nvSpPr>
            <p:cNvPr id="18" name="Round Same Side Corner Rectangle 17"/>
            <p:cNvSpPr/>
            <p:nvPr/>
          </p:nvSpPr>
          <p:spPr>
            <a:xfrm>
              <a:off x="4716016" y="1309857"/>
              <a:ext cx="4248472" cy="598720"/>
            </a:xfrm>
            <a:prstGeom prst="round2SameRect">
              <a:avLst>
                <a:gd name="adj1" fmla="val 32928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Donut 24"/>
            <p:cNvSpPr/>
            <p:nvPr/>
          </p:nvSpPr>
          <p:spPr>
            <a:xfrm>
              <a:off x="6588224" y="1332513"/>
              <a:ext cx="504056" cy="504056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2779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9512" y="123478"/>
            <a:ext cx="4248472" cy="4376627"/>
            <a:chOff x="179512" y="123478"/>
            <a:chExt cx="4248472" cy="4376627"/>
          </a:xfrm>
        </p:grpSpPr>
        <p:sp>
          <p:nvSpPr>
            <p:cNvPr id="2" name="Pravougaonik 1"/>
            <p:cNvSpPr/>
            <p:nvPr/>
          </p:nvSpPr>
          <p:spPr>
            <a:xfrm>
              <a:off x="179512" y="771550"/>
              <a:ext cx="4248472" cy="3728555"/>
            </a:xfrm>
            <a:prstGeom prst="rect">
              <a:avLst/>
            </a:prstGeom>
            <a:solidFill>
              <a:srgbClr val="01BF18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xmlns="" id="{0897166A-0243-4EF7-AD2A-3289C3017C24}"/>
                </a:ext>
              </a:extLst>
            </p:cNvPr>
            <p:cNvSpPr txBox="1"/>
            <p:nvPr/>
          </p:nvSpPr>
          <p:spPr>
            <a:xfrm>
              <a:off x="179512" y="702300"/>
              <a:ext cx="4248472" cy="37856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Cyrl-BA" sz="2400" b="1" dirty="0" smtClean="0"/>
                <a:t>У сарадњи са стручном       службом школе и </a:t>
              </a:r>
              <a:endParaRPr lang="sr-Latn-BA" sz="2400" b="1" dirty="0" smtClean="0"/>
            </a:p>
            <a:p>
              <a:pPr algn="ctr"/>
              <a:r>
                <a:rPr lang="sr-Cyrl-BA" sz="2400" b="1" dirty="0" smtClean="0"/>
                <a:t>учитељицама прве </a:t>
              </a:r>
              <a:endParaRPr lang="sr-Latn-BA" sz="2400" b="1" dirty="0" smtClean="0"/>
            </a:p>
            <a:p>
              <a:pPr algn="ctr"/>
              <a:r>
                <a:rPr lang="sr-Cyrl-BA" sz="2400" b="1" dirty="0" smtClean="0"/>
                <a:t>тријаде чији ученици и</a:t>
              </a:r>
              <a:r>
                <a:rPr lang="sr-Latn-BA" sz="2400" b="1" dirty="0" smtClean="0"/>
                <a:t>       </a:t>
              </a:r>
              <a:r>
                <a:rPr lang="sr-Cyrl-BA" sz="2400" b="1" dirty="0" smtClean="0"/>
                <a:t>јесу наши корисници </a:t>
              </a:r>
              <a:endParaRPr lang="sr-Latn-BA" sz="2400" b="1" dirty="0" smtClean="0"/>
            </a:p>
            <a:p>
              <a:pPr algn="ctr"/>
              <a:r>
                <a:rPr lang="sr-Cyrl-BA" sz="2400" b="1" dirty="0" smtClean="0"/>
                <a:t>дошли смо на идеју да </a:t>
              </a:r>
              <a:endParaRPr lang="sr-Latn-BA" sz="2400" b="1" dirty="0" smtClean="0"/>
            </a:p>
            <a:p>
              <a:pPr algn="ctr"/>
              <a:r>
                <a:rPr lang="sr-Cyrl-BA" sz="2400" b="1" dirty="0" smtClean="0"/>
                <a:t>осмислимо седмични</a:t>
              </a:r>
              <a:endParaRPr lang="sr-Latn-BA" sz="2400" b="1" dirty="0" smtClean="0"/>
            </a:p>
            <a:p>
              <a:pPr algn="ctr"/>
              <a:r>
                <a:rPr lang="sr-Cyrl-BA" sz="2400" b="1" dirty="0" smtClean="0"/>
                <a:t> распоред активности који  смо назвали </a:t>
              </a:r>
              <a:r>
                <a:rPr lang="sr-Cyrl-BA" sz="2400" b="1" i="1" dirty="0" smtClean="0"/>
                <a:t>„Прољеће  у   продуженом боравку“</a:t>
              </a:r>
              <a:r>
                <a:rPr lang="sr-Cyrl-BA" sz="2400" b="1" dirty="0" smtClean="0"/>
                <a:t>.</a:t>
              </a:r>
              <a:endParaRPr lang="sr-Latn-BA" sz="21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>
              <a:off x="179512" y="123478"/>
              <a:ext cx="4248472" cy="648072"/>
            </a:xfrm>
            <a:prstGeom prst="round2SameRect">
              <a:avLst>
                <a:gd name="adj1" fmla="val 32928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16016" y="843558"/>
            <a:ext cx="4248472" cy="3384376"/>
            <a:chOff x="4716016" y="843558"/>
            <a:chExt cx="4248472" cy="3384376"/>
          </a:xfrm>
        </p:grpSpPr>
        <p:grpSp>
          <p:nvGrpSpPr>
            <p:cNvPr id="3" name="Group 16"/>
            <p:cNvGrpSpPr/>
            <p:nvPr/>
          </p:nvGrpSpPr>
          <p:grpSpPr>
            <a:xfrm>
              <a:off x="4716016" y="1506730"/>
              <a:ext cx="4248472" cy="2721204"/>
              <a:chOff x="4716016" y="771550"/>
              <a:chExt cx="4248472" cy="1944217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FEC75D6B-03AC-442A-96D0-036CD75EADE2}"/>
                  </a:ext>
                </a:extLst>
              </p:cNvPr>
              <p:cNvSpPr txBox="1"/>
              <p:nvPr/>
            </p:nvSpPr>
            <p:spPr>
              <a:xfrm>
                <a:off x="4806404" y="1190845"/>
                <a:ext cx="604639" cy="43088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tIns="0" bIns="0" rtlCol="0" anchor="ctr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sr-Cyrl-BA" altLang="ko-KR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en-US" altLang="ko-KR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Pravougaonik 1"/>
              <p:cNvSpPr/>
              <p:nvPr/>
            </p:nvSpPr>
            <p:spPr>
              <a:xfrm>
                <a:off x="4716016" y="771550"/>
                <a:ext cx="4248472" cy="1944217"/>
              </a:xfrm>
              <a:prstGeom prst="rect">
                <a:avLst/>
              </a:prstGeom>
              <a:solidFill>
                <a:srgbClr val="01BF18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s-Latn-BA"/>
              </a:p>
            </p:txBody>
          </p:sp>
        </p:grp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xmlns="" id="{0897166A-0243-4EF7-AD2A-3289C3017C24}"/>
                </a:ext>
              </a:extLst>
            </p:cNvPr>
            <p:cNvSpPr txBox="1"/>
            <p:nvPr/>
          </p:nvSpPr>
          <p:spPr>
            <a:xfrm>
              <a:off x="4716016" y="1506729"/>
              <a:ext cx="4248472" cy="2677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Cyrl-BA" sz="2400" b="1" dirty="0" smtClean="0"/>
                <a:t>Овај распоред активности поставили смо на огласну таблу ученика, у учионице ученика првог, другог и     трећег разреда као и на   школски интернет сајт и  фејсбук страницу. </a:t>
              </a:r>
              <a:endParaRPr lang="en-US" sz="2400" b="1" dirty="0"/>
            </a:p>
          </p:txBody>
        </p:sp>
        <p:sp>
          <p:nvSpPr>
            <p:cNvPr id="15" name="Round Same Side Corner Rectangle 14"/>
            <p:cNvSpPr/>
            <p:nvPr/>
          </p:nvSpPr>
          <p:spPr>
            <a:xfrm>
              <a:off x="4716016" y="843558"/>
              <a:ext cx="4248472" cy="642276"/>
            </a:xfrm>
            <a:prstGeom prst="round2SameRect">
              <a:avLst>
                <a:gd name="adj1" fmla="val 3292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ectangle 9"/>
            <p:cNvSpPr/>
            <p:nvPr/>
          </p:nvSpPr>
          <p:spPr>
            <a:xfrm>
              <a:off x="6516216" y="915566"/>
              <a:ext cx="648072" cy="504056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Round Same Side Corner Rectangle 6"/>
          <p:cNvSpPr/>
          <p:nvPr/>
        </p:nvSpPr>
        <p:spPr>
          <a:xfrm rot="2700000" flipH="1">
            <a:off x="2191250" y="156613"/>
            <a:ext cx="166436" cy="667261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2779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79512" y="771550"/>
            <a:ext cx="4248472" cy="3728555"/>
          </a:xfrm>
          <a:prstGeom prst="rect">
            <a:avLst/>
          </a:prstGeom>
          <a:solidFill>
            <a:srgbClr val="01BF1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xmlns="" id="{0897166A-0243-4EF7-AD2A-3289C3017C24}"/>
              </a:ext>
            </a:extLst>
          </p:cNvPr>
          <p:cNvSpPr txBox="1"/>
          <p:nvPr/>
        </p:nvSpPr>
        <p:spPr>
          <a:xfrm>
            <a:off x="179512" y="771550"/>
            <a:ext cx="4248472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BA" sz="2400" b="1" dirty="0" smtClean="0"/>
              <a:t>Сматрали смо да ћемо      најавом активности и       њиховом промоцијом       постићи бољи одзив         ученика у продуженом      боравку.</a:t>
            </a:r>
          </a:p>
          <a:p>
            <a:pPr algn="ctr"/>
            <a:r>
              <a:rPr lang="sr-Cyrl-BA" sz="2400" b="1" dirty="0" smtClean="0"/>
              <a:t>Као носиоце појединих        активности ангажовали    смо наставнике                  предметне наставе.</a:t>
            </a:r>
            <a:endParaRPr lang="en-US" sz="2400" b="1" dirty="0" smtClean="0"/>
          </a:p>
        </p:txBody>
      </p:sp>
      <p:sp>
        <p:nvSpPr>
          <p:cNvPr id="18" name="Round Same Side Corner Rectangle 17"/>
          <p:cNvSpPr/>
          <p:nvPr/>
        </p:nvSpPr>
        <p:spPr>
          <a:xfrm>
            <a:off x="179512" y="123478"/>
            <a:ext cx="4248472" cy="648072"/>
          </a:xfrm>
          <a:prstGeom prst="round2SameRect">
            <a:avLst>
              <a:gd name="adj1" fmla="val 32928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Donut 24"/>
          <p:cNvSpPr/>
          <p:nvPr/>
        </p:nvSpPr>
        <p:spPr>
          <a:xfrm>
            <a:off x="2051720" y="195486"/>
            <a:ext cx="504056" cy="50405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4716016" y="817509"/>
            <a:ext cx="4248472" cy="3626449"/>
            <a:chOff x="4716016" y="643167"/>
            <a:chExt cx="4248472" cy="203057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EC75D6B-03AC-442A-96D0-036CD75EADE2}"/>
                </a:ext>
              </a:extLst>
            </p:cNvPr>
            <p:cNvSpPr txBox="1"/>
            <p:nvPr/>
          </p:nvSpPr>
          <p:spPr>
            <a:xfrm>
              <a:off x="4806404" y="1190845"/>
              <a:ext cx="604639" cy="43088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sr-Cyrl-BA" altLang="ko-KR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Pravougaonik 1"/>
            <p:cNvSpPr/>
            <p:nvPr/>
          </p:nvSpPr>
          <p:spPr>
            <a:xfrm>
              <a:off x="4716016" y="643167"/>
              <a:ext cx="4248472" cy="2030575"/>
            </a:xfrm>
            <a:prstGeom prst="rect">
              <a:avLst/>
            </a:prstGeom>
            <a:solidFill>
              <a:srgbClr val="01BF18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</p:grpSp>
      <p:sp>
        <p:nvSpPr>
          <p:cNvPr id="15" name="Round Same Side Corner Rectangle 14"/>
          <p:cNvSpPr/>
          <p:nvPr/>
        </p:nvSpPr>
        <p:spPr>
          <a:xfrm>
            <a:off x="4716016" y="123478"/>
            <a:ext cx="4248472" cy="687301"/>
          </a:xfrm>
          <a:prstGeom prst="round2SameRect">
            <a:avLst>
              <a:gd name="adj1" fmla="val 32929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9"/>
          <p:cNvSpPr/>
          <p:nvPr/>
        </p:nvSpPr>
        <p:spPr>
          <a:xfrm>
            <a:off x="6516216" y="200592"/>
            <a:ext cx="648072" cy="5037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xmlns="" id="{0897166A-0243-4EF7-AD2A-3289C3017C24}"/>
              </a:ext>
            </a:extLst>
          </p:cNvPr>
          <p:cNvSpPr txBox="1"/>
          <p:nvPr/>
        </p:nvSpPr>
        <p:spPr>
          <a:xfrm>
            <a:off x="4716016" y="771550"/>
            <a:ext cx="4248472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BA" sz="2400" b="1" dirty="0" smtClean="0"/>
              <a:t>Наставници су имали за   задатак да обиљеже          поједине значајне датуме у току школске године.      Тако смо, између осталог, у просторијама                   продуженог боравка         обиљежили Свјетски дан вода, Дан старијих особа итд.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2779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8" grpId="0" animBg="1"/>
      <p:bldP spid="14" grpId="0" animBg="1"/>
      <p:bldP spid="15" grpId="0" animBg="1"/>
      <p:bldP spid="17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IN7\Downloads\IMG-39d1f065f6e95ce18890ad958a107149-V.jpg"/>
          <p:cNvPicPr>
            <a:picLocks noChangeAspect="1" noChangeArrowheads="1"/>
          </p:cNvPicPr>
          <p:nvPr/>
        </p:nvPicPr>
        <p:blipFill>
          <a:blip r:embed="rId2" cstate="print"/>
          <a:srcRect b="23800"/>
          <a:stretch>
            <a:fillRect/>
          </a:stretch>
        </p:blipFill>
        <p:spPr bwMode="auto">
          <a:xfrm>
            <a:off x="1" y="2571751"/>
            <a:ext cx="4499992" cy="2571749"/>
          </a:xfrm>
          <a:prstGeom prst="rect">
            <a:avLst/>
          </a:prstGeom>
          <a:noFill/>
        </p:spPr>
      </p:pic>
      <p:pic>
        <p:nvPicPr>
          <p:cNvPr id="2050" name="Picture 2" descr="C:\Users\WIN7\Downloads\IMG-08b3e5f8c7ce8aaa9d30cb15d9afe888-V.jpg"/>
          <p:cNvPicPr>
            <a:picLocks noChangeAspect="1" noChangeArrowheads="1"/>
          </p:cNvPicPr>
          <p:nvPr/>
        </p:nvPicPr>
        <p:blipFill>
          <a:blip r:embed="rId3" cstate="print"/>
          <a:srcRect b="23799"/>
          <a:stretch>
            <a:fillRect/>
          </a:stretch>
        </p:blipFill>
        <p:spPr bwMode="auto">
          <a:xfrm>
            <a:off x="0" y="1"/>
            <a:ext cx="4499992" cy="2571749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58804" y="0"/>
            <a:ext cx="4085196" cy="5143500"/>
          </a:xfrm>
        </p:spPr>
        <p:txBody>
          <a:bodyPr/>
          <a:lstStyle/>
          <a:p>
            <a:pPr algn="ctr"/>
            <a:r>
              <a:rPr lang="sr-Cyrl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 активност је                наишла на одобравање како ученика тако и      њихових родитеља те смо ову праксу               задржали и касније. </a:t>
            </a:r>
          </a:p>
          <a:p>
            <a:pPr algn="ctr"/>
            <a:endParaRPr lang="sr-Cyrl-B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Поучени добрим           искуством креирали    смо низ активности     вишеструко корисног и надасве мотивационог типа.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21814" y="811800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4021814" y="3417300"/>
            <a:ext cx="914400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rapezoid 13"/>
          <p:cNvSpPr/>
          <p:nvPr/>
        </p:nvSpPr>
        <p:spPr>
          <a:xfrm>
            <a:off x="4181280" y="1017248"/>
            <a:ext cx="595468" cy="503503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9"/>
          <p:cNvSpPr/>
          <p:nvPr/>
        </p:nvSpPr>
        <p:spPr>
          <a:xfrm>
            <a:off x="4248259" y="3643293"/>
            <a:ext cx="493985" cy="4624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0673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WIN7\Downloads\продужени-боравак.jpg"/>
          <p:cNvPicPr>
            <a:picLocks noChangeAspect="1" noChangeArrowheads="1"/>
          </p:cNvPicPr>
          <p:nvPr/>
        </p:nvPicPr>
        <p:blipFill>
          <a:blip r:embed="rId3" cstate="print"/>
          <a:srcRect t="8111" b="14267"/>
          <a:stretch>
            <a:fillRect/>
          </a:stretch>
        </p:blipFill>
        <p:spPr bwMode="auto">
          <a:xfrm>
            <a:off x="0" y="123478"/>
            <a:ext cx="9144000" cy="5020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779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2"/>
          <p:cNvSpPr>
            <a:spLocks noChangeArrowheads="1"/>
          </p:cNvSpPr>
          <p:nvPr/>
        </p:nvSpPr>
        <p:spPr bwMode="auto">
          <a:xfrm rot="5400000" flipH="1">
            <a:off x="2602747" y="-855660"/>
            <a:ext cx="1059435" cy="4727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/>
          <p:cNvSpPr>
            <a:spLocks noChangeAspect="1" noChangeArrowheads="1"/>
          </p:cNvSpPr>
          <p:nvPr/>
        </p:nvSpPr>
        <p:spPr bwMode="auto">
          <a:xfrm rot="16200000" flipH="1">
            <a:off x="189636" y="956382"/>
            <a:ext cx="1103077" cy="1103077"/>
          </a:xfrm>
          <a:prstGeom prst="ellipse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" name="직사각형 112"/>
          <p:cNvSpPr>
            <a:spLocks noChangeArrowheads="1"/>
          </p:cNvSpPr>
          <p:nvPr/>
        </p:nvSpPr>
        <p:spPr bwMode="auto">
          <a:xfrm>
            <a:off x="526669" y="1242489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 smtClean="0">
                <a:solidFill>
                  <a:schemeClr val="bg1"/>
                </a:solidFill>
                <a:cs typeface="Arial" charset="0"/>
              </a:rPr>
              <a:t>1.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그룹 104"/>
          <p:cNvGrpSpPr/>
          <p:nvPr/>
        </p:nvGrpSpPr>
        <p:grpSpPr>
          <a:xfrm>
            <a:off x="4795054" y="1386038"/>
            <a:ext cx="441063" cy="223832"/>
            <a:chOff x="7123783" y="2013388"/>
            <a:chExt cx="283532" cy="143201"/>
          </a:xfrm>
          <a:solidFill>
            <a:schemeClr val="accent2"/>
          </a:solidFill>
        </p:grpSpPr>
        <p:sp>
          <p:nvSpPr>
            <p:cNvPr id="43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4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55" name="TextBox 10"/>
          <p:cNvSpPr txBox="1"/>
          <p:nvPr/>
        </p:nvSpPr>
        <p:spPr bwMode="auto">
          <a:xfrm>
            <a:off x="1475656" y="987574"/>
            <a:ext cx="3198568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 smtClean="0">
                <a:solidFill>
                  <a:srgbClr val="8D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КРЕАТИВНИ КУТАК</a:t>
            </a:r>
            <a:endParaRPr lang="ko-KR" altLang="en-US" sz="2800" b="1" dirty="0">
              <a:solidFill>
                <a:srgbClr val="8D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648001"/>
          </a:xfrm>
        </p:spPr>
        <p:txBody>
          <a:bodyPr/>
          <a:lstStyle/>
          <a:p>
            <a:pPr algn="ctr"/>
            <a:r>
              <a:rPr lang="sr-Cyrl-BA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ИСКУСТВА – ПРИМЈЕРИ ДОБРЕ ПРАКСЕ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35896" y="2499742"/>
            <a:ext cx="5508104" cy="2160240"/>
          </a:xfrm>
        </p:spPr>
        <p:txBody>
          <a:bodyPr/>
          <a:lstStyle/>
          <a:p>
            <a:pPr algn="ctr"/>
            <a:r>
              <a:rPr lang="sr-Cyrl-BA" sz="2800" dirty="0" smtClean="0">
                <a:solidFill>
                  <a:schemeClr val="tx1"/>
                </a:solidFill>
              </a:rPr>
              <a:t>Свакодневна активност у </a:t>
            </a:r>
            <a:r>
              <a:rPr lang="sr-Latn-CS" sz="2800" dirty="0" smtClean="0">
                <a:solidFill>
                  <a:schemeClr val="tx1"/>
                </a:solidFill>
              </a:rPr>
              <a:t>         </a:t>
            </a:r>
            <a:r>
              <a:rPr lang="sr-Cyrl-BA" sz="2800" dirty="0" smtClean="0">
                <a:solidFill>
                  <a:schemeClr val="tx1"/>
                </a:solidFill>
              </a:rPr>
              <a:t>трајању од 45 минута  у којој на задану тему  ученици  </a:t>
            </a:r>
            <a:r>
              <a:rPr lang="sr-Latn-CS" sz="2800" dirty="0" smtClean="0">
                <a:solidFill>
                  <a:schemeClr val="tx1"/>
                </a:solidFill>
              </a:rPr>
              <a:t>              </a:t>
            </a:r>
            <a:r>
              <a:rPr lang="sr-Cyrl-BA" sz="2800" dirty="0" smtClean="0">
                <a:solidFill>
                  <a:schemeClr val="tx1"/>
                </a:solidFill>
              </a:rPr>
              <a:t>различитим техникама рада, </a:t>
            </a:r>
            <a:r>
              <a:rPr lang="sr-Latn-CS" sz="2800" dirty="0" smtClean="0">
                <a:solidFill>
                  <a:schemeClr val="tx1"/>
                </a:solidFill>
              </a:rPr>
              <a:t>   </a:t>
            </a:r>
            <a:r>
              <a:rPr lang="sr-Cyrl-BA" sz="2800" dirty="0" smtClean="0">
                <a:solidFill>
                  <a:schemeClr val="tx1"/>
                </a:solidFill>
              </a:rPr>
              <a:t>користећи разноврсне </a:t>
            </a:r>
            <a:r>
              <a:rPr lang="sr-Latn-CS" sz="2800" dirty="0" smtClean="0">
                <a:solidFill>
                  <a:schemeClr val="tx1"/>
                </a:solidFill>
              </a:rPr>
              <a:t>               </a:t>
            </a:r>
            <a:r>
              <a:rPr lang="sr-Cyrl-BA" sz="2800" dirty="0" smtClean="0">
                <a:solidFill>
                  <a:schemeClr val="tx1"/>
                </a:solidFill>
              </a:rPr>
              <a:t>материјале  приказују  наставне </a:t>
            </a:r>
            <a:r>
              <a:rPr lang="sr-Latn-CS" sz="2800" dirty="0" smtClean="0">
                <a:solidFill>
                  <a:schemeClr val="tx1"/>
                </a:solidFill>
              </a:rPr>
              <a:t>    </a:t>
            </a:r>
            <a:r>
              <a:rPr lang="sr-Cyrl-BA" sz="2800" dirty="0" smtClean="0">
                <a:solidFill>
                  <a:schemeClr val="tx1"/>
                </a:solidFill>
              </a:rPr>
              <a:t>садржаје или појаве и процесе 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94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55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2"/>
          <p:cNvSpPr>
            <a:spLocks noChangeArrowheads="1"/>
          </p:cNvSpPr>
          <p:nvPr/>
        </p:nvSpPr>
        <p:spPr bwMode="auto">
          <a:xfrm rot="5400000" flipH="1">
            <a:off x="2602747" y="-1040491"/>
            <a:ext cx="1059435" cy="4727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5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/>
          <p:cNvSpPr>
            <a:spLocks noChangeAspect="1" noChangeArrowheads="1"/>
          </p:cNvSpPr>
          <p:nvPr/>
        </p:nvSpPr>
        <p:spPr bwMode="auto">
          <a:xfrm rot="16200000" flipH="1">
            <a:off x="189636" y="771551"/>
            <a:ext cx="1103077" cy="1103077"/>
          </a:xfrm>
          <a:prstGeom prst="ellipse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" name="직사각형 112"/>
          <p:cNvSpPr>
            <a:spLocks noChangeArrowheads="1"/>
          </p:cNvSpPr>
          <p:nvPr/>
        </p:nvSpPr>
        <p:spPr bwMode="auto">
          <a:xfrm>
            <a:off x="526669" y="1057658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 smtClean="0">
                <a:solidFill>
                  <a:schemeClr val="bg1"/>
                </a:solidFill>
                <a:cs typeface="Arial" charset="0"/>
              </a:rPr>
              <a:t>2.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그룹 104"/>
          <p:cNvGrpSpPr/>
          <p:nvPr/>
        </p:nvGrpSpPr>
        <p:grpSpPr>
          <a:xfrm>
            <a:off x="4795054" y="1201207"/>
            <a:ext cx="441063" cy="223832"/>
            <a:chOff x="7123783" y="2013388"/>
            <a:chExt cx="283532" cy="143201"/>
          </a:xfrm>
          <a:solidFill>
            <a:schemeClr val="accent5"/>
          </a:solidFill>
        </p:grpSpPr>
        <p:sp>
          <p:nvSpPr>
            <p:cNvPr id="43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4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55" name="TextBox 10"/>
          <p:cNvSpPr txBox="1"/>
          <p:nvPr/>
        </p:nvSpPr>
        <p:spPr bwMode="auto">
          <a:xfrm>
            <a:off x="1475656" y="802743"/>
            <a:ext cx="3198568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КРЕАТИВНИ ЗАЛОГАЈЧИЋ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648001"/>
          </a:xfrm>
        </p:spPr>
        <p:txBody>
          <a:bodyPr/>
          <a:lstStyle/>
          <a:p>
            <a:pPr algn="ctr"/>
            <a:r>
              <a:rPr lang="sr-Cyrl-BA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ИСКУСТВА – ПРИМЈЕРИ ДОБРЕ ПРАКСЕ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35896" y="2283718"/>
            <a:ext cx="5508104" cy="2520280"/>
          </a:xfrm>
        </p:spPr>
        <p:txBody>
          <a:bodyPr/>
          <a:lstStyle/>
          <a:p>
            <a:pPr algn="ctr"/>
            <a:r>
              <a:rPr lang="sr-Cyrl-BA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Сваког уторка  дјеца припремају </a:t>
            </a:r>
            <a:r>
              <a:rPr lang="sr-Latn-C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заједнички оброк. </a:t>
            </a:r>
            <a:endParaRPr lang="sr-Latn-CS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 која није уобичајена за школе привукла је пажњу како </a:t>
            </a:r>
            <a:r>
              <a:rPr lang="sr-Latn-C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sr-Cyrl-BA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дјеце тако и родитеља. Циљ нам </a:t>
            </a:r>
            <a:r>
              <a:rPr lang="sr-Latn-C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 да дјеца развију здравствено – хигијенске навике прилагођене </a:t>
            </a:r>
            <a:r>
              <a:rPr lang="sr-Latn-C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r-Cyrl-BA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њиховом узрасту.</a:t>
            </a: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94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55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2"/>
          <p:cNvSpPr>
            <a:spLocks noChangeArrowheads="1"/>
          </p:cNvSpPr>
          <p:nvPr/>
        </p:nvSpPr>
        <p:spPr bwMode="auto">
          <a:xfrm rot="5400000" flipH="1">
            <a:off x="2602747" y="-1040491"/>
            <a:ext cx="1059435" cy="4727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rgbClr val="FF000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/>
          <p:cNvSpPr>
            <a:spLocks noChangeAspect="1" noChangeArrowheads="1"/>
          </p:cNvSpPr>
          <p:nvPr/>
        </p:nvSpPr>
        <p:spPr bwMode="auto">
          <a:xfrm rot="16200000" flipH="1">
            <a:off x="189636" y="771551"/>
            <a:ext cx="1103077" cy="1103077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" name="직사각형 112"/>
          <p:cNvSpPr>
            <a:spLocks noChangeArrowheads="1"/>
          </p:cNvSpPr>
          <p:nvPr/>
        </p:nvSpPr>
        <p:spPr bwMode="auto">
          <a:xfrm>
            <a:off x="526669" y="1057658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 smtClean="0">
                <a:solidFill>
                  <a:schemeClr val="bg1"/>
                </a:solidFill>
                <a:cs typeface="Arial" charset="0"/>
              </a:rPr>
              <a:t>3.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그룹 104"/>
          <p:cNvGrpSpPr/>
          <p:nvPr/>
        </p:nvGrpSpPr>
        <p:grpSpPr>
          <a:xfrm>
            <a:off x="4795054" y="1201207"/>
            <a:ext cx="441063" cy="223832"/>
            <a:chOff x="7123783" y="2013388"/>
            <a:chExt cx="283532" cy="143201"/>
          </a:xfrm>
          <a:solidFill>
            <a:srgbClr val="FF0000"/>
          </a:solidFill>
        </p:grpSpPr>
        <p:sp>
          <p:nvSpPr>
            <p:cNvPr id="43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4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55" name="TextBox 10"/>
          <p:cNvSpPr txBox="1"/>
          <p:nvPr/>
        </p:nvSpPr>
        <p:spPr bwMode="auto">
          <a:xfrm>
            <a:off x="1475656" y="802743"/>
            <a:ext cx="3198568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ШАХОВСКИ КЛУБ</a:t>
            </a:r>
            <a:endParaRPr lang="ko-KR" altLang="en-US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648001"/>
          </a:xfrm>
        </p:spPr>
        <p:txBody>
          <a:bodyPr/>
          <a:lstStyle/>
          <a:p>
            <a:pPr algn="ctr"/>
            <a:r>
              <a:rPr lang="sr-Cyrl-BA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ИСКУСТВА – ПРИМЈЕРИ ДОБРЕ ПРАКСЕ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35896" y="2283718"/>
            <a:ext cx="5328592" cy="2520280"/>
          </a:xfrm>
        </p:spPr>
        <p:txBody>
          <a:bodyPr/>
          <a:lstStyle/>
          <a:p>
            <a:pPr algn="ctr"/>
            <a:r>
              <a:rPr lang="sr-Cyrl-BA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ове школске године дјеца два пута седмично имају шаховску </a:t>
            </a:r>
            <a:r>
              <a:rPr lang="sr-Latn-C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r-Cyrl-BA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секцију у продуженом боравку. </a:t>
            </a:r>
            <a:r>
              <a:rPr lang="sr-Latn-C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Играње шаха подстиче развој </a:t>
            </a:r>
            <a:r>
              <a:rPr lang="sr-Latn-C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r-Cyrl-BA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логичког мишљења и </a:t>
            </a:r>
            <a:r>
              <a:rPr lang="sr-Latn-C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sr-Cyrl-BA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закључивања и низ позитивних </a:t>
            </a:r>
            <a:r>
              <a:rPr lang="sr-Latn-C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особина као што су упорност и </a:t>
            </a:r>
            <a:r>
              <a:rPr lang="sr-Latn-C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r-Cyrl-BA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истрајност.</a:t>
            </a: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94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55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2"/>
          <p:cNvSpPr>
            <a:spLocks noChangeArrowheads="1"/>
          </p:cNvSpPr>
          <p:nvPr/>
        </p:nvSpPr>
        <p:spPr bwMode="auto">
          <a:xfrm rot="5400000" flipH="1">
            <a:off x="2602747" y="-855660"/>
            <a:ext cx="1059435" cy="4727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/>
          <p:cNvSpPr>
            <a:spLocks noChangeAspect="1" noChangeArrowheads="1"/>
          </p:cNvSpPr>
          <p:nvPr/>
        </p:nvSpPr>
        <p:spPr bwMode="auto">
          <a:xfrm rot="16200000" flipH="1">
            <a:off x="189636" y="956382"/>
            <a:ext cx="1103077" cy="11030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" name="직사각형 112"/>
          <p:cNvSpPr>
            <a:spLocks noChangeArrowheads="1"/>
          </p:cNvSpPr>
          <p:nvPr/>
        </p:nvSpPr>
        <p:spPr bwMode="auto">
          <a:xfrm>
            <a:off x="526669" y="1242489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 smtClean="0">
                <a:solidFill>
                  <a:srgbClr val="FF0000"/>
                </a:solidFill>
                <a:cs typeface="Arial" charset="0"/>
              </a:rPr>
              <a:t>4.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grpSp>
        <p:nvGrpSpPr>
          <p:cNvPr id="4" name="그룹 104"/>
          <p:cNvGrpSpPr/>
          <p:nvPr/>
        </p:nvGrpSpPr>
        <p:grpSpPr>
          <a:xfrm>
            <a:off x="4795054" y="1386038"/>
            <a:ext cx="441063" cy="223832"/>
            <a:chOff x="7123783" y="2013388"/>
            <a:chExt cx="283532" cy="14320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4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55" name="TextBox 10"/>
          <p:cNvSpPr txBox="1"/>
          <p:nvPr/>
        </p:nvSpPr>
        <p:spPr bwMode="auto">
          <a:xfrm>
            <a:off x="1475656" y="987574"/>
            <a:ext cx="3198568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КЛУБ МАТЕМАТИЧАРА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648001"/>
          </a:xfrm>
        </p:spPr>
        <p:txBody>
          <a:bodyPr/>
          <a:lstStyle/>
          <a:p>
            <a:pPr algn="ctr"/>
            <a:r>
              <a:rPr lang="sr-Cyrl-BA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ИСКУСТВА – ПРИМЈЕРИ ДОБРЕ ПРАКСЕ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35896" y="1766534"/>
            <a:ext cx="5508104" cy="3376966"/>
          </a:xfrm>
        </p:spPr>
        <p:txBody>
          <a:bodyPr/>
          <a:lstStyle/>
          <a:p>
            <a:pPr algn="ctr"/>
            <a: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 малих математичара је</a:t>
            </a:r>
            <a:r>
              <a:rPr lang="sr-Latn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 која посебно </a:t>
            </a:r>
            <a:r>
              <a:rPr lang="sr-Latn-C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интересује ученике. Кроз</a:t>
            </a:r>
            <a:r>
              <a:rPr lang="sr-Latn-C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задатке забавног карактера </a:t>
            </a:r>
            <a:r>
              <a:rPr lang="sr-Latn-C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подстичемо ученике да </a:t>
            </a:r>
            <a:r>
              <a:rPr lang="sr-Latn-C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заволе математику и тај </a:t>
            </a:r>
            <a:r>
              <a:rPr lang="sr-Latn-C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sr-Cyrl-B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гледају другим  очима</a:t>
            </a:r>
            <a:r>
              <a:rPr lang="sr-Cyrl-R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94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55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2"/>
          <p:cNvSpPr>
            <a:spLocks noChangeArrowheads="1"/>
          </p:cNvSpPr>
          <p:nvPr/>
        </p:nvSpPr>
        <p:spPr bwMode="auto">
          <a:xfrm rot="5400000" flipH="1">
            <a:off x="2602747" y="-991441"/>
            <a:ext cx="1059435" cy="4727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rgbClr val="00206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/>
          <p:cNvSpPr>
            <a:spLocks noChangeAspect="1" noChangeArrowheads="1"/>
          </p:cNvSpPr>
          <p:nvPr/>
        </p:nvSpPr>
        <p:spPr bwMode="auto">
          <a:xfrm rot="16200000" flipH="1">
            <a:off x="189636" y="820601"/>
            <a:ext cx="1103077" cy="110307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" name="직사각형 112"/>
          <p:cNvSpPr>
            <a:spLocks noChangeArrowheads="1"/>
          </p:cNvSpPr>
          <p:nvPr/>
        </p:nvSpPr>
        <p:spPr bwMode="auto">
          <a:xfrm>
            <a:off x="526669" y="1106708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CS" altLang="ko-KR" sz="2800" b="1" dirty="0" smtClean="0">
                <a:solidFill>
                  <a:schemeClr val="bg1"/>
                </a:solidFill>
                <a:cs typeface="Arial" charset="0"/>
              </a:rPr>
              <a:t>5</a:t>
            </a:r>
            <a:r>
              <a:rPr lang="sr-Cyrl-BA" altLang="ko-KR" sz="2800" b="1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그룹 104"/>
          <p:cNvGrpSpPr/>
          <p:nvPr/>
        </p:nvGrpSpPr>
        <p:grpSpPr>
          <a:xfrm>
            <a:off x="4795054" y="1250257"/>
            <a:ext cx="441063" cy="223832"/>
            <a:chOff x="7123783" y="2013388"/>
            <a:chExt cx="283532" cy="143201"/>
          </a:xfrm>
          <a:solidFill>
            <a:srgbClr val="002060"/>
          </a:solidFill>
        </p:grpSpPr>
        <p:sp>
          <p:nvSpPr>
            <p:cNvPr id="43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4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55" name="TextBox 10"/>
          <p:cNvSpPr txBox="1"/>
          <p:nvPr/>
        </p:nvSpPr>
        <p:spPr bwMode="auto">
          <a:xfrm>
            <a:off x="1475656" y="851793"/>
            <a:ext cx="3198568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ЗАБОРАВЉЕНЕ ДЈЕЧИЈЕ ИГРЕ</a:t>
            </a:r>
            <a:endParaRPr lang="ko-KR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648001"/>
          </a:xfrm>
        </p:spPr>
        <p:txBody>
          <a:bodyPr/>
          <a:lstStyle/>
          <a:p>
            <a:pPr algn="ctr"/>
            <a:r>
              <a:rPr lang="sr-Cyrl-BA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ИСКУСТВА – ПРИМЈЕРИ ДОБРЕ ПРАКСЕ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35896" y="2355726"/>
            <a:ext cx="5508104" cy="2808312"/>
          </a:xfrm>
        </p:spPr>
        <p:txBody>
          <a:bodyPr/>
          <a:lstStyle/>
          <a:p>
            <a:pPr algn="ctr"/>
            <a:r>
              <a:rPr lang="sr-Cyrl-BA" sz="2300" dirty="0" smtClean="0"/>
              <a:t>Игре које трају деценијама  и које           полако падају у заборав због утицаја     друштвених мрежа и видео игара, ми     чувамо од заборава. Дјеца  уз               адекватан подстицај ипак показују  да  су игре које захтијвају физичку             активност </a:t>
            </a:r>
            <a:r>
              <a:rPr lang="sr-Latn-BA" sz="2300" dirty="0" smtClean="0"/>
              <a:t>и</a:t>
            </a:r>
            <a:r>
              <a:rPr lang="sr-Cyrl-RS" sz="2300" dirty="0" smtClean="0"/>
              <a:t> </a:t>
            </a:r>
            <a:r>
              <a:rPr lang="sr-Cyrl-BA" sz="2300" dirty="0" smtClean="0"/>
              <a:t>комуникацију са другом     дјецом природан начин њиховог                         функционисања.</a:t>
            </a:r>
            <a:endParaRPr lang="en-US" sz="2300" dirty="0" smtClean="0"/>
          </a:p>
          <a:p>
            <a:pPr lvl="0" algn="ctr"/>
            <a:r>
              <a:rPr lang="sr-Cyrl-R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94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55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2"/>
          <p:cNvSpPr>
            <a:spLocks noChangeArrowheads="1"/>
          </p:cNvSpPr>
          <p:nvPr/>
        </p:nvSpPr>
        <p:spPr bwMode="auto">
          <a:xfrm rot="5400000" flipH="1">
            <a:off x="5726383" y="886764"/>
            <a:ext cx="1059435" cy="4727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/>
          <p:cNvSpPr>
            <a:spLocks noChangeAspect="1" noChangeArrowheads="1"/>
          </p:cNvSpPr>
          <p:nvPr/>
        </p:nvSpPr>
        <p:spPr bwMode="auto">
          <a:xfrm rot="16200000" flipH="1">
            <a:off x="3313272" y="2698806"/>
            <a:ext cx="1103077" cy="1103077"/>
          </a:xfrm>
          <a:prstGeom prst="ellipse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" name="직사각형 112"/>
          <p:cNvSpPr>
            <a:spLocks noChangeArrowheads="1"/>
          </p:cNvSpPr>
          <p:nvPr/>
        </p:nvSpPr>
        <p:spPr bwMode="auto">
          <a:xfrm>
            <a:off x="3670343" y="2984913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>
                <a:solidFill>
                  <a:schemeClr val="bg1"/>
                </a:solidFill>
                <a:cs typeface="Arial" charset="0"/>
              </a:rPr>
              <a:t>А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42" name="그룹 104"/>
          <p:cNvGrpSpPr/>
          <p:nvPr/>
        </p:nvGrpSpPr>
        <p:grpSpPr>
          <a:xfrm>
            <a:off x="7918690" y="3128462"/>
            <a:ext cx="441063" cy="223832"/>
            <a:chOff x="7123783" y="2013388"/>
            <a:chExt cx="283532" cy="143201"/>
          </a:xfrm>
          <a:solidFill>
            <a:schemeClr val="accent2"/>
          </a:solidFill>
        </p:grpSpPr>
        <p:sp>
          <p:nvSpPr>
            <p:cNvPr id="43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4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55" name="TextBox 10"/>
          <p:cNvSpPr txBox="1"/>
          <p:nvPr/>
        </p:nvSpPr>
        <p:spPr bwMode="auto">
          <a:xfrm>
            <a:off x="4599292" y="2729998"/>
            <a:ext cx="3198568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000" b="1" dirty="0">
                <a:solidFill>
                  <a:srgbClr val="8D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Подстицање индивидуалне одговорности ученика</a:t>
            </a:r>
            <a:endParaRPr lang="ko-KR" altLang="en-US" sz="2000" b="1" dirty="0">
              <a:solidFill>
                <a:srgbClr val="8D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648001"/>
          </a:xfrm>
        </p:spPr>
        <p:txBody>
          <a:bodyPr/>
          <a:lstStyle/>
          <a:p>
            <a:pPr algn="ctr"/>
            <a:r>
              <a:rPr lang="sr-Cyrl-BA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ПРОДУЖЕНИ БОРАВАК И ЊЕГОВЕ ПРЕДНОСТИ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5670" y="915566"/>
            <a:ext cx="8467244" cy="1046184"/>
          </a:xfrm>
        </p:spPr>
        <p:txBody>
          <a:bodyPr/>
          <a:lstStyle/>
          <a:p>
            <a:pPr lvl="0" algn="ctr"/>
            <a:r>
              <a:rPr lang="ru-RU" altLang="ko-KR" sz="2800" b="1" dirty="0">
                <a:latin typeface="+mn-lt"/>
              </a:rPr>
              <a:t>Продужени боравак је организовани облик продуженог рада за ученике прве тријаде основне школе. </a:t>
            </a:r>
            <a:endParaRPr lang="en-US" altLang="ko-KR" sz="2800" b="1" dirty="0">
              <a:latin typeface="+mn-lt"/>
            </a:endParaRPr>
          </a:p>
        </p:txBody>
      </p:sp>
      <p:sp>
        <p:nvSpPr>
          <p:cNvPr id="60" name="AutoShape 92"/>
          <p:cNvSpPr>
            <a:spLocks noChangeArrowheads="1"/>
          </p:cNvSpPr>
          <p:nvPr/>
        </p:nvSpPr>
        <p:spPr bwMode="auto">
          <a:xfrm rot="5400000" flipH="1">
            <a:off x="5747677" y="2200422"/>
            <a:ext cx="1065175" cy="45043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5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" name="AutoShape 92"/>
          <p:cNvSpPr>
            <a:spLocks noChangeAspect="1" noChangeArrowheads="1"/>
          </p:cNvSpPr>
          <p:nvPr/>
        </p:nvSpPr>
        <p:spPr bwMode="auto">
          <a:xfrm rot="16200000" flipH="1">
            <a:off x="3346574" y="3901586"/>
            <a:ext cx="1103078" cy="1103078"/>
          </a:xfrm>
          <a:prstGeom prst="ellipse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2" name="직사각형 112"/>
          <p:cNvSpPr>
            <a:spLocks noChangeArrowheads="1"/>
          </p:cNvSpPr>
          <p:nvPr/>
        </p:nvSpPr>
        <p:spPr bwMode="auto">
          <a:xfrm>
            <a:off x="3753746" y="4173351"/>
            <a:ext cx="3328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>
                <a:solidFill>
                  <a:schemeClr val="bg1"/>
                </a:solidFill>
                <a:cs typeface="Arial" pitchFamily="34" charset="0"/>
              </a:rPr>
              <a:t>Б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3" name="그룹 104"/>
          <p:cNvGrpSpPr/>
          <p:nvPr/>
        </p:nvGrpSpPr>
        <p:grpSpPr>
          <a:xfrm>
            <a:off x="7834720" y="4352112"/>
            <a:ext cx="541742" cy="238874"/>
            <a:chOff x="7123783" y="2013388"/>
            <a:chExt cx="283532" cy="143201"/>
          </a:xfrm>
          <a:solidFill>
            <a:schemeClr val="accent5"/>
          </a:solidFill>
        </p:grpSpPr>
        <p:sp>
          <p:nvSpPr>
            <p:cNvPr id="64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5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67" name="TextBox 10"/>
          <p:cNvSpPr txBox="1"/>
          <p:nvPr/>
        </p:nvSpPr>
        <p:spPr bwMode="auto">
          <a:xfrm>
            <a:off x="4587921" y="3898190"/>
            <a:ext cx="2995218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Подизање нивоа опште културе ученика</a:t>
            </a:r>
            <a:endParaRPr lang="ko-KR" alt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94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55" grpId="0"/>
      <p:bldP spid="3" grpId="0" build="p"/>
      <p:bldP spid="60" grpId="0" animBg="1"/>
      <p:bldP spid="61" grpId="0" animBg="1"/>
      <p:bldP spid="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2"/>
          <p:cNvSpPr>
            <a:spLocks noChangeArrowheads="1"/>
          </p:cNvSpPr>
          <p:nvPr/>
        </p:nvSpPr>
        <p:spPr bwMode="auto">
          <a:xfrm rot="5400000" flipH="1">
            <a:off x="2602747" y="-1112500"/>
            <a:ext cx="1059435" cy="4727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/>
          <p:cNvSpPr>
            <a:spLocks noChangeAspect="1" noChangeArrowheads="1"/>
          </p:cNvSpPr>
          <p:nvPr/>
        </p:nvSpPr>
        <p:spPr bwMode="auto">
          <a:xfrm rot="16200000" flipH="1">
            <a:off x="189636" y="699542"/>
            <a:ext cx="1103077" cy="11030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" name="직사각형 112"/>
          <p:cNvSpPr>
            <a:spLocks noChangeArrowheads="1"/>
          </p:cNvSpPr>
          <p:nvPr/>
        </p:nvSpPr>
        <p:spPr bwMode="auto">
          <a:xfrm>
            <a:off x="526669" y="985649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 smtClean="0">
                <a:solidFill>
                  <a:schemeClr val="bg1"/>
                </a:solidFill>
                <a:cs typeface="Arial" charset="0"/>
              </a:rPr>
              <a:t>6.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그룹 104"/>
          <p:cNvGrpSpPr/>
          <p:nvPr/>
        </p:nvGrpSpPr>
        <p:grpSpPr>
          <a:xfrm>
            <a:off x="4795054" y="1129198"/>
            <a:ext cx="441063" cy="223832"/>
            <a:chOff x="7123783" y="2013388"/>
            <a:chExt cx="283532" cy="143201"/>
          </a:xfrm>
          <a:solidFill>
            <a:schemeClr val="accent6">
              <a:lumMod val="75000"/>
            </a:schemeClr>
          </a:solidFill>
        </p:grpSpPr>
        <p:sp>
          <p:nvSpPr>
            <p:cNvPr id="43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4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55" name="TextBox 10"/>
          <p:cNvSpPr txBox="1"/>
          <p:nvPr/>
        </p:nvSpPr>
        <p:spPr bwMode="auto">
          <a:xfrm>
            <a:off x="1475656" y="730734"/>
            <a:ext cx="3198568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КЛУБ ЧИТАЛАЦА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648001"/>
          </a:xfrm>
        </p:spPr>
        <p:txBody>
          <a:bodyPr/>
          <a:lstStyle/>
          <a:p>
            <a:pPr algn="ctr"/>
            <a:r>
              <a:rPr lang="sr-Cyrl-BA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ИСКУСТВА – ПРИМЈЕРИ ДОБРЕ ПРАКСЕ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47864" y="2067694"/>
            <a:ext cx="5796136" cy="3240360"/>
          </a:xfrm>
        </p:spPr>
        <p:txBody>
          <a:bodyPr/>
          <a:lstStyle/>
          <a:p>
            <a:pPr algn="ctr"/>
            <a:r>
              <a:rPr lang="sr-Cyrl-BA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Користимо нашу библиотеку,            посјећујемо, разговарамо са             библиотекаром и читамо. Некада    заједно, што подразумијева да су    дјеца пажљиви слушаоци,  а  јесу    ако им је угодан амбијент или               самостално, у вријеме  активног      одмора.</a:t>
            </a:r>
            <a:endParaRPr lang="en-US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sr-Cyrl-R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94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55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2"/>
          <p:cNvSpPr>
            <a:spLocks noChangeArrowheads="1"/>
          </p:cNvSpPr>
          <p:nvPr/>
        </p:nvSpPr>
        <p:spPr bwMode="auto">
          <a:xfrm rot="5400000" flipH="1">
            <a:off x="2602747" y="-968483"/>
            <a:ext cx="1059435" cy="4727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rgbClr val="01BF18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/>
          <p:cNvSpPr>
            <a:spLocks noChangeAspect="1" noChangeArrowheads="1"/>
          </p:cNvSpPr>
          <p:nvPr/>
        </p:nvSpPr>
        <p:spPr bwMode="auto">
          <a:xfrm rot="16200000" flipH="1">
            <a:off x="189636" y="843559"/>
            <a:ext cx="1103077" cy="1103077"/>
          </a:xfrm>
          <a:prstGeom prst="ellipse">
            <a:avLst/>
          </a:prstGeom>
          <a:solidFill>
            <a:srgbClr val="01BF1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" name="직사각형 112"/>
          <p:cNvSpPr>
            <a:spLocks noChangeArrowheads="1"/>
          </p:cNvSpPr>
          <p:nvPr/>
        </p:nvSpPr>
        <p:spPr bwMode="auto">
          <a:xfrm>
            <a:off x="526669" y="1129666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 smtClean="0">
                <a:solidFill>
                  <a:schemeClr val="bg1"/>
                </a:solidFill>
                <a:cs typeface="Arial" charset="0"/>
              </a:rPr>
              <a:t>7.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그룹 104"/>
          <p:cNvGrpSpPr/>
          <p:nvPr/>
        </p:nvGrpSpPr>
        <p:grpSpPr>
          <a:xfrm>
            <a:off x="4795054" y="1273215"/>
            <a:ext cx="441063" cy="223832"/>
            <a:chOff x="7123783" y="2013388"/>
            <a:chExt cx="283532" cy="143201"/>
          </a:xfrm>
          <a:solidFill>
            <a:srgbClr val="01BF18"/>
          </a:solidFill>
        </p:grpSpPr>
        <p:sp>
          <p:nvSpPr>
            <p:cNvPr id="43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4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55" name="TextBox 10"/>
          <p:cNvSpPr txBox="1"/>
          <p:nvPr/>
        </p:nvSpPr>
        <p:spPr bwMode="auto">
          <a:xfrm>
            <a:off x="1475656" y="874751"/>
            <a:ext cx="3198568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ШКОЛА СЛИКАЊА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648001"/>
          </a:xfrm>
        </p:spPr>
        <p:txBody>
          <a:bodyPr/>
          <a:lstStyle/>
          <a:p>
            <a:pPr algn="ctr"/>
            <a:r>
              <a:rPr lang="sr-Cyrl-BA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ИСКУСТВА – ПРИМЈЕРИ ДОБРЕ ПРАКСЕ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47864" y="2139702"/>
            <a:ext cx="5796136" cy="3384376"/>
          </a:xfrm>
        </p:spPr>
        <p:txBody>
          <a:bodyPr/>
          <a:lstStyle/>
          <a:p>
            <a:pPr algn="ctr"/>
            <a:r>
              <a:rPr lang="sr-Cyrl-B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Предност је  да дјеца тог узраста раде са академским сликаром .  Дјеца су изузетно                          заинтересована  јер су им           приближене сликарске технике   као што су акварел, мозаик и      цртање графиком.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/>
            <a:r>
              <a:rPr lang="sr-Cyrl-R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94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55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altLang="ko-KR" dirty="0" smtClean="0"/>
              <a:t>ХВАЛА НА ПАЖЊИ!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9582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112"/>
          <p:cNvSpPr>
            <a:spLocks noChangeArrowheads="1"/>
          </p:cNvSpPr>
          <p:nvPr/>
        </p:nvSpPr>
        <p:spPr bwMode="auto">
          <a:xfrm>
            <a:off x="3829069" y="3068987"/>
            <a:ext cx="388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>
                <a:solidFill>
                  <a:schemeClr val="bg1"/>
                </a:solidFill>
                <a:cs typeface="Arial" charset="0"/>
              </a:rPr>
              <a:t>Г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AutoShape 92"/>
          <p:cNvSpPr>
            <a:spLocks noChangeArrowheads="1"/>
          </p:cNvSpPr>
          <p:nvPr/>
        </p:nvSpPr>
        <p:spPr bwMode="auto">
          <a:xfrm rot="5400000" flipH="1">
            <a:off x="5957840" y="-330357"/>
            <a:ext cx="853232" cy="493280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AutoShape 92"/>
          <p:cNvSpPr>
            <a:spLocks noChangeArrowheads="1"/>
          </p:cNvSpPr>
          <p:nvPr/>
        </p:nvSpPr>
        <p:spPr bwMode="auto">
          <a:xfrm rot="5400000" flipH="1">
            <a:off x="5957840" y="747985"/>
            <a:ext cx="853228" cy="493280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4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 rot="5400000" flipH="1">
            <a:off x="5957839" y="1828075"/>
            <a:ext cx="853230" cy="493280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TextBox 10"/>
          <p:cNvSpPr txBox="1"/>
          <p:nvPr/>
        </p:nvSpPr>
        <p:spPr bwMode="auto">
          <a:xfrm>
            <a:off x="4197732" y="1973152"/>
            <a:ext cx="416408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Развијање радних навика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AutoShape 92"/>
          <p:cNvSpPr>
            <a:spLocks noChangeAspect="1" noChangeArrowheads="1"/>
          </p:cNvSpPr>
          <p:nvPr/>
        </p:nvSpPr>
        <p:spPr bwMode="auto">
          <a:xfrm rot="16200000" flipH="1">
            <a:off x="3367705" y="1697990"/>
            <a:ext cx="917581" cy="848116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AutoShape 92"/>
          <p:cNvSpPr>
            <a:spLocks noChangeAspect="1" noChangeArrowheads="1"/>
          </p:cNvSpPr>
          <p:nvPr/>
        </p:nvSpPr>
        <p:spPr bwMode="auto">
          <a:xfrm rot="16200000" flipH="1">
            <a:off x="3313132" y="2793471"/>
            <a:ext cx="917579" cy="848115"/>
          </a:xfrm>
          <a:prstGeom prst="ellipse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AutoShape 92"/>
          <p:cNvSpPr>
            <a:spLocks noChangeAspect="1" noChangeArrowheads="1"/>
          </p:cNvSpPr>
          <p:nvPr/>
        </p:nvSpPr>
        <p:spPr bwMode="auto">
          <a:xfrm rot="16200000" flipH="1">
            <a:off x="3367704" y="3860133"/>
            <a:ext cx="917581" cy="84811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직사각형 69"/>
          <p:cNvSpPr/>
          <p:nvPr/>
        </p:nvSpPr>
        <p:spPr>
          <a:xfrm>
            <a:off x="3491881" y="1851749"/>
            <a:ext cx="654399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Cyrl-BA" altLang="ko-KR" sz="2800" dirty="0">
                <a:solidFill>
                  <a:schemeClr val="bg1"/>
                </a:solidFill>
              </a:rPr>
              <a:t>В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109"/>
          <p:cNvSpPr>
            <a:spLocks noChangeArrowheads="1"/>
          </p:cNvSpPr>
          <p:nvPr/>
        </p:nvSpPr>
        <p:spPr bwMode="auto">
          <a:xfrm>
            <a:off x="3402437" y="2945035"/>
            <a:ext cx="742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>
                <a:solidFill>
                  <a:schemeClr val="bg1"/>
                </a:solidFill>
                <a:cs typeface="Arial" charset="0"/>
              </a:rPr>
              <a:t>Г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직사각형 110"/>
          <p:cNvSpPr>
            <a:spLocks noChangeArrowheads="1"/>
          </p:cNvSpPr>
          <p:nvPr/>
        </p:nvSpPr>
        <p:spPr bwMode="auto">
          <a:xfrm>
            <a:off x="3491881" y="4034997"/>
            <a:ext cx="65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dirty="0">
                <a:solidFill>
                  <a:schemeClr val="bg1"/>
                </a:solidFill>
                <a:cs typeface="Arial" charset="0"/>
              </a:rPr>
              <a:t>Д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3" name="그룹 95"/>
          <p:cNvGrpSpPr/>
          <p:nvPr/>
        </p:nvGrpSpPr>
        <p:grpSpPr>
          <a:xfrm>
            <a:off x="8361818" y="2048984"/>
            <a:ext cx="318662" cy="174126"/>
            <a:chOff x="7123783" y="2013388"/>
            <a:chExt cx="283532" cy="143201"/>
          </a:xfrm>
          <a:solidFill>
            <a:schemeClr val="accent3"/>
          </a:solidFill>
        </p:grpSpPr>
        <p:sp>
          <p:nvSpPr>
            <p:cNvPr id="34" name="이등변 삼각형 96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5" name="이등변 삼각형 97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6" name="그룹 98"/>
          <p:cNvGrpSpPr/>
          <p:nvPr/>
        </p:nvGrpSpPr>
        <p:grpSpPr>
          <a:xfrm>
            <a:off x="8379537" y="3126800"/>
            <a:ext cx="318662" cy="174126"/>
            <a:chOff x="7123783" y="2013388"/>
            <a:chExt cx="283532" cy="143201"/>
          </a:xfrm>
          <a:solidFill>
            <a:schemeClr val="accent4"/>
          </a:solidFill>
        </p:grpSpPr>
        <p:sp>
          <p:nvSpPr>
            <p:cNvPr id="37" name="이등변 삼각형 99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" name="이등변 삼각형 100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9" name="그룹 101"/>
          <p:cNvGrpSpPr/>
          <p:nvPr/>
        </p:nvGrpSpPr>
        <p:grpSpPr>
          <a:xfrm>
            <a:off x="8361818" y="4207414"/>
            <a:ext cx="318662" cy="174126"/>
            <a:chOff x="7123783" y="2013388"/>
            <a:chExt cx="283532" cy="143201"/>
          </a:xfrm>
          <a:solidFill>
            <a:schemeClr val="accent1"/>
          </a:solidFill>
        </p:grpSpPr>
        <p:sp>
          <p:nvSpPr>
            <p:cNvPr id="40" name="이등변 삼각형 102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1" name="이등변 삼각형 103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49" name="TextBox 10"/>
          <p:cNvSpPr txBox="1"/>
          <p:nvPr/>
        </p:nvSpPr>
        <p:spPr bwMode="auto">
          <a:xfrm>
            <a:off x="3968283" y="2861319"/>
            <a:ext cx="458414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Подстицање социјализације и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прихватања међусобних разлика</a:t>
            </a:r>
            <a:endParaRPr lang="ko-KR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2" name="TextBox 10"/>
          <p:cNvSpPr txBox="1"/>
          <p:nvPr/>
        </p:nvSpPr>
        <p:spPr bwMode="auto">
          <a:xfrm>
            <a:off x="4494990" y="3940534"/>
            <a:ext cx="3164163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000" b="1" dirty="0">
                <a:solidFill>
                  <a:srgbClr val="2A86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Подизање нивоа васпитне улоге школе</a:t>
            </a:r>
            <a:endParaRPr lang="ko-KR" altLang="en-US" sz="2000" b="1" dirty="0">
              <a:solidFill>
                <a:srgbClr val="2A86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586034"/>
            <a:ext cx="8712967" cy="1044162"/>
          </a:xfrm>
        </p:spPr>
        <p:txBody>
          <a:bodyPr/>
          <a:lstStyle/>
          <a:p>
            <a:pPr lvl="0"/>
            <a:r>
              <a:rPr lang="ru-RU" altLang="ko-KR" sz="2000" b="1" dirty="0">
                <a:latin typeface="+mn-lt"/>
              </a:rPr>
              <a:t>Пружа могућност да дјеца поред редовне наставе, буду у школи још један дио дана, док су им родитељи на послу. </a:t>
            </a:r>
            <a:endParaRPr lang="en-US" altLang="ko-KR" sz="2000" b="1" dirty="0">
              <a:latin typeface="+mn-lt"/>
            </a:endParaRPr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0" y="-20538"/>
            <a:ext cx="9144000" cy="6480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accent3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BA" altLang="ko-K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ПРОДУЖЕНИ БОРАВАК И ЊЕГОВЕ ПРЕДНОСТИ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4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/>
      <p:bldP spid="18" grpId="0" animBg="1"/>
      <p:bldP spid="19" grpId="0" animBg="1"/>
      <p:bldP spid="20" grpId="0" animBg="1"/>
      <p:bldP spid="49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1470"/>
            <a:ext cx="9144000" cy="576064"/>
          </a:xfrm>
        </p:spPr>
        <p:txBody>
          <a:bodyPr/>
          <a:lstStyle/>
          <a:p>
            <a:r>
              <a:rPr lang="sr-Cyrl-BA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ПРОДУЖЕНИ БОРАВАК 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27534"/>
            <a:ext cx="9144000" cy="288032"/>
          </a:xfrm>
        </p:spPr>
        <p:txBody>
          <a:bodyPr/>
          <a:lstStyle/>
          <a:p>
            <a:pPr lvl="0"/>
            <a:r>
              <a:rPr lang="sr-Cyrl-BA" altLang="ko-KR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Огрганизација рада у школској </a:t>
            </a:r>
            <a:r>
              <a:rPr lang="sr-Cyrl-BA" altLang="ko-KR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2018/2019</a:t>
            </a:r>
            <a:r>
              <a:rPr lang="sr-Cyrl-BA" altLang="ko-KR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години</a:t>
            </a:r>
            <a:endParaRPr lang="en-US" altLang="ko-KR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34552" y="1230264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1622" y="1348271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319C2E3-6909-4D36-A676-996ABA7160E3}"/>
              </a:ext>
            </a:extLst>
          </p:cNvPr>
          <p:cNvGrpSpPr/>
          <p:nvPr/>
        </p:nvGrpSpPr>
        <p:grpSpPr>
          <a:xfrm>
            <a:off x="4355976" y="1230264"/>
            <a:ext cx="693414" cy="693414"/>
            <a:chOff x="639282" y="2803828"/>
            <a:chExt cx="693414" cy="693414"/>
          </a:xfrm>
        </p:grpSpPr>
        <p:sp>
          <p:nvSpPr>
            <p:cNvPr id="6" name="Oval 5"/>
            <p:cNvSpPr/>
            <p:nvPr/>
          </p:nvSpPr>
          <p:spPr>
            <a:xfrm>
              <a:off x="639282" y="2803828"/>
              <a:ext cx="693414" cy="6934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075" y="2932702"/>
              <a:ext cx="604639" cy="430887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sr-Latn-BA" altLang="ko-KR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8596" y="1207765"/>
            <a:ext cx="3929090" cy="3462486"/>
            <a:chOff x="847811" y="1138533"/>
            <a:chExt cx="4059402" cy="3462486"/>
          </a:xfrm>
        </p:grpSpPr>
        <p:sp>
          <p:nvSpPr>
            <p:cNvPr id="17" name="TextBox 16"/>
            <p:cNvSpPr txBox="1"/>
            <p:nvPr/>
          </p:nvSpPr>
          <p:spPr>
            <a:xfrm>
              <a:off x="847811" y="1600198"/>
              <a:ext cx="4059402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BA" altLang="ko-KR" sz="2100" dirty="0">
                  <a:cs typeface="Arial" pitchFamily="34" charset="0"/>
                </a:rPr>
                <a:t>У текућој школској години услуге продуженог боравка у школи користи укупно 53 ученика. Они су подијељени у двије групе. Једну групу чине ученици другог разреда, а другу </a:t>
              </a:r>
              <a:r>
                <a:rPr lang="sr-Cyrl-BA" altLang="ko-KR" sz="2100" dirty="0" smtClean="0">
                  <a:cs typeface="Arial" pitchFamily="34" charset="0"/>
                </a:rPr>
                <a:t>чини хетерогена </a:t>
              </a:r>
              <a:r>
                <a:rPr lang="sr-Cyrl-BA" altLang="ko-KR" sz="2100" dirty="0">
                  <a:cs typeface="Arial" pitchFamily="34" charset="0"/>
                </a:rPr>
                <a:t>група ученика првог и трећег разреда. </a:t>
              </a:r>
              <a:endParaRPr lang="ko-KR" altLang="en-US" sz="2100" dirty="0"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78615" y="1138533"/>
              <a:ext cx="3030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altLang="ko-KR" sz="2400" b="1" dirty="0">
                  <a:solidFill>
                    <a:schemeClr val="accent3"/>
                  </a:solidFill>
                  <a:cs typeface="Arial" pitchFamily="34" charset="0"/>
                </a:rPr>
                <a:t>Број </a:t>
              </a:r>
              <a:r>
                <a:rPr lang="sr-Cyrl-BA" altLang="ko-KR" sz="2400" b="1" dirty="0" smtClean="0">
                  <a:solidFill>
                    <a:schemeClr val="accent3"/>
                  </a:solidFill>
                  <a:cs typeface="Arial" pitchFamily="34" charset="0"/>
                </a:rPr>
                <a:t>дјеце/група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60032" y="1156898"/>
            <a:ext cx="4283968" cy="3433007"/>
            <a:chOff x="732689" y="1441775"/>
            <a:chExt cx="4426050" cy="3433007"/>
          </a:xfrm>
        </p:grpSpPr>
        <p:sp>
          <p:nvSpPr>
            <p:cNvPr id="20" name="TextBox 19"/>
            <p:cNvSpPr txBox="1"/>
            <p:nvPr/>
          </p:nvSpPr>
          <p:spPr>
            <a:xfrm>
              <a:off x="732689" y="1873961"/>
              <a:ext cx="4426050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100" dirty="0">
                  <a:cs typeface="Arial" pitchFamily="34" charset="0"/>
                </a:rPr>
                <a:t>За потребе рада продуженог боравка се користи кабинет за продужени боравак који је у потпуности прилагођен потребама васпитно – образовног процеса.Ту се налази телевизор, угао - тросјед, кухиња, столови и столице као и дидактички материјал.</a:t>
              </a:r>
              <a:endParaRPr lang="ko-KR" altLang="en-US" sz="2100" dirty="0"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3904" y="1441775"/>
              <a:ext cx="3054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altLang="ko-KR" sz="24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Опремљеност</a:t>
              </a:r>
              <a:r>
                <a:rPr lang="sr-Cyrl-BA" altLang="ko-KR" sz="2400" b="1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9983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1789D25-2EEC-4382-8CF1-2FDBF23F49E2}"/>
              </a:ext>
            </a:extLst>
          </p:cNvPr>
          <p:cNvSpPr/>
          <p:nvPr/>
        </p:nvSpPr>
        <p:spPr>
          <a:xfrm>
            <a:off x="107504" y="1059582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781AB4D-3DD0-4D7F-B787-5FCDFD61AF69}"/>
              </a:ext>
            </a:extLst>
          </p:cNvPr>
          <p:cNvSpPr txBox="1"/>
          <p:nvPr/>
        </p:nvSpPr>
        <p:spPr>
          <a:xfrm>
            <a:off x="175967" y="119084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Cyrl-BA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altLang="ko-K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748C5BA-A546-4259-B04E-2A4E1A81808C}"/>
              </a:ext>
            </a:extLst>
          </p:cNvPr>
          <p:cNvGrpSpPr/>
          <p:nvPr/>
        </p:nvGrpSpPr>
        <p:grpSpPr>
          <a:xfrm>
            <a:off x="827584" y="938881"/>
            <a:ext cx="3816422" cy="3096169"/>
            <a:chOff x="1290971" y="1449628"/>
            <a:chExt cx="3444215" cy="30961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4FAB2AF-3AB4-4AA5-A2BD-22E016100515}"/>
                </a:ext>
              </a:extLst>
            </p:cNvPr>
            <p:cNvSpPr txBox="1"/>
            <p:nvPr/>
          </p:nvSpPr>
          <p:spPr>
            <a:xfrm>
              <a:off x="1294797" y="1868141"/>
              <a:ext cx="344038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100" dirty="0" smtClean="0">
                  <a:cs typeface="Arial" pitchFamily="34" charset="0"/>
                </a:rPr>
                <a:t>Школа </a:t>
              </a:r>
              <a:r>
                <a:rPr lang="ru-RU" altLang="ko-KR" sz="2100" dirty="0">
                  <a:cs typeface="Arial" pitchFamily="34" charset="0"/>
                </a:rPr>
                <a:t>је за рад продуженог боравка ангажовала четири водитеља продуженог </a:t>
              </a:r>
              <a:r>
                <a:rPr lang="ru-RU" altLang="ko-KR" sz="2100" dirty="0" smtClean="0">
                  <a:cs typeface="Arial" pitchFamily="34" charset="0"/>
                </a:rPr>
                <a:t>боравка</a:t>
              </a:r>
              <a:r>
                <a:rPr lang="sr-Latn-BA" altLang="ko-KR" sz="2100" dirty="0" smtClean="0">
                  <a:cs typeface="Arial" pitchFamily="34" charset="0"/>
                </a:rPr>
                <a:t>.</a:t>
              </a:r>
              <a:r>
                <a:rPr lang="ru-RU" altLang="ko-KR" sz="2100" dirty="0" smtClean="0">
                  <a:cs typeface="Arial" pitchFamily="34" charset="0"/>
                </a:rPr>
                <a:t> Поред </a:t>
              </a:r>
              <a:r>
                <a:rPr lang="sr-Cyrl-BA" altLang="ko-KR" sz="2100" smtClean="0">
                  <a:cs typeface="Arial" pitchFamily="34" charset="0"/>
                </a:rPr>
                <a:t>наставника разредне наставе</a:t>
              </a:r>
              <a:r>
                <a:rPr lang="ru-RU" altLang="ko-KR" sz="2100" smtClean="0">
                  <a:cs typeface="Arial" pitchFamily="34" charset="0"/>
                </a:rPr>
                <a:t>, </a:t>
              </a:r>
              <a:r>
                <a:rPr lang="ru-RU" altLang="ko-KR" sz="2100" dirty="0">
                  <a:cs typeface="Arial" pitchFamily="34" charset="0"/>
                </a:rPr>
                <a:t>један од водитеља је професор ликовне културе – академски сликар.</a:t>
              </a:r>
              <a:endParaRPr lang="ko-KR" altLang="en-US" sz="2100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282D27F-6F39-4407-A10E-9C9CAC3BEE5B}"/>
                </a:ext>
              </a:extLst>
            </p:cNvPr>
            <p:cNvSpPr txBox="1"/>
            <p:nvPr/>
          </p:nvSpPr>
          <p:spPr>
            <a:xfrm>
              <a:off x="1290971" y="1449628"/>
              <a:ext cx="3030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altLang="ko-KR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Водитељи </a:t>
              </a:r>
              <a:endParaRPr lang="ko-KR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688C122-3A42-4437-BC06-A5B28AEA18BF}"/>
              </a:ext>
            </a:extLst>
          </p:cNvPr>
          <p:cNvGrpSpPr/>
          <p:nvPr/>
        </p:nvGrpSpPr>
        <p:grpSpPr>
          <a:xfrm>
            <a:off x="5455431" y="1007863"/>
            <a:ext cx="3581065" cy="3506987"/>
            <a:chOff x="1177961" y="1227055"/>
            <a:chExt cx="3626803" cy="264082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D53A78A-64AE-48F8-A530-3507AD03063C}"/>
                </a:ext>
              </a:extLst>
            </p:cNvPr>
            <p:cNvSpPr txBox="1"/>
            <p:nvPr/>
          </p:nvSpPr>
          <p:spPr>
            <a:xfrm>
              <a:off x="1177961" y="1482894"/>
              <a:ext cx="3626803" cy="2384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BA" altLang="ko-KR" sz="2100" dirty="0">
                  <a:cs typeface="Arial" pitchFamily="34" charset="0"/>
                </a:rPr>
                <a:t>Наставни процес за ученике прве тријаде је организован искључиво у првој смјени тако да радно вријеме продуженог боравка почиње у 11.00 часова, након завршетка наставе, а траје до 17.00 часова. </a:t>
              </a:r>
              <a:endParaRPr lang="ko-KR" altLang="en-US" sz="2100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5A945E6-1424-43F8-B239-15F9FCD50AE3}"/>
                </a:ext>
              </a:extLst>
            </p:cNvPr>
            <p:cNvSpPr txBox="1"/>
            <p:nvPr/>
          </p:nvSpPr>
          <p:spPr>
            <a:xfrm>
              <a:off x="1177961" y="1227055"/>
              <a:ext cx="3626803" cy="312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altLang="ko-KR" sz="2100" b="1" dirty="0" smtClean="0">
                  <a:solidFill>
                    <a:schemeClr val="accent1"/>
                  </a:solidFill>
                  <a:cs typeface="Arial" pitchFamily="34" charset="0"/>
                </a:rPr>
                <a:t>Вријеме/распоред </a:t>
              </a:r>
              <a:r>
                <a:rPr lang="sr-Cyrl-BA" altLang="ko-KR" sz="2100" b="1" dirty="0">
                  <a:solidFill>
                    <a:schemeClr val="accent1"/>
                  </a:solidFill>
                  <a:cs typeface="Arial" pitchFamily="34" charset="0"/>
                </a:rPr>
                <a:t>рада</a:t>
              </a:r>
              <a:endParaRPr lang="ko-KR" altLang="en-US" sz="21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846E9D5-5E21-4272-94D7-33172EAC5D34}"/>
              </a:ext>
            </a:extLst>
          </p:cNvPr>
          <p:cNvSpPr/>
          <p:nvPr/>
        </p:nvSpPr>
        <p:spPr>
          <a:xfrm>
            <a:off x="4762017" y="1059582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EC75D6B-03AC-442A-96D0-036CD75EADE2}"/>
              </a:ext>
            </a:extLst>
          </p:cNvPr>
          <p:cNvSpPr txBox="1"/>
          <p:nvPr/>
        </p:nvSpPr>
        <p:spPr>
          <a:xfrm>
            <a:off x="4806404" y="119084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Cyrl-BA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altLang="ko-K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sr-Cyrl-BA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ПРОДУЖЕНИ БОРАВАК 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55526"/>
            <a:ext cx="9144000" cy="288032"/>
          </a:xfrm>
        </p:spPr>
        <p:txBody>
          <a:bodyPr/>
          <a:lstStyle/>
          <a:p>
            <a:pPr lvl="0"/>
            <a:r>
              <a:rPr lang="sr-Cyrl-BA" altLang="ko-KR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Огрганизација рада у школској </a:t>
            </a:r>
            <a:r>
              <a:rPr lang="sr-Cyrl-BA" altLang="ko-KR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2018/2019</a:t>
            </a:r>
            <a:r>
              <a:rPr lang="sr-Cyrl-BA" altLang="ko-KR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години</a:t>
            </a:r>
            <a:endParaRPr lang="en-US" altLang="ko-KR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88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07504" y="1190845"/>
            <a:ext cx="4248472" cy="33812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16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EC75D6B-03AC-442A-96D0-036CD75EADE2}"/>
              </a:ext>
            </a:extLst>
          </p:cNvPr>
          <p:cNvSpPr txBox="1"/>
          <p:nvPr/>
        </p:nvSpPr>
        <p:spPr>
          <a:xfrm>
            <a:off x="4806404" y="119084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Cyrl-BA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altLang="ko-K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xmlns="" id="{84D32859-BFE9-47C2-91AE-6B5696F90060}"/>
              </a:ext>
            </a:extLst>
          </p:cNvPr>
          <p:cNvSpPr txBox="1"/>
          <p:nvPr/>
        </p:nvSpPr>
        <p:spPr>
          <a:xfrm>
            <a:off x="107504" y="1275606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000" b="1" dirty="0">
                <a:solidFill>
                  <a:srgbClr val="FFFF00"/>
                </a:solidFill>
              </a:rPr>
              <a:t>Од организације рада у </a:t>
            </a:r>
            <a:r>
              <a:rPr lang="sr-Latn-CS" sz="2000" b="1" dirty="0" smtClean="0">
                <a:solidFill>
                  <a:srgbClr val="FFFF00"/>
                </a:solidFill>
              </a:rPr>
              <a:t>           </a:t>
            </a:r>
            <a:r>
              <a:rPr lang="sr-Cyrl-RS" sz="2000" b="1" dirty="0" smtClean="0">
                <a:solidFill>
                  <a:srgbClr val="FFFF00"/>
                </a:solidFill>
              </a:rPr>
              <a:t> </a:t>
            </a:r>
            <a:r>
              <a:rPr lang="sr-Latn-CS" sz="2000" b="1" dirty="0" smtClean="0">
                <a:solidFill>
                  <a:srgbClr val="FFFF00"/>
                </a:solidFill>
              </a:rPr>
              <a:t>  </a:t>
            </a:r>
            <a:r>
              <a:rPr lang="sr-Cyrl-BA" sz="2000" b="1" dirty="0" smtClean="0">
                <a:solidFill>
                  <a:srgbClr val="FFFF00"/>
                </a:solidFill>
              </a:rPr>
              <a:t>учионици </a:t>
            </a:r>
            <a:r>
              <a:rPr lang="sr-Cyrl-BA" sz="2000" b="1" dirty="0">
                <a:solidFill>
                  <a:srgbClr val="FFFF00"/>
                </a:solidFill>
              </a:rPr>
              <a:t>првог разреда до </a:t>
            </a:r>
            <a:r>
              <a:rPr lang="sr-Latn-CS" sz="2000" b="1" dirty="0" smtClean="0">
                <a:solidFill>
                  <a:srgbClr val="FFFF00"/>
                </a:solidFill>
              </a:rPr>
              <a:t>    </a:t>
            </a:r>
            <a:r>
              <a:rPr lang="sr-Cyrl-RS" sz="2000" b="1" dirty="0" smtClean="0">
                <a:solidFill>
                  <a:srgbClr val="FFFF00"/>
                </a:solidFill>
              </a:rPr>
              <a:t> </a:t>
            </a:r>
            <a:r>
              <a:rPr lang="sr-Latn-CS" sz="2000" b="1" dirty="0" smtClean="0">
                <a:solidFill>
                  <a:srgbClr val="FFFF00"/>
                </a:solidFill>
              </a:rPr>
              <a:t> </a:t>
            </a:r>
            <a:r>
              <a:rPr lang="sr-Cyrl-BA" sz="2000" b="1" dirty="0" smtClean="0">
                <a:solidFill>
                  <a:srgbClr val="FFFF00"/>
                </a:solidFill>
              </a:rPr>
              <a:t>изградње </a:t>
            </a:r>
            <a:r>
              <a:rPr lang="sr-Cyrl-BA" sz="2000" b="1" dirty="0">
                <a:solidFill>
                  <a:srgbClr val="FFFF00"/>
                </a:solidFill>
              </a:rPr>
              <a:t>намјенског објекта за услуге продуженог боравка. </a:t>
            </a:r>
            <a:r>
              <a:rPr lang="sr-Latn-CS" sz="2000" b="1" dirty="0" smtClean="0">
                <a:solidFill>
                  <a:srgbClr val="FFFF00"/>
                </a:solidFill>
              </a:rPr>
              <a:t>    </a:t>
            </a:r>
            <a:r>
              <a:rPr lang="sr-Cyrl-RS" sz="2000" b="1" dirty="0" smtClean="0">
                <a:solidFill>
                  <a:srgbClr val="FFFF00"/>
                </a:solidFill>
              </a:rPr>
              <a:t> </a:t>
            </a:r>
            <a:r>
              <a:rPr lang="sr-Cyrl-BA" sz="2000" b="1" dirty="0" smtClean="0">
                <a:solidFill>
                  <a:srgbClr val="FFFF00"/>
                </a:solidFill>
              </a:rPr>
              <a:t>Саму изградњу </a:t>
            </a:r>
            <a:r>
              <a:rPr lang="sr-Cyrl-BA" sz="2000" b="1" dirty="0">
                <a:solidFill>
                  <a:srgbClr val="FFFF00"/>
                </a:solidFill>
              </a:rPr>
              <a:t>су </a:t>
            </a:r>
            <a:r>
              <a:rPr lang="sr-Cyrl-BA" sz="2000" b="1" dirty="0" smtClean="0">
                <a:solidFill>
                  <a:srgbClr val="FFFF00"/>
                </a:solidFill>
              </a:rPr>
              <a:t>са</a:t>
            </a:r>
            <a:r>
              <a:rPr lang="sr-Latn-CS" sz="2000" b="1" dirty="0" smtClean="0">
                <a:solidFill>
                  <a:srgbClr val="FFFF00"/>
                </a:solidFill>
              </a:rPr>
              <a:t>   </a:t>
            </a:r>
            <a:r>
              <a:rPr lang="sr-Cyrl-BA" sz="2000" b="1" dirty="0" smtClean="0">
                <a:solidFill>
                  <a:srgbClr val="FFFF00"/>
                </a:solidFill>
              </a:rPr>
              <a:t>огромним </a:t>
            </a:r>
            <a:r>
              <a:rPr lang="sr-Cyrl-BA" sz="2000" b="1" dirty="0">
                <a:solidFill>
                  <a:srgbClr val="FFFF00"/>
                </a:solidFill>
              </a:rPr>
              <a:t>ишчекивањем </a:t>
            </a:r>
            <a:r>
              <a:rPr lang="sr-Cyrl-RS" sz="2000" b="1" dirty="0" smtClean="0">
                <a:solidFill>
                  <a:srgbClr val="FFFF00"/>
                </a:solidFill>
              </a:rPr>
              <a:t> </a:t>
            </a:r>
            <a:r>
              <a:rPr lang="sr-Cyrl-BA" sz="2000" b="1" dirty="0" smtClean="0">
                <a:solidFill>
                  <a:srgbClr val="FFFF00"/>
                </a:solidFill>
              </a:rPr>
              <a:t>пратили </a:t>
            </a:r>
            <a:r>
              <a:rPr lang="sr-Cyrl-BA" sz="2000" b="1" dirty="0">
                <a:solidFill>
                  <a:srgbClr val="FFFF00"/>
                </a:solidFill>
              </a:rPr>
              <a:t>највише наши </a:t>
            </a:r>
            <a:r>
              <a:rPr lang="sr-Cyrl-BA" sz="2000" b="1" dirty="0" smtClean="0">
                <a:solidFill>
                  <a:srgbClr val="FFFF00"/>
                </a:solidFill>
              </a:rPr>
              <a:t>учениц</a:t>
            </a:r>
            <a:r>
              <a:rPr lang="sr-Cyrl-RS" sz="2000" b="1" dirty="0" smtClean="0">
                <a:solidFill>
                  <a:srgbClr val="FFFF00"/>
                </a:solidFill>
              </a:rPr>
              <a:t>и</a:t>
            </a:r>
            <a:r>
              <a:rPr lang="sr-Cyrl-BA" sz="2000" b="1" dirty="0" smtClean="0">
                <a:solidFill>
                  <a:srgbClr val="FFFF00"/>
                </a:solidFill>
              </a:rPr>
              <a:t>. </a:t>
            </a:r>
            <a:r>
              <a:rPr lang="sr-Cyrl-BA" sz="2000" b="1" dirty="0">
                <a:solidFill>
                  <a:srgbClr val="FFFF00"/>
                </a:solidFill>
              </a:rPr>
              <a:t>Они </a:t>
            </a:r>
            <a:r>
              <a:rPr lang="sr-Cyrl-BA" sz="2000" b="1" dirty="0" smtClean="0">
                <a:solidFill>
                  <a:srgbClr val="FFFF00"/>
                </a:solidFill>
              </a:rPr>
              <a:t>су доградњу </a:t>
            </a:r>
            <a:r>
              <a:rPr lang="sr-Cyrl-BA" sz="2000" b="1" dirty="0">
                <a:solidFill>
                  <a:srgbClr val="FFFF00"/>
                </a:solidFill>
              </a:rPr>
              <a:t>школе за </a:t>
            </a:r>
          </a:p>
          <a:p>
            <a:pPr algn="ctr"/>
            <a:r>
              <a:rPr lang="sr-Cyrl-BA" sz="2000" b="1" dirty="0">
                <a:solidFill>
                  <a:srgbClr val="FFFF00"/>
                </a:solidFill>
              </a:rPr>
              <a:t>продужени боравак назвали </a:t>
            </a:r>
          </a:p>
          <a:p>
            <a:pPr algn="ctr"/>
            <a:r>
              <a:rPr lang="sr-Cyrl-BA" sz="2000" b="1" dirty="0">
                <a:solidFill>
                  <a:srgbClr val="FFFF00"/>
                </a:solidFill>
              </a:rPr>
              <a:t>НАША НОВА КУЋИЦА</a:t>
            </a:r>
            <a:endParaRPr lang="sr-Latn-BA" sz="2000" b="1" dirty="0">
              <a:solidFill>
                <a:srgbClr val="FFFF00"/>
              </a:solidFill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4499992" y="1170019"/>
            <a:ext cx="4464496" cy="3381269"/>
            <a:chOff x="3923928" y="1275606"/>
            <a:chExt cx="4464496" cy="3456384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xmlns="" id="{F6A7DD6A-25A5-4952-BB67-C3BDC378F1AB}"/>
                </a:ext>
              </a:extLst>
            </p:cNvPr>
            <p:cNvSpPr/>
            <p:nvPr/>
          </p:nvSpPr>
          <p:spPr>
            <a:xfrm>
              <a:off x="3923928" y="1275606"/>
              <a:ext cx="4464496" cy="345638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pic>
          <p:nvPicPr>
            <p:cNvPr id="21" name="Picture 9">
              <a:extLst>
                <a:ext uri="{FF2B5EF4-FFF2-40B4-BE49-F238E27FC236}">
                  <a16:creationId xmlns:a16="http://schemas.microsoft.com/office/drawing/2014/main" xmlns="" id="{A0142C07-C1B3-42C7-817F-BFA74A847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23138" y="1350721"/>
              <a:ext cx="4266076" cy="3306153"/>
            </a:xfrm>
            <a:prstGeom prst="rect">
              <a:avLst/>
            </a:prstGeom>
          </p:spPr>
        </p:pic>
      </p:grpSp>
      <p:sp>
        <p:nvSpPr>
          <p:cNvPr id="3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0536" y="-20538"/>
            <a:ext cx="8783463" cy="576064"/>
          </a:xfrm>
        </p:spPr>
        <p:txBody>
          <a:bodyPr/>
          <a:lstStyle/>
          <a:p>
            <a:r>
              <a:rPr lang="sr-Cyrl-BA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СПЕЦИФИЧНОСТИ РАДА КОД НАС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87424"/>
            <a:ext cx="9144000" cy="288032"/>
          </a:xfrm>
        </p:spPr>
        <p:txBody>
          <a:bodyPr/>
          <a:lstStyle/>
          <a:p>
            <a:pPr lvl="0"/>
            <a:r>
              <a:rPr lang="sr-Cyrl-BA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Продужени боравак – наша нова кућица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B76BFBE2-7821-4E93-B625-43AF367DF690}"/>
              </a:ext>
            </a:extLst>
          </p:cNvPr>
          <p:cNvSpPr/>
          <p:nvPr/>
        </p:nvSpPr>
        <p:spPr>
          <a:xfrm>
            <a:off x="-6746" y="161603"/>
            <a:ext cx="834330" cy="68195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9568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>
            <a:extLst>
              <a:ext uri="{FF2B5EF4-FFF2-40B4-BE49-F238E27FC236}">
                <a16:creationId xmlns:a16="http://schemas.microsoft.com/office/drawing/2014/main" xmlns="" id="{5DDD0A8F-C79B-469A-B44A-A1CC58873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2512" y="69925"/>
            <a:ext cx="1135112" cy="917649"/>
          </a:xfrm>
          <a:prstGeom prst="rect">
            <a:avLst/>
          </a:prstGeom>
        </p:spPr>
      </p:pic>
      <p:sp>
        <p:nvSpPr>
          <p:cNvPr id="2" name="Pravougaonik 1"/>
          <p:cNvSpPr/>
          <p:nvPr/>
        </p:nvSpPr>
        <p:spPr>
          <a:xfrm>
            <a:off x="107504" y="1190845"/>
            <a:ext cx="4248472" cy="33812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EC75D6B-03AC-442A-96D0-036CD75EADE2}"/>
              </a:ext>
            </a:extLst>
          </p:cNvPr>
          <p:cNvSpPr txBox="1"/>
          <p:nvPr/>
        </p:nvSpPr>
        <p:spPr>
          <a:xfrm>
            <a:off x="4806404" y="119084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Cyrl-BA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altLang="ko-K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081" y="-20538"/>
            <a:ext cx="8783463" cy="576064"/>
          </a:xfrm>
        </p:spPr>
        <p:txBody>
          <a:bodyPr/>
          <a:lstStyle/>
          <a:p>
            <a:r>
              <a:rPr lang="sr-Cyrl-BA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СПЕЦИФИЧНОСТИ РАДА КОД НАС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87424"/>
            <a:ext cx="9144000" cy="288032"/>
          </a:xfrm>
        </p:spPr>
        <p:txBody>
          <a:bodyPr/>
          <a:lstStyle/>
          <a:p>
            <a:pPr lvl="0"/>
            <a:r>
              <a:rPr lang="sr-Cyrl-BA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Креативност и дух </a:t>
            </a:r>
            <a:r>
              <a:rPr lang="sr-Cyrl-BA" altLang="ko-K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умјетника</a:t>
            </a:r>
            <a:endParaRPr lang="en-US" altLang="ko-K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xmlns="" id="{0897166A-0243-4EF7-AD2A-3289C3017C24}"/>
              </a:ext>
            </a:extLst>
          </p:cNvPr>
          <p:cNvSpPr txBox="1"/>
          <p:nvPr/>
        </p:nvSpPr>
        <p:spPr>
          <a:xfrm>
            <a:off x="0" y="1203598"/>
            <a:ext cx="4355976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BA" sz="2100" b="1" dirty="0">
                <a:solidFill>
                  <a:srgbClr val="FFFF00"/>
                </a:solidFill>
              </a:rPr>
              <a:t>Ангажован да ради пола </a:t>
            </a:r>
            <a:r>
              <a:rPr lang="sr-Cyrl-BA" sz="2100" b="1" dirty="0" smtClean="0">
                <a:solidFill>
                  <a:srgbClr val="FFFF00"/>
                </a:solidFill>
              </a:rPr>
              <a:t>          радног </a:t>
            </a:r>
            <a:r>
              <a:rPr lang="sr-Cyrl-BA" sz="2100" b="1" dirty="0">
                <a:solidFill>
                  <a:srgbClr val="FFFF00"/>
                </a:solidFill>
              </a:rPr>
              <a:t>времена у продуженом боравку, присуство наставника ликовне културе се увелико </a:t>
            </a:r>
            <a:r>
              <a:rPr lang="sr-Cyrl-BA" sz="2100" b="1" dirty="0" smtClean="0">
                <a:solidFill>
                  <a:srgbClr val="FFFF00"/>
                </a:solidFill>
              </a:rPr>
              <a:t>   осјећа </a:t>
            </a:r>
            <a:r>
              <a:rPr lang="sr-Cyrl-BA" sz="2100" b="1" dirty="0">
                <a:solidFill>
                  <a:srgbClr val="FFFF00"/>
                </a:solidFill>
              </a:rPr>
              <a:t>при самом уласку у </a:t>
            </a:r>
            <a:r>
              <a:rPr lang="sr-Cyrl-BA" sz="2100" b="1" dirty="0" smtClean="0">
                <a:solidFill>
                  <a:srgbClr val="FFFF00"/>
                </a:solidFill>
              </a:rPr>
              <a:t>      просторије </a:t>
            </a:r>
            <a:r>
              <a:rPr lang="sr-Cyrl-BA" sz="2100" b="1" dirty="0">
                <a:solidFill>
                  <a:srgbClr val="FFFF00"/>
                </a:solidFill>
              </a:rPr>
              <a:t>боравка. За </a:t>
            </a:r>
            <a:r>
              <a:rPr lang="sr-Cyrl-BA" sz="2100" b="1" dirty="0" smtClean="0">
                <a:solidFill>
                  <a:srgbClr val="FFFF00"/>
                </a:solidFill>
              </a:rPr>
              <a:t>             ученике </a:t>
            </a:r>
            <a:r>
              <a:rPr lang="sr-Cyrl-BA" sz="2100" b="1" dirty="0">
                <a:solidFill>
                  <a:srgbClr val="FFFF00"/>
                </a:solidFill>
              </a:rPr>
              <a:t>се организују многе </a:t>
            </a:r>
            <a:r>
              <a:rPr lang="sr-Cyrl-BA" sz="2100" b="1" dirty="0" smtClean="0">
                <a:solidFill>
                  <a:srgbClr val="FFFF00"/>
                </a:solidFill>
              </a:rPr>
              <a:t>   активности </a:t>
            </a:r>
            <a:r>
              <a:rPr lang="sr-Cyrl-BA" sz="2100" b="1" dirty="0">
                <a:solidFill>
                  <a:srgbClr val="FFFF00"/>
                </a:solidFill>
              </a:rPr>
              <a:t>гдје, под стучним </a:t>
            </a:r>
            <a:r>
              <a:rPr lang="sr-Cyrl-BA" sz="2100" b="1" dirty="0" smtClean="0">
                <a:solidFill>
                  <a:srgbClr val="FFFF00"/>
                </a:solidFill>
              </a:rPr>
              <a:t> вођством</a:t>
            </a:r>
            <a:r>
              <a:rPr lang="sr-Cyrl-BA" sz="2100" b="1" dirty="0">
                <a:solidFill>
                  <a:srgbClr val="FFFF00"/>
                </a:solidFill>
              </a:rPr>
              <a:t>, могу развијати </a:t>
            </a:r>
          </a:p>
          <a:p>
            <a:pPr algn="ctr"/>
            <a:r>
              <a:rPr lang="sr-Cyrl-BA" sz="2100" b="1" dirty="0">
                <a:solidFill>
                  <a:srgbClr val="FFFF00"/>
                </a:solidFill>
              </a:rPr>
              <a:t>КРЕАТИВНОСТ.</a:t>
            </a:r>
            <a:endParaRPr lang="sr-Latn-BA" sz="2100" b="1" dirty="0">
              <a:solidFill>
                <a:srgbClr val="FFFF00"/>
              </a:solidFill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4427984" y="1190845"/>
            <a:ext cx="4608512" cy="3362715"/>
            <a:chOff x="4139952" y="1310019"/>
            <a:chExt cx="4392488" cy="3277954"/>
          </a:xfrm>
        </p:grpSpPr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xmlns="" id="{FA166C21-2F7D-4C77-817F-8AA302C511C1}"/>
                </a:ext>
              </a:extLst>
            </p:cNvPr>
            <p:cNvSpPr/>
            <p:nvPr/>
          </p:nvSpPr>
          <p:spPr>
            <a:xfrm>
              <a:off x="4139952" y="1310019"/>
              <a:ext cx="4392488" cy="327795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pic>
          <p:nvPicPr>
            <p:cNvPr id="15" name="Picture 17">
              <a:extLst>
                <a:ext uri="{FF2B5EF4-FFF2-40B4-BE49-F238E27FC236}">
                  <a16:creationId xmlns:a16="http://schemas.microsoft.com/office/drawing/2014/main" xmlns="" id="{940C6F0E-D822-4B6D-8C2F-393597375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1960" y="1369320"/>
              <a:ext cx="4212468" cy="3159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2779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92546"/>
            <a:ext cx="9144000" cy="576064"/>
          </a:xfrm>
        </p:spPr>
        <p:txBody>
          <a:bodyPr/>
          <a:lstStyle/>
          <a:p>
            <a:r>
              <a:rPr lang="sr-Cyrl-BA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ПЛАНИРАЊЕ И ПРИПРЕМАЊЕ ЗА РАД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83518"/>
            <a:ext cx="9144000" cy="288032"/>
          </a:xfrm>
        </p:spPr>
        <p:txBody>
          <a:bodyPr/>
          <a:lstStyle/>
          <a:p>
            <a:pPr lvl="0"/>
            <a:r>
              <a:rPr lang="sr-Cyrl-BA" altLang="ko-KR" sz="2000" b="1" dirty="0"/>
              <a:t>Тимски рад је кључ успјешне организације рада продуженог боравка</a:t>
            </a:r>
            <a:endParaRPr lang="en-US" altLang="ko-KR" sz="2000" b="1" dirty="0"/>
          </a:p>
        </p:txBody>
      </p:sp>
      <p:sp>
        <p:nvSpPr>
          <p:cNvPr id="4" name="Hexagon 3"/>
          <p:cNvSpPr/>
          <p:nvPr/>
        </p:nvSpPr>
        <p:spPr>
          <a:xfrm>
            <a:off x="3715903" y="1175704"/>
            <a:ext cx="1718532" cy="1010135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altLang="ko-KR" sz="1400" dirty="0"/>
          </a:p>
          <a:p>
            <a:pPr algn="ctr"/>
            <a:r>
              <a:rPr lang="sr-Cyrl-BA" altLang="ko-KR" sz="1600" b="1" dirty="0"/>
              <a:t>родитељи</a:t>
            </a:r>
            <a:endParaRPr lang="ko-KR" altLang="en-US" sz="1600" b="1" dirty="0"/>
          </a:p>
        </p:txBody>
      </p:sp>
      <p:sp>
        <p:nvSpPr>
          <p:cNvPr id="6" name="Hexagon 5"/>
          <p:cNvSpPr/>
          <p:nvPr/>
        </p:nvSpPr>
        <p:spPr>
          <a:xfrm>
            <a:off x="2337017" y="2238828"/>
            <a:ext cx="1649069" cy="105776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altLang="ko-KR" dirty="0"/>
          </a:p>
          <a:p>
            <a:pPr algn="ctr"/>
            <a:r>
              <a:rPr lang="sr-Cyrl-BA" altLang="ko-KR" sz="1600" b="1" dirty="0"/>
              <a:t>учитељи</a:t>
            </a:r>
            <a:endParaRPr lang="ko-KR" altLang="en-US" sz="1600" b="1" dirty="0"/>
          </a:p>
        </p:txBody>
      </p:sp>
      <p:sp>
        <p:nvSpPr>
          <p:cNvPr id="7" name="Hexagon 6"/>
          <p:cNvSpPr/>
          <p:nvPr/>
        </p:nvSpPr>
        <p:spPr>
          <a:xfrm>
            <a:off x="5142117" y="2185839"/>
            <a:ext cx="1616824" cy="1057763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altLang="ko-KR" sz="1400" dirty="0"/>
          </a:p>
          <a:p>
            <a:pPr algn="ctr"/>
            <a:r>
              <a:rPr lang="sr-Cyrl-BA" altLang="ko-KR" b="1" dirty="0"/>
              <a:t>Стручна служба</a:t>
            </a:r>
            <a:endParaRPr lang="ko-KR" altLang="en-US" b="1" dirty="0"/>
          </a:p>
        </p:txBody>
      </p:sp>
      <p:sp>
        <p:nvSpPr>
          <p:cNvPr id="8" name="Hexagon 7"/>
          <p:cNvSpPr/>
          <p:nvPr/>
        </p:nvSpPr>
        <p:spPr>
          <a:xfrm>
            <a:off x="3773294" y="3195277"/>
            <a:ext cx="1661142" cy="105776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altLang="ko-KR" sz="1400" dirty="0"/>
          </a:p>
          <a:p>
            <a:pPr algn="ctr"/>
            <a:endParaRPr lang="sr-Latn-RS" altLang="ko-KR" sz="1500" b="1" dirty="0" smtClean="0"/>
          </a:p>
          <a:p>
            <a:pPr algn="ctr"/>
            <a:r>
              <a:rPr lang="sr-Cyrl-BA" altLang="ko-KR" sz="1500" b="1" dirty="0" smtClean="0"/>
              <a:t>водитељи</a:t>
            </a:r>
            <a:endParaRPr lang="ko-KR" altLang="en-US" sz="15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91645" y="1485635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9" name="Block Arc 8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16200000">
            <a:off x="3068805" y="3061159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14" name="Block Arc 13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5111626" y="2954703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17" name="Block Arc 16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 rot="5400000">
            <a:off x="5069892" y="1453574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20" name="Block Arc 19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Rectangle 9"/>
          <p:cNvSpPr/>
          <p:nvPr/>
        </p:nvSpPr>
        <p:spPr>
          <a:xfrm>
            <a:off x="2965300" y="2414925"/>
            <a:ext cx="392501" cy="3306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 Same Side Corner Rectangle 6"/>
          <p:cNvSpPr/>
          <p:nvPr/>
        </p:nvSpPr>
        <p:spPr>
          <a:xfrm rot="4320922" flipH="1">
            <a:off x="5781984" y="2173188"/>
            <a:ext cx="275850" cy="52765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6807" y="915566"/>
            <a:ext cx="3451258" cy="3667258"/>
            <a:chOff x="2469444" y="4121818"/>
            <a:chExt cx="1987300" cy="3667258"/>
          </a:xfrm>
        </p:grpSpPr>
        <p:sp>
          <p:nvSpPr>
            <p:cNvPr id="27" name="TextBox 26"/>
            <p:cNvSpPr txBox="1"/>
            <p:nvPr/>
          </p:nvSpPr>
          <p:spPr>
            <a:xfrm>
              <a:off x="2469444" y="4618977"/>
              <a:ext cx="1480091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Организовање редовних родитељских састанака, индивидуалних разговора, укључивање родитеља у рад продуженог боравка.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 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  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90674" y="4121818"/>
              <a:ext cx="19660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altLang="ko-KR" sz="20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Сарадња са родитељима</a:t>
              </a:r>
              <a:endParaRPr lang="ko-KR" altLang="en-US" sz="20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12162" y="987574"/>
            <a:ext cx="2924334" cy="3702734"/>
            <a:chOff x="2347647" y="4198246"/>
            <a:chExt cx="1821464" cy="3331490"/>
          </a:xfrm>
        </p:grpSpPr>
        <p:sp>
          <p:nvSpPr>
            <p:cNvPr id="33" name="TextBox 32"/>
            <p:cNvSpPr txBox="1"/>
            <p:nvPr/>
          </p:nvSpPr>
          <p:spPr>
            <a:xfrm>
              <a:off x="2564872" y="4677478"/>
              <a:ext cx="1604239" cy="2852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BA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Организација рада и писање </a:t>
              </a:r>
              <a:r>
                <a:rPr lang="sr-Cyrl-BA" altLang="ko-KR" sz="2000" dirty="0" smtClean="0">
                  <a:cs typeface="Arial" pitchFamily="34" charset="0"/>
                </a:rPr>
                <a:t>припрема</a:t>
              </a:r>
              <a:r>
                <a:rPr lang="sr-Cyrl-BA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sr-Cyrl-BA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се врше тимски на седмичном нивоу. Дневни образовни задаци се организују у складу са васпитно-образовним потребама ученика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47647" y="4198246"/>
              <a:ext cx="169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BA" altLang="ko-KR" sz="2000" b="1" dirty="0">
                  <a:solidFill>
                    <a:srgbClr val="FF0000"/>
                  </a:solidFill>
                  <a:cs typeface="Arial" pitchFamily="34" charset="0"/>
                </a:rPr>
                <a:t>Припремање за рад</a:t>
              </a:r>
              <a:endParaRPr lang="ko-KR" alt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F3D9E479-CAB2-4F84-9731-4CC5D8ACDFD1}"/>
              </a:ext>
            </a:extLst>
          </p:cNvPr>
          <p:cNvSpPr/>
          <p:nvPr/>
        </p:nvSpPr>
        <p:spPr>
          <a:xfrm>
            <a:off x="4382695" y="1306731"/>
            <a:ext cx="408507" cy="37610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CCDF8F5-0C1D-4540-80C6-6BE443700EC6}"/>
              </a:ext>
            </a:extLst>
          </p:cNvPr>
          <p:cNvGrpSpPr/>
          <p:nvPr/>
        </p:nvGrpSpPr>
        <p:grpSpPr>
          <a:xfrm>
            <a:off x="4359083" y="3383475"/>
            <a:ext cx="530262" cy="347588"/>
            <a:chOff x="3369348" y="2673754"/>
            <a:chExt cx="1970490" cy="1779598"/>
          </a:xfrm>
          <a:solidFill>
            <a:schemeClr val="bg1"/>
          </a:solidFill>
        </p:grpSpPr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xmlns="" id="{503CCFF0-761D-46CD-B8B4-168562F5BA3A}"/>
                </a:ext>
              </a:extLst>
            </p:cNvPr>
            <p:cNvSpPr/>
            <p:nvPr/>
          </p:nvSpPr>
          <p:spPr>
            <a:xfrm rot="16200000">
              <a:off x="3293187" y="2768331"/>
              <a:ext cx="1761182" cy="1608860"/>
            </a:xfrm>
            <a:custGeom>
              <a:avLst/>
              <a:gdLst/>
              <a:ahLst/>
              <a:cxnLst/>
              <a:rect l="l" t="t" r="r" b="b"/>
              <a:pathLst>
                <a:path w="1761182" h="1756035">
                  <a:moveTo>
                    <a:pt x="279570" y="624048"/>
                  </a:moveTo>
                  <a:lnTo>
                    <a:pt x="183378" y="624048"/>
                  </a:lnTo>
                  <a:lnTo>
                    <a:pt x="183378" y="1560152"/>
                  </a:lnTo>
                  <a:lnTo>
                    <a:pt x="279570" y="1560152"/>
                  </a:lnTo>
                  <a:close/>
                  <a:moveTo>
                    <a:pt x="294594" y="68493"/>
                  </a:moveTo>
                  <a:lnTo>
                    <a:pt x="294594" y="264162"/>
                  </a:lnTo>
                  <a:cubicBezTo>
                    <a:pt x="294594" y="301988"/>
                    <a:pt x="263930" y="332653"/>
                    <a:pt x="226104" y="332653"/>
                  </a:cubicBezTo>
                  <a:cubicBezTo>
                    <a:pt x="188278" y="332653"/>
                    <a:pt x="157614" y="301988"/>
                    <a:pt x="157614" y="264162"/>
                  </a:cubicBezTo>
                  <a:lnTo>
                    <a:pt x="157614" y="68493"/>
                  </a:lnTo>
                  <a:cubicBezTo>
                    <a:pt x="157614" y="30666"/>
                    <a:pt x="188278" y="2"/>
                    <a:pt x="226104" y="2"/>
                  </a:cubicBezTo>
                  <a:cubicBezTo>
                    <a:pt x="263930" y="2"/>
                    <a:pt x="294594" y="30666"/>
                    <a:pt x="294594" y="68493"/>
                  </a:cubicBezTo>
                  <a:close/>
                  <a:moveTo>
                    <a:pt x="534912" y="624048"/>
                  </a:moveTo>
                  <a:lnTo>
                    <a:pt x="438720" y="624048"/>
                  </a:lnTo>
                  <a:lnTo>
                    <a:pt x="438720" y="1560152"/>
                  </a:lnTo>
                  <a:lnTo>
                    <a:pt x="534912" y="1560152"/>
                  </a:lnTo>
                  <a:close/>
                  <a:moveTo>
                    <a:pt x="631828" y="68492"/>
                  </a:moveTo>
                  <a:lnTo>
                    <a:pt x="631828" y="264162"/>
                  </a:lnTo>
                  <a:cubicBezTo>
                    <a:pt x="631828" y="301988"/>
                    <a:pt x="601164" y="332652"/>
                    <a:pt x="563338" y="332652"/>
                  </a:cubicBezTo>
                  <a:cubicBezTo>
                    <a:pt x="525511" y="332652"/>
                    <a:pt x="494847" y="301988"/>
                    <a:pt x="494847" y="264162"/>
                  </a:cubicBezTo>
                  <a:lnTo>
                    <a:pt x="494847" y="68492"/>
                  </a:lnTo>
                  <a:cubicBezTo>
                    <a:pt x="494847" y="30666"/>
                    <a:pt x="525511" y="2"/>
                    <a:pt x="563338" y="2"/>
                  </a:cubicBezTo>
                  <a:cubicBezTo>
                    <a:pt x="601164" y="2"/>
                    <a:pt x="631828" y="30666"/>
                    <a:pt x="631828" y="68492"/>
                  </a:cubicBezTo>
                  <a:close/>
                  <a:moveTo>
                    <a:pt x="790254" y="624048"/>
                  </a:moveTo>
                  <a:lnTo>
                    <a:pt x="694062" y="624048"/>
                  </a:lnTo>
                  <a:lnTo>
                    <a:pt x="694062" y="1560152"/>
                  </a:lnTo>
                  <a:lnTo>
                    <a:pt x="790254" y="1560152"/>
                  </a:lnTo>
                  <a:close/>
                  <a:moveTo>
                    <a:pt x="969062" y="68492"/>
                  </a:moveTo>
                  <a:lnTo>
                    <a:pt x="969062" y="264161"/>
                  </a:lnTo>
                  <a:cubicBezTo>
                    <a:pt x="969062" y="301987"/>
                    <a:pt x="938398" y="332652"/>
                    <a:pt x="900571" y="332652"/>
                  </a:cubicBezTo>
                  <a:cubicBezTo>
                    <a:pt x="862745" y="332652"/>
                    <a:pt x="832081" y="301987"/>
                    <a:pt x="832081" y="264161"/>
                  </a:cubicBezTo>
                  <a:lnTo>
                    <a:pt x="832081" y="68492"/>
                  </a:lnTo>
                  <a:cubicBezTo>
                    <a:pt x="832081" y="30665"/>
                    <a:pt x="862745" y="1"/>
                    <a:pt x="900571" y="1"/>
                  </a:cubicBezTo>
                  <a:cubicBezTo>
                    <a:pt x="938398" y="1"/>
                    <a:pt x="969062" y="30665"/>
                    <a:pt x="969062" y="68492"/>
                  </a:cubicBezTo>
                  <a:close/>
                  <a:moveTo>
                    <a:pt x="1045596" y="624048"/>
                  </a:moveTo>
                  <a:lnTo>
                    <a:pt x="949404" y="624048"/>
                  </a:lnTo>
                  <a:lnTo>
                    <a:pt x="949404" y="1560152"/>
                  </a:lnTo>
                  <a:lnTo>
                    <a:pt x="1045596" y="1560152"/>
                  </a:lnTo>
                  <a:close/>
                  <a:moveTo>
                    <a:pt x="1300938" y="624048"/>
                  </a:moveTo>
                  <a:lnTo>
                    <a:pt x="1204746" y="624048"/>
                  </a:lnTo>
                  <a:lnTo>
                    <a:pt x="1204746" y="1560152"/>
                  </a:lnTo>
                  <a:lnTo>
                    <a:pt x="1300938" y="1560152"/>
                  </a:lnTo>
                  <a:close/>
                  <a:moveTo>
                    <a:pt x="1306296" y="68491"/>
                  </a:moveTo>
                  <a:lnTo>
                    <a:pt x="1306296" y="264161"/>
                  </a:lnTo>
                  <a:cubicBezTo>
                    <a:pt x="1306296" y="301987"/>
                    <a:pt x="1275631" y="332651"/>
                    <a:pt x="1237805" y="332651"/>
                  </a:cubicBezTo>
                  <a:cubicBezTo>
                    <a:pt x="1199979" y="332651"/>
                    <a:pt x="1169315" y="301987"/>
                    <a:pt x="1169315" y="264161"/>
                  </a:cubicBezTo>
                  <a:lnTo>
                    <a:pt x="1169315" y="68491"/>
                  </a:lnTo>
                  <a:cubicBezTo>
                    <a:pt x="1169315" y="30665"/>
                    <a:pt x="1199979" y="1"/>
                    <a:pt x="1237805" y="1"/>
                  </a:cubicBezTo>
                  <a:cubicBezTo>
                    <a:pt x="1275631" y="1"/>
                    <a:pt x="1306296" y="30665"/>
                    <a:pt x="1306296" y="68491"/>
                  </a:cubicBezTo>
                  <a:close/>
                  <a:moveTo>
                    <a:pt x="1556280" y="624048"/>
                  </a:moveTo>
                  <a:lnTo>
                    <a:pt x="1460088" y="624048"/>
                  </a:lnTo>
                  <a:lnTo>
                    <a:pt x="1460088" y="1560152"/>
                  </a:lnTo>
                  <a:lnTo>
                    <a:pt x="1556280" y="1560152"/>
                  </a:lnTo>
                  <a:close/>
                  <a:moveTo>
                    <a:pt x="1643529" y="68491"/>
                  </a:moveTo>
                  <a:lnTo>
                    <a:pt x="1643529" y="264160"/>
                  </a:lnTo>
                  <a:cubicBezTo>
                    <a:pt x="1643529" y="301986"/>
                    <a:pt x="1612865" y="332650"/>
                    <a:pt x="1575039" y="332650"/>
                  </a:cubicBezTo>
                  <a:cubicBezTo>
                    <a:pt x="1537213" y="332650"/>
                    <a:pt x="1506548" y="301986"/>
                    <a:pt x="1506548" y="264160"/>
                  </a:cubicBezTo>
                  <a:lnTo>
                    <a:pt x="1506548" y="68491"/>
                  </a:lnTo>
                  <a:cubicBezTo>
                    <a:pt x="1506548" y="30664"/>
                    <a:pt x="1537213" y="0"/>
                    <a:pt x="1575039" y="0"/>
                  </a:cubicBezTo>
                  <a:cubicBezTo>
                    <a:pt x="1612865" y="0"/>
                    <a:pt x="1643529" y="30664"/>
                    <a:pt x="1643529" y="68491"/>
                  </a:cubicBezTo>
                  <a:close/>
                  <a:moveTo>
                    <a:pt x="1761182" y="166327"/>
                  </a:moveTo>
                  <a:lnTo>
                    <a:pt x="1761182" y="1756035"/>
                  </a:lnTo>
                  <a:lnTo>
                    <a:pt x="0" y="1756035"/>
                  </a:lnTo>
                  <a:lnTo>
                    <a:pt x="0" y="166327"/>
                  </a:lnTo>
                  <a:lnTo>
                    <a:pt x="98907" y="166327"/>
                  </a:lnTo>
                  <a:lnTo>
                    <a:pt x="98907" y="255498"/>
                  </a:lnTo>
                  <a:cubicBezTo>
                    <a:pt x="98907" y="325747"/>
                    <a:pt x="155855" y="382694"/>
                    <a:pt x="226104" y="382694"/>
                  </a:cubicBezTo>
                  <a:cubicBezTo>
                    <a:pt x="296353" y="382694"/>
                    <a:pt x="353300" y="325747"/>
                    <a:pt x="353300" y="255498"/>
                  </a:cubicBezTo>
                  <a:lnTo>
                    <a:pt x="353300" y="166327"/>
                  </a:lnTo>
                  <a:lnTo>
                    <a:pt x="436141" y="166327"/>
                  </a:lnTo>
                  <a:lnTo>
                    <a:pt x="436141" y="255497"/>
                  </a:lnTo>
                  <a:cubicBezTo>
                    <a:pt x="436141" y="325746"/>
                    <a:pt x="493089" y="382694"/>
                    <a:pt x="563338" y="382694"/>
                  </a:cubicBezTo>
                  <a:cubicBezTo>
                    <a:pt x="633586" y="382694"/>
                    <a:pt x="690534" y="325746"/>
                    <a:pt x="690534" y="255497"/>
                  </a:cubicBezTo>
                  <a:lnTo>
                    <a:pt x="690534" y="166327"/>
                  </a:lnTo>
                  <a:lnTo>
                    <a:pt x="773375" y="166327"/>
                  </a:lnTo>
                  <a:lnTo>
                    <a:pt x="773375" y="255497"/>
                  </a:lnTo>
                  <a:cubicBezTo>
                    <a:pt x="773375" y="325745"/>
                    <a:pt x="830322" y="382693"/>
                    <a:pt x="900571" y="382693"/>
                  </a:cubicBezTo>
                  <a:cubicBezTo>
                    <a:pt x="970820" y="382693"/>
                    <a:pt x="1027768" y="325745"/>
                    <a:pt x="1027768" y="255497"/>
                  </a:cubicBezTo>
                  <a:lnTo>
                    <a:pt x="1027768" y="166327"/>
                  </a:lnTo>
                  <a:lnTo>
                    <a:pt x="1110609" y="166327"/>
                  </a:lnTo>
                  <a:lnTo>
                    <a:pt x="1110609" y="255496"/>
                  </a:lnTo>
                  <a:cubicBezTo>
                    <a:pt x="1110609" y="325745"/>
                    <a:pt x="1167556" y="382692"/>
                    <a:pt x="1237805" y="382692"/>
                  </a:cubicBezTo>
                  <a:cubicBezTo>
                    <a:pt x="1308054" y="382692"/>
                    <a:pt x="1365002" y="325745"/>
                    <a:pt x="1365002" y="255496"/>
                  </a:cubicBezTo>
                  <a:lnTo>
                    <a:pt x="1365002" y="166327"/>
                  </a:lnTo>
                  <a:lnTo>
                    <a:pt x="1447842" y="166327"/>
                  </a:lnTo>
                  <a:lnTo>
                    <a:pt x="1447842" y="255495"/>
                  </a:lnTo>
                  <a:cubicBezTo>
                    <a:pt x="1447842" y="325744"/>
                    <a:pt x="1504790" y="382692"/>
                    <a:pt x="1575039" y="382692"/>
                  </a:cubicBezTo>
                  <a:cubicBezTo>
                    <a:pt x="1645288" y="382692"/>
                    <a:pt x="1702235" y="325744"/>
                    <a:pt x="1702235" y="255495"/>
                  </a:cubicBezTo>
                  <a:lnTo>
                    <a:pt x="1702235" y="1663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Round Same Side Corner Rectangle 6">
              <a:extLst>
                <a:ext uri="{FF2B5EF4-FFF2-40B4-BE49-F238E27FC236}">
                  <a16:creationId xmlns:a16="http://schemas.microsoft.com/office/drawing/2014/main" xmlns="" id="{1D3F2A88-652D-43C6-9AB3-F720F83356AD}"/>
                </a:ext>
              </a:extLst>
            </p:cNvPr>
            <p:cNvSpPr/>
            <p:nvPr/>
          </p:nvSpPr>
          <p:spPr>
            <a:xfrm rot="10800000" flipH="1">
              <a:off x="5076056" y="2673754"/>
              <a:ext cx="263782" cy="1779598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1095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1352</Words>
  <Application>Microsoft Office PowerPoint</Application>
  <PresentationFormat>On-screen Show (16:9)</PresentationFormat>
  <Paragraphs>178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Gordana Popadic</cp:lastModifiedBy>
  <cp:revision>225</cp:revision>
  <dcterms:created xsi:type="dcterms:W3CDTF">2016-12-05T23:26:54Z</dcterms:created>
  <dcterms:modified xsi:type="dcterms:W3CDTF">2018-11-30T13:24:52Z</dcterms:modified>
</cp:coreProperties>
</file>