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/56oTX504e5TB4opAS2H5GoBu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0394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c29443c5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c29443c5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B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docs.google.com/document/u/0/d/1YABv8i0qLKElgfr5qVWKNsk1CnoEgA8D/edi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lobal - CareerGu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5502" y="-98062"/>
            <a:ext cx="7217320" cy="72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3986643" y="2723076"/>
            <a:ext cx="41167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ЗАЈЕДНО МОЖЕМО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СВЕ 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85176" y="604221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345990" y="308919"/>
            <a:ext cx="2526204" cy="1200329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ЈУ Основна школа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„Петар Кочић“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Приједор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9996615" y="308919"/>
            <a:ext cx="188384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III-</a:t>
            </a:r>
            <a:r>
              <a:rPr lang="sr-Cyrl-BA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9432788" y="5211214"/>
            <a:ext cx="2406749" cy="830997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Учитељица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Весна Зекановић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735" y="5002219"/>
            <a:ext cx="1248997" cy="124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c29443c52e_1_0"/>
          <p:cNvSpPr txBox="1">
            <a:spLocks noGrp="1"/>
          </p:cNvSpPr>
          <p:nvPr>
            <p:ph type="body" idx="1"/>
          </p:nvPr>
        </p:nvSpPr>
        <p:spPr>
          <a:xfrm>
            <a:off x="623392" y="332656"/>
            <a:ext cx="10515600" cy="6408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 algn="ctr">
              <a:buNone/>
            </a:pPr>
            <a:r>
              <a:rPr lang="sr-Cyrl-BA" sz="1600" dirty="0" smtClean="0"/>
              <a:t>ПРИПРЕМА </a:t>
            </a:r>
            <a:r>
              <a:rPr lang="sr-Cyrl-BA" sz="1600" smtClean="0"/>
              <a:t>ЗА ЧАС</a:t>
            </a:r>
          </a:p>
          <a:p>
            <a:pPr marL="114300" indent="0" algn="ctr">
              <a:buNone/>
            </a:pPr>
            <a:endParaRPr lang="sr-Latn-RS" sz="1600" dirty="0" smtClean="0"/>
          </a:p>
          <a:p>
            <a:r>
              <a:rPr lang="sr-Cyrl-BA" sz="1600" dirty="0" smtClean="0"/>
              <a:t>ЈУ </a:t>
            </a:r>
            <a:r>
              <a:rPr lang="sr-Cyrl-BA" sz="1600" dirty="0"/>
              <a:t>Основна школа „Петар </a:t>
            </a:r>
            <a:r>
              <a:rPr lang="sr-Cyrl-BA" sz="1600" dirty="0" smtClean="0"/>
              <a:t>Кочић“Приједор</a:t>
            </a:r>
            <a:endParaRPr lang="sr-Latn-RS" sz="1600" dirty="0"/>
          </a:p>
          <a:p>
            <a:r>
              <a:rPr lang="sr-Cyrl-BA" sz="1600" dirty="0"/>
              <a:t>Разред: трећи</a:t>
            </a:r>
            <a:endParaRPr lang="sr-Latn-RS" sz="1600" dirty="0"/>
          </a:p>
          <a:p>
            <a:r>
              <a:rPr lang="sr-Cyrl-BA" sz="1600" dirty="0"/>
              <a:t>Наставни предмет: ВРОЗ, Српски језик, Дигитални свијет</a:t>
            </a:r>
            <a:endParaRPr lang="sr-Latn-RS" sz="1600" dirty="0"/>
          </a:p>
          <a:p>
            <a:r>
              <a:rPr lang="sr-Cyrl-BA" sz="1600" dirty="0"/>
              <a:t>Наставна тема: Недјеља дјетета : Право на игру</a:t>
            </a:r>
            <a:endParaRPr lang="sr-Latn-RS" sz="1600" dirty="0"/>
          </a:p>
          <a:p>
            <a:r>
              <a:rPr lang="sr-Cyrl-BA" sz="1600" dirty="0"/>
              <a:t>Наставни садржаји: Дјечја права, Изговор дијалошких и монолошких цјелина, Дневни план активности</a:t>
            </a:r>
            <a:endParaRPr lang="sr-Latn-RS" sz="1600" dirty="0"/>
          </a:p>
          <a:p>
            <a:r>
              <a:rPr lang="sr-Cyrl-BA" sz="1600" dirty="0"/>
              <a:t>Очекивани исходи: Ученик може да цртежом или ријечима опише дјечја права која су њему посебно важна и зашто; осмисли и предложи активности за обиљежавање Дјечје недјеље;  изради дневни план активности који укључује игру и учење уз помоћ дигиталних садржаја, правилно изговара дијалошке и монолошке цјелине; </a:t>
            </a:r>
            <a:endParaRPr lang="sr-Latn-RS" sz="1600" dirty="0"/>
          </a:p>
          <a:p>
            <a:r>
              <a:rPr lang="sr-Cyrl-BA" sz="1600" dirty="0"/>
              <a:t>Наставни облици: фронтални , групни, индивидуални</a:t>
            </a:r>
            <a:endParaRPr lang="sr-Latn-RS" sz="1600" dirty="0"/>
          </a:p>
          <a:p>
            <a:r>
              <a:rPr lang="sr-Cyrl-BA" sz="1600" dirty="0"/>
              <a:t>Наставне методе: дијалошка, стваралачка, метода рада на тексту, егземпларна</a:t>
            </a:r>
            <a:endParaRPr lang="sr-Latn-RS" sz="1600" dirty="0"/>
          </a:p>
          <a:p>
            <a:r>
              <a:rPr lang="sr-Cyrl-BA" sz="1600" dirty="0"/>
              <a:t>Наставна средства: папир, боје, рачунар,илустрације на ППТ презентацији,  камера</a:t>
            </a:r>
            <a:endParaRPr lang="sr-Latn-RS" sz="1600" dirty="0"/>
          </a:p>
          <a:p>
            <a:r>
              <a:rPr lang="sr-Cyrl-BA" sz="1600" dirty="0"/>
              <a:t> </a:t>
            </a:r>
            <a:endParaRPr lang="sr-Latn-RS" sz="1600" dirty="0"/>
          </a:p>
          <a:p>
            <a:r>
              <a:rPr lang="sr-Cyrl-BA" sz="1600" u="sng" dirty="0"/>
              <a:t>Први корак:</a:t>
            </a:r>
            <a:endParaRPr lang="sr-Latn-RS" sz="1600" dirty="0"/>
          </a:p>
          <a:p>
            <a:r>
              <a:rPr lang="sr-Cyrl-BA" sz="1600" dirty="0"/>
              <a:t>Са ученицима разговарати о дјечијим правима, која су то, зашто је важно да се поштују...</a:t>
            </a:r>
            <a:endParaRPr lang="sr-Latn-RS" sz="1600" dirty="0"/>
          </a:p>
          <a:p>
            <a:r>
              <a:rPr lang="sr-Cyrl-BA" sz="1600" dirty="0"/>
              <a:t>Како дјеца разумију дјечија права и шта она обухватају?</a:t>
            </a:r>
            <a:endParaRPr lang="sr-Latn-RS" sz="1600" dirty="0"/>
          </a:p>
          <a:p>
            <a:r>
              <a:rPr lang="sr-Cyrl-BA" sz="1600" dirty="0"/>
              <a:t>Ученицима показати презентацију у ППТ-у гдје су у сликама приказана нека од дјечијих права. Ученици их именују и објашњавају у оквиру својих могућности. </a:t>
            </a:r>
            <a:endParaRPr lang="sr-Latn-RS" sz="1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408" y="836712"/>
            <a:ext cx="110892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u="sng" dirty="0"/>
              <a:t>Други корак:</a:t>
            </a:r>
            <a:endParaRPr lang="sr-Latn-RS" sz="1200" dirty="0"/>
          </a:p>
          <a:p>
            <a:r>
              <a:rPr lang="sr-Cyrl-BA" sz="1200" dirty="0"/>
              <a:t>Ученике подијелити на групе. Групама дати илустрације појединих права и недовршене стихове које они требају да допуне:</a:t>
            </a:r>
            <a:endParaRPr lang="sr-Latn-RS" sz="1200" dirty="0"/>
          </a:p>
          <a:p>
            <a:r>
              <a:rPr lang="sr-Cyrl-BA" sz="1200" dirty="0"/>
              <a:t>1.група: НЕКА _________ ЗАСТАНЕ,</a:t>
            </a:r>
            <a:endParaRPr lang="sr-Latn-RS" sz="1200" dirty="0"/>
          </a:p>
          <a:p>
            <a:r>
              <a:rPr lang="sr-Cyrl-BA" sz="1200" dirty="0"/>
              <a:t>НЕК’ ____________ ТРАВА,</a:t>
            </a:r>
            <a:endParaRPr lang="sr-Latn-RS" sz="1200" dirty="0"/>
          </a:p>
          <a:p>
            <a:r>
              <a:rPr lang="sr-Cyrl-BA" sz="1200" dirty="0"/>
              <a:t>____________________ КАЗУЈЕМ:</a:t>
            </a:r>
            <a:endParaRPr lang="sr-Latn-RS" sz="1200" dirty="0"/>
          </a:p>
          <a:p>
            <a:r>
              <a:rPr lang="sr-Cyrl-BA" sz="1200" dirty="0"/>
              <a:t>„___________________ ПРАВА“.</a:t>
            </a:r>
            <a:endParaRPr lang="sr-Latn-RS" sz="1200" dirty="0"/>
          </a:p>
          <a:p>
            <a:r>
              <a:rPr lang="sr-Cyrl-BA" sz="1200" dirty="0"/>
              <a:t>2. група: ДА МЕ _________ РОДИ,</a:t>
            </a:r>
            <a:endParaRPr lang="sr-Latn-RS" sz="1200" dirty="0"/>
          </a:p>
          <a:p>
            <a:r>
              <a:rPr lang="sr-Cyrl-BA" sz="1200" dirty="0"/>
              <a:t> ДА САМ ________СВИЈЕТА,</a:t>
            </a:r>
            <a:endParaRPr lang="sr-Latn-RS" sz="1200" dirty="0"/>
          </a:p>
          <a:p>
            <a:r>
              <a:rPr lang="sr-Cyrl-BA" sz="1200" dirty="0"/>
              <a:t>ДА СЕ ____________</a:t>
            </a:r>
            <a:endParaRPr lang="sr-Latn-RS" sz="1200" dirty="0"/>
          </a:p>
          <a:p>
            <a:r>
              <a:rPr lang="sr-Cyrl-BA" sz="1200" dirty="0"/>
              <a:t> ____________ПЛАНЕТА.</a:t>
            </a:r>
            <a:endParaRPr lang="sr-Latn-RS" sz="1200" dirty="0"/>
          </a:p>
          <a:p>
            <a:r>
              <a:rPr lang="sr-Cyrl-BA" sz="1200" dirty="0"/>
              <a:t>3. група: ДА МИ ПРУЖЕ ___________, </a:t>
            </a:r>
            <a:endParaRPr lang="sr-Latn-RS" sz="1200" dirty="0"/>
          </a:p>
          <a:p>
            <a:r>
              <a:rPr lang="sr-Cyrl-BA" sz="1200" dirty="0"/>
              <a:t>ДОМ И __________________,</a:t>
            </a:r>
            <a:endParaRPr lang="sr-Latn-RS" sz="1200" dirty="0"/>
          </a:p>
          <a:p>
            <a:r>
              <a:rPr lang="sr-Cyrl-BA" sz="1200" dirty="0"/>
              <a:t>ПОДЈЕДНАКО ЗАСЛУЖУЈУ</a:t>
            </a:r>
            <a:endParaRPr lang="sr-Latn-RS" sz="1200" dirty="0"/>
          </a:p>
          <a:p>
            <a:r>
              <a:rPr lang="sr-Cyrl-BA" sz="1200" dirty="0"/>
              <a:t> И ____________ И ТАТА.</a:t>
            </a:r>
            <a:endParaRPr lang="sr-Latn-RS" sz="1200" dirty="0"/>
          </a:p>
          <a:p>
            <a:r>
              <a:rPr lang="sr-Cyrl-BA" sz="1200" dirty="0"/>
              <a:t>4. група: ТУ ПРЕД МОЈИМ ____________,</a:t>
            </a:r>
            <a:endParaRPr lang="sr-Latn-RS" sz="1200" dirty="0"/>
          </a:p>
          <a:p>
            <a:r>
              <a:rPr lang="sr-Cyrl-BA" sz="1200" dirty="0"/>
              <a:t>НЕ _____________ ЛАЖНО, </a:t>
            </a:r>
            <a:endParaRPr lang="sr-Latn-RS" sz="1200" dirty="0"/>
          </a:p>
          <a:p>
            <a:r>
              <a:rPr lang="sr-Cyrl-BA" sz="1200" dirty="0"/>
              <a:t>ЈА СА _____________ БОГОМ</a:t>
            </a:r>
            <a:endParaRPr lang="sr-Latn-RS" sz="1200" dirty="0"/>
          </a:p>
          <a:p>
            <a:r>
              <a:rPr lang="sr-Cyrl-BA" sz="1200" dirty="0"/>
              <a:t>ПРИЧАМ _________________.</a:t>
            </a:r>
            <a:endParaRPr lang="sr-Latn-RS" sz="1200" dirty="0"/>
          </a:p>
          <a:p>
            <a:r>
              <a:rPr lang="sr-Cyrl-BA" sz="1200" dirty="0"/>
              <a:t>5. група: НЕ БРАНИТЕ __________</a:t>
            </a:r>
            <a:endParaRPr lang="sr-Latn-RS" sz="1200" dirty="0"/>
          </a:p>
          <a:p>
            <a:r>
              <a:rPr lang="sr-Cyrl-BA" sz="1200" dirty="0"/>
              <a:t> ДРУГА ДРУГЕ БОЈЕ,</a:t>
            </a:r>
            <a:endParaRPr lang="sr-Latn-RS" sz="1200" dirty="0"/>
          </a:p>
          <a:p>
            <a:r>
              <a:rPr lang="sr-Cyrl-BA" sz="1200" dirty="0"/>
              <a:t>СВИ ПОД ___________ ИМАМО </a:t>
            </a:r>
            <a:endParaRPr lang="sr-Latn-RS" sz="1200" dirty="0"/>
          </a:p>
          <a:p>
            <a:r>
              <a:rPr lang="sr-Cyrl-BA" sz="1200" dirty="0"/>
              <a:t>ЗГОДНО ___________________.</a:t>
            </a:r>
            <a:endParaRPr lang="sr-Latn-RS" sz="1200" dirty="0"/>
          </a:p>
          <a:p>
            <a:r>
              <a:rPr lang="sr-Cyrl-BA" sz="1200" dirty="0"/>
              <a:t>6.група: У ШКОЛУ МЕ МОРАТЕ</a:t>
            </a:r>
            <a:endParaRPr lang="sr-Latn-RS" sz="1200" dirty="0"/>
          </a:p>
          <a:p>
            <a:r>
              <a:rPr lang="sr-Cyrl-BA" sz="1200" dirty="0"/>
              <a:t> ОБАВЕЗНО __________</a:t>
            </a:r>
            <a:endParaRPr lang="sr-Latn-RS" sz="1200" dirty="0"/>
          </a:p>
          <a:p>
            <a:r>
              <a:rPr lang="sr-Cyrl-BA" sz="1200" dirty="0"/>
              <a:t>ТАМО ЋУ ____________</a:t>
            </a:r>
            <a:endParaRPr lang="sr-Latn-RS" sz="1200" dirty="0"/>
          </a:p>
          <a:p>
            <a:r>
              <a:rPr lang="sr-Cyrl-BA" sz="1200" dirty="0"/>
              <a:t> ____________________ ЗНАТИ.</a:t>
            </a:r>
            <a:endParaRPr lang="sr-Latn-RS" sz="1200" dirty="0"/>
          </a:p>
          <a:p>
            <a:r>
              <a:rPr lang="sr-Cyrl-BA" sz="1200" dirty="0"/>
              <a:t>7. група: ДОК СЕ МАЛО ________________, </a:t>
            </a:r>
            <a:endParaRPr lang="sr-Latn-RS" sz="1200" dirty="0"/>
          </a:p>
          <a:p>
            <a:r>
              <a:rPr lang="sr-Cyrl-BA" sz="1200" dirty="0"/>
              <a:t>У ______________ БЕЧИМ,</a:t>
            </a:r>
            <a:endParaRPr lang="sr-Latn-RS" sz="1200" dirty="0"/>
          </a:p>
          <a:p>
            <a:r>
              <a:rPr lang="sr-Cyrl-BA" sz="1200" dirty="0"/>
              <a:t>ЈА ______________ СВОЈЕ</a:t>
            </a:r>
            <a:endParaRPr lang="sr-Latn-RS" sz="1200" dirty="0"/>
          </a:p>
          <a:p>
            <a:r>
              <a:rPr lang="sr-Cyrl-BA" sz="1200" dirty="0"/>
              <a:t>И СТРЕСОВЕ ___________.</a:t>
            </a:r>
            <a:endParaRPr lang="sr-Latn-R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15880" y="2276872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u="sng" dirty="0"/>
              <a:t>3. корак:</a:t>
            </a:r>
            <a:endParaRPr lang="sr-Latn-RS" dirty="0"/>
          </a:p>
          <a:p>
            <a:r>
              <a:rPr lang="sr-Cyrl-BA" dirty="0"/>
              <a:t>Након самосталног рада у групама, ученици читају своје стихове, коригују , исправљају, а наставник их одмах дописује на слајдове како би их ученици видјели. На крају, презентација се пушта у цјелини.</a:t>
            </a:r>
            <a:endParaRPr lang="sr-Latn-RS" dirty="0"/>
          </a:p>
          <a:p>
            <a:r>
              <a:rPr lang="sr-Cyrl-BA" dirty="0"/>
              <a:t> </a:t>
            </a:r>
            <a:endParaRPr lang="sr-Latn-RS" dirty="0"/>
          </a:p>
          <a:p>
            <a:r>
              <a:rPr lang="sr-Cyrl-BA" u="sng" dirty="0"/>
              <a:t>4. корак:</a:t>
            </a:r>
            <a:endParaRPr lang="sr-Latn-RS" dirty="0"/>
          </a:p>
          <a:p>
            <a:r>
              <a:rPr lang="sr-Cyrl-BA" dirty="0"/>
              <a:t>Разговор о дјечијим правима настављамо и на часу Дигиталног свијета. </a:t>
            </a:r>
            <a:endParaRPr lang="sr-Latn-RS" dirty="0"/>
          </a:p>
          <a:p>
            <a:r>
              <a:rPr lang="sr-Cyrl-BA" dirty="0"/>
              <a:t>Ученицима сугерисати да добро размисле и напишу које им је право најважније. Да ли им понекад неко ускраћује то право? Ко и зашто?</a:t>
            </a:r>
            <a:endParaRPr lang="sr-Latn-RS" dirty="0"/>
          </a:p>
          <a:p>
            <a:r>
              <a:rPr lang="sr-Cyrl-BA" dirty="0"/>
              <a:t>Ученицима подијелити папире на којима ће написати да ли имају вријеме и мјесто за игру и да ли им то право некад буде ускраћено.</a:t>
            </a:r>
            <a:endParaRPr lang="sr-Latn-RS" dirty="0"/>
          </a:p>
          <a:p>
            <a:r>
              <a:rPr lang="sr-Cyrl-BA" dirty="0"/>
              <a:t>Ученицима подијелити листове папира. Пишу индивидуално, свако за себе.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5726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9416" y="548680"/>
            <a:ext cx="1015312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Мени је најважније да имам своју породицу, кућу и да се играм. Играм се само понекад јер немам времена.</a:t>
            </a:r>
          </a:p>
          <a:p>
            <a:r>
              <a:rPr lang="sr-Cyrl-BA" sz="1200" dirty="0"/>
              <a:t>Његош, 9 година.</a:t>
            </a:r>
          </a:p>
          <a:p>
            <a:r>
              <a:rPr lang="sr-Cyrl-BA" sz="1200" dirty="0"/>
              <a:t> </a:t>
            </a:r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волим да будем са другарима напољу. Мама ме стално зове у кућу па сам онда љута на њу.</a:t>
            </a:r>
          </a:p>
          <a:p>
            <a:r>
              <a:rPr lang="sr-Cyrl-BA" sz="1200" dirty="0"/>
              <a:t>Сара, 8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Мени </a:t>
            </a:r>
            <a:r>
              <a:rPr lang="sr-Cyrl-BA" sz="1200" dirty="0"/>
              <a:t>је све важно само се наљутим кад морам писати задаћу, а ја бих се играо.</a:t>
            </a:r>
          </a:p>
          <a:p>
            <a:r>
              <a:rPr lang="sr-Cyrl-BA" sz="1200" dirty="0"/>
              <a:t>Лука, 8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се пуно играм. Мама онда галами. Ја онда учим па се опет играм.</a:t>
            </a:r>
          </a:p>
          <a:p>
            <a:r>
              <a:rPr lang="sr-Cyrl-BA" sz="1200" dirty="0"/>
              <a:t>Александро, 8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Мој </a:t>
            </a:r>
            <a:r>
              <a:rPr lang="sr-Cyrl-BA" sz="1200" dirty="0"/>
              <a:t>брат се оженио. Ја се играм са мамом и баком.</a:t>
            </a:r>
          </a:p>
          <a:p>
            <a:r>
              <a:rPr lang="sr-Cyrl-BA" sz="1200" dirty="0"/>
              <a:t>Теодора, 8 година</a:t>
            </a:r>
          </a:p>
          <a:p>
            <a:endParaRPr lang="sr-Latn-RS" sz="1200" dirty="0" smtClean="0"/>
          </a:p>
          <a:p>
            <a:r>
              <a:rPr lang="sr-Cyrl-BA" sz="1200" dirty="0"/>
              <a:t> Моја мама каже да имам превише времена, а ја немам. Ја бих се још волио играти. Кад напишем задаћу онда сам слободан.</a:t>
            </a:r>
          </a:p>
          <a:p>
            <a:r>
              <a:rPr lang="sr-Cyrl-BA" sz="1200" dirty="0"/>
              <a:t>Ђорђе, 8 година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идем у музичку, на фудбал и на фолклор. Мени је тамо лијепо али бих се волио и играти онако само.</a:t>
            </a:r>
          </a:p>
          <a:p>
            <a:r>
              <a:rPr lang="sr-Cyrl-BA" sz="1200" dirty="0"/>
              <a:t>Алексеј, 9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мало учим, а мало се играм са луткицама. Брат ми понекад смета.</a:t>
            </a:r>
          </a:p>
          <a:p>
            <a:r>
              <a:rPr lang="sr-Cyrl-BA" sz="1200" dirty="0"/>
              <a:t>Лана, 8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имам право да се играм кад научим задаћу и прочитам лектиру. Онда падне мрак и сви иду у кућу. Онда се играм са сестром али она је велика. Играм игрице.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Милош</a:t>
            </a:r>
            <a:r>
              <a:rPr lang="sr-Cyrl-BA" sz="1200" dirty="0"/>
              <a:t>, 8 година.</a:t>
            </a:r>
          </a:p>
          <a:p>
            <a:endParaRPr lang="sr-Latn-RS" sz="1200" dirty="0" smtClean="0"/>
          </a:p>
          <a:p>
            <a:r>
              <a:rPr lang="sr-Cyrl-BA" sz="1200" dirty="0" smtClean="0"/>
              <a:t>Ја </a:t>
            </a:r>
            <a:r>
              <a:rPr lang="sr-Cyrl-BA" sz="1200" dirty="0"/>
              <a:t>имам пуно времена да се играм и све стигнем и да научим. Ја имам план.</a:t>
            </a:r>
          </a:p>
          <a:p>
            <a:r>
              <a:rPr lang="sr-Cyrl-BA" sz="1200" dirty="0"/>
              <a:t>Даника, 8 година.</a:t>
            </a:r>
          </a:p>
          <a:p>
            <a:endParaRPr lang="sr-Cyrl-BA" dirty="0"/>
          </a:p>
          <a:p>
            <a:r>
              <a:rPr lang="sr-Cyrl-BA" dirty="0"/>
              <a:t> </a:t>
            </a:r>
          </a:p>
          <a:p>
            <a:r>
              <a:rPr lang="sr-Cyrl-BA" dirty="0"/>
              <a:t> </a:t>
            </a:r>
          </a:p>
          <a:p>
            <a:r>
              <a:rPr lang="sr-Cyrl-BA" dirty="0"/>
              <a:t> </a:t>
            </a:r>
          </a:p>
          <a:p>
            <a:r>
              <a:rPr lang="sr-Cyrl-BA" dirty="0"/>
              <a:t> 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5491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408" y="764704"/>
            <a:ext cx="10515600" cy="5832648"/>
          </a:xfrm>
        </p:spPr>
        <p:txBody>
          <a:bodyPr/>
          <a:lstStyle/>
          <a:p>
            <a:r>
              <a:rPr lang="sr-Cyrl-BA" sz="1400" dirty="0"/>
              <a:t>Наставник анализира са ученицима њихове одговоре и заједно изводе закључак да је дјетету најважније право на игру, јер кроз игру се учи и расте, сазнаје и доживљава. Под хитно морамо пронаћи своје вријеме и мјесто за игру. Једна од ученица је рекла да има свој план. Ученица описује свој план дневних активности. </a:t>
            </a:r>
            <a:endParaRPr lang="sr-Latn-RS" sz="1400" dirty="0"/>
          </a:p>
          <a:p>
            <a:r>
              <a:rPr lang="sr-Cyrl-BA" sz="1400" dirty="0"/>
              <a:t>Закључак је да је потребно да сви направе свој дневни план активности али да је такође потребно позвати и родитеље да и они предложе свој дневни план активности. Упоредити захтјеве дјеце и родитеља и заједнички направити један план дневних активности у којем ће бити и једно посебно резервисано вријеме за слободну игру дјетета.</a:t>
            </a:r>
            <a:endParaRPr lang="sr-Latn-RS" sz="1400" dirty="0"/>
          </a:p>
          <a:p>
            <a:endParaRPr lang="sr-Latn-RS" dirty="0"/>
          </a:p>
        </p:txBody>
      </p:sp>
      <p:pic>
        <p:nvPicPr>
          <p:cNvPr id="4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07368" y="2564904"/>
            <a:ext cx="5943600" cy="3342640"/>
          </a:xfrm>
          <a:prstGeom prst="rect">
            <a:avLst/>
          </a:prstGeom>
          <a:ln/>
        </p:spPr>
      </p:pic>
      <p:pic>
        <p:nvPicPr>
          <p:cNvPr id="5" name="image2.png"/>
          <p:cNvPicPr/>
          <p:nvPr/>
        </p:nvPicPr>
        <p:blipFill>
          <a:blip r:embed="rId3"/>
          <a:srcRect l="2083" r="11217" b="33320"/>
          <a:stretch>
            <a:fillRect/>
          </a:stretch>
        </p:blipFill>
        <p:spPr>
          <a:xfrm>
            <a:off x="6528048" y="2564904"/>
            <a:ext cx="5328592" cy="25628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0514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188640"/>
            <a:ext cx="5040560" cy="5472608"/>
          </a:xfrm>
        </p:spPr>
        <p:txBody>
          <a:bodyPr>
            <a:noAutofit/>
          </a:bodyPr>
          <a:lstStyle/>
          <a:p>
            <a:r>
              <a:rPr lang="sr-Cyrl-BA" sz="1000" u="sng" dirty="0"/>
              <a:t>5. корак:</a:t>
            </a:r>
            <a:endParaRPr lang="sr-Latn-RS" sz="1000" dirty="0"/>
          </a:p>
          <a:p>
            <a:r>
              <a:rPr lang="sr-Cyrl-BA" sz="1000" dirty="0"/>
              <a:t>Активност наставити на часу Српског језика кроз активности изражајног читања дијалошких и монолошких цјелина. </a:t>
            </a:r>
            <a:endParaRPr lang="sr-Latn-RS" sz="1000" dirty="0"/>
          </a:p>
          <a:p>
            <a:r>
              <a:rPr lang="sr-Cyrl-BA" sz="1000" dirty="0"/>
              <a:t>Читање текста: Игра која дуго траје</a:t>
            </a:r>
            <a:endParaRPr lang="sr-Latn-RS" sz="1000" dirty="0"/>
          </a:p>
          <a:p>
            <a:r>
              <a:rPr lang="sr-Cyrl-BA" sz="1000" dirty="0"/>
              <a:t>ИГРА КОЈА ДУГО ТРАЈЕ</a:t>
            </a:r>
            <a:endParaRPr lang="sr-Latn-RS" sz="1000" dirty="0"/>
          </a:p>
          <a:p>
            <a:r>
              <a:rPr lang="sr-Cyrl-BA" sz="1000" dirty="0"/>
              <a:t> 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ЛАНА: Ево једне за вас приче,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 Свако слова нек′ јој сриче.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Тражим мјеста једно зрно,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Као испод нокта црно,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Не за себе да се ваљам,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Већ са друштвом ја забављам.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Да се играм и да скачем,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Дувам балон, жваку жвачем.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Због чега се јадам,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Чућете већ сада.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Рјешењу се надам,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           Због труда и рада.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( Лана одлази са сцене, долази Таша.)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ТАША: Мицо, Цврле! Дођите да се играмо!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МИЦА и ЦВРЛЕ: Ево нас, спремни смо!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ТАША: Погледајте какво сам лијепо мјесто за игру нашла! Пољана, трава, нигдје никога... </a:t>
            </a:r>
            <a:endParaRPr lang="sr-Latn-RS" sz="1000" dirty="0"/>
          </a:p>
          <a:p>
            <a:pPr marL="114300" indent="0">
              <a:buNone/>
            </a:pPr>
            <a:r>
              <a:rPr lang="sr-Cyrl-BA" sz="1000" dirty="0"/>
              <a:t>МИЦА:Супер, хајде да се ваљамо по трави! </a:t>
            </a:r>
            <a:endParaRPr lang="sr-Latn-RS" sz="1000" dirty="0"/>
          </a:p>
          <a:p>
            <a:endParaRPr lang="sr-Latn-R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6811438" y="116632"/>
            <a:ext cx="49685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000" dirty="0"/>
              <a:t>ЦВРЛЕ: Одлична идеја! </a:t>
            </a:r>
            <a:endParaRPr lang="sr-Latn-RS" sz="1000" dirty="0"/>
          </a:p>
          <a:p>
            <a:r>
              <a:rPr lang="sr-Cyrl-BA" sz="1000" dirty="0"/>
              <a:t>КРАВА: Стоп, стоп, стани! Шта ћете ви то? </a:t>
            </a:r>
            <a:endParaRPr lang="sr-Latn-RS" sz="1000" dirty="0"/>
          </a:p>
          <a:p>
            <a:r>
              <a:rPr lang="sr-Cyrl-BA" sz="1000" dirty="0"/>
              <a:t>ТАША: Хоћемо да се играмо. </a:t>
            </a:r>
            <a:endParaRPr lang="sr-Latn-RS" sz="1000" dirty="0"/>
          </a:p>
          <a:p>
            <a:r>
              <a:rPr lang="sr-Cyrl-BA" sz="1000" dirty="0"/>
              <a:t>КРАВА: Шта?! По мојој трави?! Хоћете да газите моју траву?! Не долази у обзир. Хајде, хајде,тражите себи неко друго мјесто за игру! Овдје ја пасем. </a:t>
            </a:r>
            <a:endParaRPr lang="sr-Latn-RS" sz="1000" dirty="0"/>
          </a:p>
          <a:p>
            <a:r>
              <a:rPr lang="sr-Cyrl-BA" sz="1000" dirty="0"/>
              <a:t>(Дјеца одлазе на друго мјесто)</a:t>
            </a:r>
            <a:endParaRPr lang="sr-Latn-RS" sz="1000" dirty="0"/>
          </a:p>
          <a:p>
            <a:r>
              <a:rPr lang="sr-Cyrl-BA" sz="1000" dirty="0"/>
              <a:t>ТАША: Хеј друштво, дођите! У цвијетњаку је јако згодно. </a:t>
            </a:r>
            <a:endParaRPr lang="sr-Latn-RS" sz="1000" dirty="0"/>
          </a:p>
          <a:p>
            <a:r>
              <a:rPr lang="sr-Cyrl-BA" sz="1000" dirty="0"/>
              <a:t>МИЦА: Можемо се претварати да смо у земљи вилењака. </a:t>
            </a:r>
            <a:endParaRPr lang="sr-Latn-RS" sz="1000" dirty="0"/>
          </a:p>
          <a:p>
            <a:r>
              <a:rPr lang="sr-Cyrl-BA" sz="1000" dirty="0"/>
              <a:t>ЦВРЛЕ: Ја ћу бити вилењак и претворићу вас у предивне принцезе. </a:t>
            </a:r>
            <a:endParaRPr lang="sr-Latn-RS" sz="1000" dirty="0"/>
          </a:p>
          <a:p>
            <a:r>
              <a:rPr lang="sr-Cyrl-BA" sz="1000" dirty="0"/>
              <a:t>ТАША и МИЦА: Дивно! </a:t>
            </a:r>
            <a:endParaRPr lang="sr-Latn-RS" sz="1000" dirty="0"/>
          </a:p>
          <a:p>
            <a:r>
              <a:rPr lang="sr-Cyrl-BA" sz="1000" dirty="0"/>
              <a:t>БАКА: Шта радите ту, у мом цвијетњаку?! </a:t>
            </a:r>
            <a:endParaRPr lang="sr-Latn-RS" sz="1000" dirty="0"/>
          </a:p>
          <a:p>
            <a:r>
              <a:rPr lang="sr-Cyrl-BA" sz="1000" dirty="0"/>
              <a:t>ТАША:Играмо се. </a:t>
            </a:r>
            <a:endParaRPr lang="sr-Latn-RS" sz="1000" dirty="0"/>
          </a:p>
          <a:p>
            <a:r>
              <a:rPr lang="sr-Cyrl-BA" sz="1000" dirty="0"/>
              <a:t>БАКА: Е, ту сте нашли мјесто да се играте! Знате ли ви уопште колико је мени требало труда да узгојим ове руже?! </a:t>
            </a:r>
            <a:endParaRPr lang="sr-Latn-RS" sz="1000" dirty="0"/>
          </a:p>
          <a:p>
            <a:r>
              <a:rPr lang="sr-Cyrl-BA" sz="1000" dirty="0"/>
              <a:t>МИЦА: Добро, не љути се, нисмо знали!</a:t>
            </a:r>
            <a:endParaRPr lang="sr-Latn-RS" sz="1000" dirty="0"/>
          </a:p>
          <a:p>
            <a:r>
              <a:rPr lang="sr-Cyrl-BA" sz="1000" dirty="0"/>
              <a:t> БАКА: Хајде, хајде, као да немате неко паметније мјесто за игру... </a:t>
            </a:r>
            <a:endParaRPr lang="sr-Latn-RS" sz="1000" dirty="0"/>
          </a:p>
          <a:p>
            <a:r>
              <a:rPr lang="sr-Cyrl-BA" sz="1000" dirty="0"/>
              <a:t>ЦВРЛЕ: Знам, идемо у шуму, тамо никоме нећемо сметати!</a:t>
            </a:r>
            <a:endParaRPr lang="sr-Latn-RS" sz="1000" dirty="0"/>
          </a:p>
          <a:p>
            <a:r>
              <a:rPr lang="sr-Cyrl-BA" sz="1000" dirty="0"/>
              <a:t>ТАША и МИЦА:Идемо! </a:t>
            </a:r>
            <a:endParaRPr lang="sr-Latn-RS" sz="1000" dirty="0"/>
          </a:p>
          <a:p>
            <a:r>
              <a:rPr lang="sr-Cyrl-BA" sz="1000" dirty="0"/>
              <a:t>(Долазе у шуму)</a:t>
            </a:r>
            <a:endParaRPr lang="sr-Latn-RS" sz="1000" dirty="0"/>
          </a:p>
          <a:p>
            <a:r>
              <a:rPr lang="sr-Cyrl-BA" sz="1000" dirty="0"/>
              <a:t>ЦВРЛЕ: Ха, шта кажете? </a:t>
            </a:r>
            <a:endParaRPr lang="sr-Latn-RS" sz="1000" dirty="0"/>
          </a:p>
          <a:p>
            <a:r>
              <a:rPr lang="sr-Cyrl-BA" sz="1000" dirty="0"/>
              <a:t>ТАША: Овдје је заиста дивно! </a:t>
            </a:r>
            <a:endParaRPr lang="sr-Latn-RS" sz="1000" dirty="0"/>
          </a:p>
          <a:p>
            <a:r>
              <a:rPr lang="sr-Cyrl-BA" sz="1000" dirty="0"/>
              <a:t>МИЦА:Можемо се играти гање! </a:t>
            </a:r>
            <a:endParaRPr lang="sr-Latn-RS" sz="1000" dirty="0"/>
          </a:p>
          <a:p>
            <a:r>
              <a:rPr lang="sr-Cyrl-BA" sz="1000" dirty="0"/>
              <a:t>ЈЕЖ: Хеј, каква је то галама?! Овдје се више не може на миру ни дремати! </a:t>
            </a:r>
            <a:endParaRPr lang="sr-Latn-RS" sz="1000" dirty="0"/>
          </a:p>
          <a:p>
            <a:r>
              <a:rPr lang="sr-Cyrl-BA" sz="1000" dirty="0"/>
              <a:t>ТАША:Дошли смо да се играмо гање. </a:t>
            </a:r>
            <a:endParaRPr lang="sr-Latn-RS" sz="1000" dirty="0"/>
          </a:p>
          <a:p>
            <a:r>
              <a:rPr lang="sr-Cyrl-BA" sz="1000" dirty="0"/>
              <a:t>ЈЕЖ: Какве гање?! Хоћете да ми помијешате све стазе, па да ноћу залутам?! Ако мислите да ћу вам то дозволити, грдно се варате! Идите одавде!</a:t>
            </a:r>
            <a:endParaRPr lang="sr-Latn-RS" sz="1000" dirty="0"/>
          </a:p>
          <a:p>
            <a:r>
              <a:rPr lang="sr-Cyrl-BA" sz="1000" dirty="0"/>
              <a:t>ТАША: Ово је страшно! Зар нигдје нема мјеста гдје би се могли играти?!</a:t>
            </a:r>
            <a:endParaRPr lang="sr-Latn-RS" sz="1000" dirty="0"/>
          </a:p>
          <a:p>
            <a:r>
              <a:rPr lang="sr-Cyrl-BA" sz="1000" dirty="0"/>
              <a:t> МИЦА: Знам, идемо у библиотеку! </a:t>
            </a:r>
            <a:endParaRPr lang="sr-Latn-RS" sz="1000" dirty="0"/>
          </a:p>
          <a:p>
            <a:r>
              <a:rPr lang="sr-Cyrl-BA" sz="1000" dirty="0"/>
              <a:t>ЦВРЛЕ: Чега ћемо се тамо играти? Знаш да у библиотеци нема галаме.</a:t>
            </a:r>
            <a:endParaRPr lang="sr-Latn-RS" sz="1000" dirty="0"/>
          </a:p>
          <a:p>
            <a:r>
              <a:rPr lang="sr-Cyrl-BA" sz="1000" dirty="0"/>
              <a:t> МИЦА: Знам, претвараћемо се да смо... да смо књиге на полици. </a:t>
            </a:r>
            <a:endParaRPr lang="sr-Latn-RS" sz="1000" dirty="0"/>
          </a:p>
          <a:p>
            <a:r>
              <a:rPr lang="sr-Cyrl-BA" sz="1000" dirty="0"/>
              <a:t>ЦВРЛЕ: И докле ћемо тако да стојимо? </a:t>
            </a:r>
            <a:endParaRPr lang="sr-Latn-RS" sz="1000" dirty="0"/>
          </a:p>
          <a:p>
            <a:r>
              <a:rPr lang="sr-Cyrl-BA" sz="1000" dirty="0"/>
              <a:t>МИЦА: Па све дотле док одрасли не науче да нас читају. </a:t>
            </a:r>
            <a:endParaRPr lang="sr-Latn-RS" sz="1000" dirty="0"/>
          </a:p>
          <a:p>
            <a:r>
              <a:rPr lang="sr-Cyrl-BA" sz="1000" dirty="0"/>
              <a:t>ЦВРЛЕ: Ала ће та игра трајати дугоооо.......</a:t>
            </a:r>
            <a:endParaRPr lang="sr-Latn-RS" sz="1000" dirty="0"/>
          </a:p>
          <a:p>
            <a:r>
              <a:rPr lang="sr-Cyrl-BA" sz="1000" dirty="0"/>
              <a:t> </a:t>
            </a:r>
            <a:endParaRPr lang="sr-Latn-RS" sz="1000" dirty="0"/>
          </a:p>
          <a:p>
            <a:r>
              <a:rPr lang="sr-Cyrl-BA" sz="1000" dirty="0"/>
              <a:t>                                                                       -крај-</a:t>
            </a:r>
            <a:endParaRPr lang="sr-Latn-RS" sz="1000" dirty="0"/>
          </a:p>
          <a:p>
            <a:r>
              <a:rPr lang="sr-Cyrl-BA" sz="1000" dirty="0"/>
              <a:t> </a:t>
            </a:r>
            <a:endParaRPr lang="sr-Latn-RS" sz="1000" dirty="0"/>
          </a:p>
          <a:p>
            <a:r>
              <a:rPr lang="sr-Cyrl-BA" sz="1000" dirty="0"/>
              <a:t>У извођењу драмског текста учествују ученици 3-1 одјељења, иначе чланови драмске секције:</a:t>
            </a:r>
            <a:endParaRPr lang="sr-Latn-RS" sz="1000" dirty="0"/>
          </a:p>
          <a:p>
            <a:r>
              <a:rPr lang="sr-Cyrl-BA" sz="1000" dirty="0"/>
              <a:t>Исидора Мамлић, Даника Пачариз, Мила Јеж, Ђорђе Комосар, Лука Дошеновић, Лана Нишевић, Теодора, Драгојевић и Алексеј Поповић.</a:t>
            </a:r>
            <a:endParaRPr lang="sr-Latn-RS" sz="1000" dirty="0"/>
          </a:p>
          <a:p>
            <a:endParaRPr lang="sr-Latn-RS" sz="1000" dirty="0"/>
          </a:p>
        </p:txBody>
      </p:sp>
    </p:spTree>
    <p:extLst>
      <p:ext uri="{BB962C8B-B14F-4D97-AF65-F5344CB8AC3E}">
        <p14:creationId xmlns:p14="http://schemas.microsoft.com/office/powerpoint/2010/main" val="386615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408" y="764704"/>
            <a:ext cx="10515600" cy="54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sr-Latn-RS" dirty="0"/>
          </a:p>
          <a:p>
            <a:r>
              <a:rPr lang="sr-Cyrl-BA" sz="1900" dirty="0"/>
              <a:t>Ученици, чланови драмске секције ће припремити извођење текста које ће промовисати другарима из осталих одјељења. </a:t>
            </a:r>
            <a:endParaRPr lang="sr-Latn-RS" sz="1900" dirty="0"/>
          </a:p>
          <a:p>
            <a:r>
              <a:rPr lang="sr-Cyrl-BA" sz="1900" dirty="0"/>
              <a:t> </a:t>
            </a:r>
            <a:endParaRPr lang="sr-Latn-RS" sz="1900" dirty="0"/>
          </a:p>
          <a:p>
            <a:r>
              <a:rPr lang="sr-Cyrl-BA" sz="1900" dirty="0"/>
              <a:t>На крају, општи закључак је да је препознавање потреба дјетета веома важна тема. Слободна дјечја игра је значајна за подстицање радозналости, преузимање иницијативе, толерисање фрустрације, развијање креативности и учење.</a:t>
            </a:r>
            <a:endParaRPr lang="sr-Latn-RS" sz="1900" dirty="0"/>
          </a:p>
          <a:p>
            <a:r>
              <a:rPr lang="sr-Cyrl-BA" sz="1900" dirty="0"/>
              <a:t>Како би на било који начин надомјестили природну дјечју потребу за игром, интерни договор у одјељењу је да се два пута мјесечно организује Дан за слободну игру. Кроз игролике активности и истраживање треба организовати савладавање наставних садржаја из било којег наставног предмета, у којима ће ученици исказати све своје потенцијале и учити на забаван начин. </a:t>
            </a:r>
            <a:endParaRPr lang="sr-Latn-RS" sz="1900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80530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ctrTitle"/>
          </p:nvPr>
        </p:nvSpPr>
        <p:spPr>
          <a:xfrm>
            <a:off x="1524000" y="261152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7" name="Google Shape;97;p2" descr="wind... - image #3524046 on Favim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46"/>
            <a:ext cx="12209588" cy="683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Index of /page/12/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13" y="-93980"/>
            <a:ext cx="2533650" cy="260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Reading Gif - Ice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0069" y="2459045"/>
            <a:ext cx="4868177" cy="439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4075612" y="330879"/>
            <a:ext cx="4742965" cy="2062103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НЕКА СУНЦЕ ЗАСТАНЕ,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НЕК’ ПРОЦВЈЕТА ТРАВА,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ВАЖНЕ ВИЈЕСТИ КАЗУЈЕМ: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„И ЈА ИМАМ ПРАВА“.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World Gif Animation - ClipArt B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264" y="-731657"/>
            <a:ext cx="10280468" cy="9130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 descr="Velona Diapers - Sri Lanka&amp;#39;s Best Selling Pampers in Sri Lank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260963" y="-488837"/>
            <a:ext cx="7646126" cy="6295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2260963" y="5267725"/>
            <a:ext cx="7831183" cy="1077218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 МЕ МАМА РОДИ, ДА САМ ДИО СВИЈЕТА,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 СЕ МНОМЕ ЗАКИТИ И ОВА ПЛАНЕТА.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3" name="Google Shape;113;p4" descr="SEGESA Gifs on Beha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581" y="-609600"/>
            <a:ext cx="11552838" cy="1155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 descr="Blue school: UNIT 4 - FAMILY: Family member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635838" y="1289548"/>
            <a:ext cx="558152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290286" y="5239745"/>
            <a:ext cx="7968592" cy="1077218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 МИ ПРУЖЕ ЉУБАВ, ДОМ И КУЋНА ВРАТА,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ПОДЈЕДНАКО ЗАСЛУЖУЈУ И МАМА И ТАТА.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10502076" y="13700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1" name="Google Shape;121;p5" descr="Pin by Gê Rolim on VERBS ANIMATED GIFS | Animated clipart, Animated love  images, Anima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54740" y="0"/>
            <a:ext cx="8241893" cy="722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Gifs Merry Christmas, Feliz Navidad, No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556179">
            <a:off x="4958041" y="-335905"/>
            <a:ext cx="4591236" cy="439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 descr="Gifs Merry Christmas, Feliz Navidad, No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65949">
            <a:off x="4328143" y="-177999"/>
            <a:ext cx="2521434" cy="241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 descr="Gifs Merry Christmas, Feliz Navidad, No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9451" y="0"/>
            <a:ext cx="2190750" cy="2095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7157410" y="4418525"/>
            <a:ext cx="4706994" cy="2062103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ТУ ПРЕД МОЈИМ УШИМА,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ВИЧИТЕ ЛАЖНО,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ЈА СА СВОЈИМ БОГОМ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ПРИЧАМ НЕШТО ВАЖНО.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1" name="Google Shape;131;p6" descr="TehTarik Poet: RAINBOW OF MY LO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26428">
            <a:off x="-1489119" y="-651334"/>
            <a:ext cx="17070409" cy="893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 descr="We&amp;#39;re back to school and back to fun: 2018 Edition – The Write Attitud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77587" y="-353121"/>
            <a:ext cx="6836523" cy="732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1846729" y="107576"/>
            <a:ext cx="8883073" cy="1077218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БРАНИТЕ МЕНИ ДРУГА ДРУГЕ БОЈЕ,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СВИ ПОД ДУГОМ ИМАМО ЗГОДНО МЈЕСТО СВОЈЕ.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9" name="Google Shape;139;p7" descr="Kids by Bohdan on Dribbbl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93600" cy="7761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1854926" y="836023"/>
            <a:ext cx="7956152" cy="1077218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ШКОЛУ МЕ МОРАТЕ ОБАВЕЗНО ДАТИ,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ТАМО ЋУ НАУЧИТИ СВЕ ШТО ЖЕЛИМ ЗНАТИ.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/>
        </p:nvSpPr>
        <p:spPr>
          <a:xfrm>
            <a:off x="589279" y="1570900"/>
            <a:ext cx="4855240" cy="2062103"/>
          </a:xfrm>
          <a:prstGeom prst="rect">
            <a:avLst/>
          </a:prstGeom>
          <a:solidFill>
            <a:srgbClr val="A8D08C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ДОК СЕ МАЛО ГЛУПИРАМ,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ИГРАМА БЕЧИМ,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ЈА ПРОБЛЕМЕ СВОЈЕ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B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СТРЕСОВЕ ЛИЈЕЧИМ.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8" descr="Мальчик » Анимированные картинки GIF. Коллекция фоновых картинок, обоев для  рабочего стола и анимашек. Уроки по анимаци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838" y="251279"/>
            <a:ext cx="6667500" cy="6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body" idx="1"/>
          </p:nvPr>
        </p:nvSpPr>
        <p:spPr>
          <a:xfrm>
            <a:off x="1203234" y="442459"/>
            <a:ext cx="10515600" cy="33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None/>
            </a:pPr>
            <a:r>
              <a:rPr lang="sr-Cyrl-BA" sz="5400" b="1">
                <a:solidFill>
                  <a:schemeClr val="accent5"/>
                </a:solidFill>
              </a:rPr>
              <a:t>ДЈЕТЕТУ ПРИПАДА СВАКИ ДАН</a:t>
            </a:r>
            <a:endParaRPr sz="5400"/>
          </a:p>
        </p:txBody>
      </p:sp>
      <p:pic>
        <p:nvPicPr>
          <p:cNvPr id="152" name="Google Shape;152;p9" descr="Children&amp;#39;s Corner - Bev Gilliard? MINISTRY, CONSULTING, and Coaching -  ClipArt Best - ClipArt B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8972" y="1551054"/>
            <a:ext cx="5938473" cy="5277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1005</Words>
  <Application>Microsoft Office PowerPoint</Application>
  <PresentationFormat>Custom</PresentationFormat>
  <Paragraphs>182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</dc:creator>
  <cp:lastModifiedBy>MM</cp:lastModifiedBy>
  <cp:revision>4</cp:revision>
  <dcterms:created xsi:type="dcterms:W3CDTF">2021-09-29T17:50:15Z</dcterms:created>
  <dcterms:modified xsi:type="dcterms:W3CDTF">2022-12-28T21:11:20Z</dcterms:modified>
</cp:coreProperties>
</file>