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7" r:id="rId2"/>
    <p:sldId id="303" r:id="rId3"/>
    <p:sldId id="305" r:id="rId4"/>
    <p:sldId id="258" r:id="rId5"/>
    <p:sldId id="260" r:id="rId6"/>
    <p:sldId id="287" r:id="rId7"/>
    <p:sldId id="290" r:id="rId8"/>
    <p:sldId id="261" r:id="rId9"/>
    <p:sldId id="263" r:id="rId10"/>
    <p:sldId id="265" r:id="rId11"/>
    <p:sldId id="275" r:id="rId12"/>
    <p:sldId id="284" r:id="rId13"/>
    <p:sldId id="266" r:id="rId14"/>
    <p:sldId id="267" r:id="rId15"/>
    <p:sldId id="268" r:id="rId16"/>
    <p:sldId id="270" r:id="rId17"/>
    <p:sldId id="272" r:id="rId18"/>
    <p:sldId id="273" r:id="rId19"/>
    <p:sldId id="295" r:id="rId20"/>
    <p:sldId id="276" r:id="rId21"/>
    <p:sldId id="280" r:id="rId22"/>
    <p:sldId id="277" r:id="rId23"/>
    <p:sldId id="294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2494-F6B4-46C0-BEBC-C5CB3654F50F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ECD4-0527-49FE-A1C7-980AE697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E0BEC-21B0-4FC9-BEE4-F8B4E2F9B75F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2A929-E756-4A45-A7C1-110EEC8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F58-6524-4AEE-AD41-A495E141838D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92CD-9392-481E-9DC3-1EB9FB214F63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7FF4-9319-4606-B15B-480B48D341D6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C7A6-716C-4CCE-8AB7-72EA62CB8553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5058-A6EE-4BF4-A511-3CE5FB3DED55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3C78-09DB-47F3-B841-FFD0C03E69A2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BAB9-16C8-48BF-8894-B4FF45C63EFB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D8EE-AF39-4B82-8824-DFFED21DF430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8288-3CB8-4569-81F2-2A79E6F2BD7A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AC92-A31D-423C-A9E0-448D42EAEADD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788D-A256-4C58-A872-13F6C28BE229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7056-337B-4236-B320-25D574B0D5A9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BC7B-CED7-483D-99EE-E145020BD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534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Савјетодавни, инструктивни и надзорни рад-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-Општа организација рада школе 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директора школе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Теслић, април 2019.г.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неусклађена 40 часовна радна недјеља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/>
          </a:bodyPr>
          <a:lstStyle/>
          <a:p>
            <a:r>
              <a:rPr lang="sr-Cyrl-CS" sz="2800" dirty="0" smtClean="0"/>
              <a:t>Распоред и реализацију часова допунске, додатне наставе, секција и припрема ученика за такмичења организовати и релизовати у складу са задужењима наставника у оквиру 40 часовне радне недјеље.</a:t>
            </a:r>
          </a:p>
          <a:p>
            <a:r>
              <a:rPr lang="sr-Cyrl-RS" sz="2800" dirty="0" smtClean="0"/>
              <a:t>Одјељењско старјешинство не додјељивати наставницима који имају испод пола норме </a:t>
            </a:r>
          </a:p>
          <a:p>
            <a:r>
              <a:rPr lang="sr-Cyrl-CS" sz="2800" dirty="0" smtClean="0"/>
              <a:t>Табелу </a:t>
            </a:r>
            <a:r>
              <a:rPr lang="sr-Cyrl-CS" sz="2800" dirty="0"/>
              <a:t>„40 часовна радна недјеља“ истакнути у зборници током цијеле </a:t>
            </a:r>
            <a:r>
              <a:rPr lang="sr-Cyrl-CS" sz="2800" dirty="0" smtClean="0"/>
              <a:t>школске године</a:t>
            </a:r>
          </a:p>
          <a:p>
            <a:r>
              <a:rPr lang="sr-Cyrl-CS" sz="2800" dirty="0" smtClean="0"/>
              <a:t>Рјешења о 40 часовној радној недјељи дати наставницима на потпис.</a:t>
            </a:r>
            <a:endParaRPr lang="sr-Latn-RS" sz="2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73152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остали облици рада са ученицима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91200"/>
          </a:xfrm>
        </p:spPr>
        <p:txBody>
          <a:bodyPr>
            <a:normAutofit fontScale="32500" lnSpcReduction="20000"/>
          </a:bodyPr>
          <a:lstStyle/>
          <a:p>
            <a:pPr marL="0">
              <a:buFontTx/>
              <a:buChar char="-"/>
            </a:pPr>
            <a:r>
              <a:rPr lang="sr-Cyrl-BA" sz="8600" dirty="0" smtClean="0"/>
              <a:t>П</a:t>
            </a:r>
            <a:r>
              <a:rPr lang="en-US" sz="8600" dirty="0" err="1" smtClean="0"/>
              <a:t>лан</a:t>
            </a:r>
            <a:r>
              <a:rPr lang="en-US" sz="8600" dirty="0" smtClean="0"/>
              <a:t> </a:t>
            </a:r>
            <a:r>
              <a:rPr lang="en-US" sz="8600" dirty="0" err="1"/>
              <a:t>ваннаставних</a:t>
            </a:r>
            <a:r>
              <a:rPr lang="en-US" sz="8600" dirty="0"/>
              <a:t> </a:t>
            </a:r>
            <a:r>
              <a:rPr lang="en-US" sz="8600" dirty="0" err="1"/>
              <a:t>активности</a:t>
            </a:r>
            <a:r>
              <a:rPr lang="en-US" sz="8600" dirty="0"/>
              <a:t> </a:t>
            </a:r>
            <a:r>
              <a:rPr lang="en-US" sz="8600" dirty="0" err="1"/>
              <a:t>правити</a:t>
            </a:r>
            <a:r>
              <a:rPr lang="en-US" sz="8600" dirty="0"/>
              <a:t> </a:t>
            </a:r>
            <a:r>
              <a:rPr lang="en-US" sz="8600" dirty="0" err="1"/>
              <a:t>на</a:t>
            </a:r>
            <a:r>
              <a:rPr lang="en-US" sz="8600" dirty="0"/>
              <a:t> </a:t>
            </a:r>
            <a:r>
              <a:rPr lang="en-US" sz="8600" dirty="0" err="1"/>
              <a:t>основу</a:t>
            </a:r>
            <a:r>
              <a:rPr lang="en-US" sz="8600" dirty="0"/>
              <a:t> </a:t>
            </a:r>
            <a:r>
              <a:rPr lang="en-US" sz="8600" dirty="0" err="1"/>
              <a:t>интересовања</a:t>
            </a:r>
            <a:r>
              <a:rPr lang="en-US" sz="8600" dirty="0"/>
              <a:t> </a:t>
            </a:r>
            <a:r>
              <a:rPr lang="en-US" sz="8600" dirty="0" err="1"/>
              <a:t>ученика</a:t>
            </a:r>
            <a:r>
              <a:rPr lang="en-US" sz="8600" dirty="0"/>
              <a:t> </a:t>
            </a:r>
            <a:r>
              <a:rPr lang="en-US" sz="8600" dirty="0" smtClean="0"/>
              <a:t>и</a:t>
            </a:r>
            <a:r>
              <a:rPr lang="sr-Cyrl-BA" sz="8600" dirty="0" smtClean="0"/>
              <a:t> </a:t>
            </a:r>
            <a:r>
              <a:rPr lang="en-US" sz="8600" dirty="0" err="1" smtClean="0"/>
              <a:t>постојећих</a:t>
            </a:r>
            <a:r>
              <a:rPr lang="en-US" sz="8600" dirty="0" smtClean="0"/>
              <a:t> </a:t>
            </a:r>
            <a:r>
              <a:rPr lang="sr-Cyrl-RS" sz="8600" dirty="0" smtClean="0"/>
              <a:t>шк. </a:t>
            </a:r>
            <a:r>
              <a:rPr lang="en-US" sz="8600" dirty="0" err="1"/>
              <a:t>ресурса</a:t>
            </a:r>
            <a:r>
              <a:rPr lang="sr-Cyrl-RS" sz="8600" dirty="0"/>
              <a:t> а </a:t>
            </a:r>
            <a:r>
              <a:rPr lang="sr-Cyrl-CS" sz="8600" dirty="0"/>
              <a:t>документацију о </a:t>
            </a:r>
            <a:r>
              <a:rPr lang="sr-Cyrl-CS" sz="8600" dirty="0" smtClean="0"/>
              <a:t>реализацији - дневнике рада </a:t>
            </a:r>
            <a:r>
              <a:rPr lang="sr-Cyrl-CS" sz="8600" dirty="0"/>
              <a:t>допунске, додатне наставе, секција и припреме </a:t>
            </a:r>
            <a:r>
              <a:rPr lang="sr-Cyrl-CS" sz="8600" dirty="0" smtClean="0"/>
              <a:t>за </a:t>
            </a:r>
            <a:r>
              <a:rPr lang="sr-Cyrl-CS" sz="8600" dirty="0"/>
              <a:t>такмичња водити благовремено и цјеловито</a:t>
            </a:r>
            <a:r>
              <a:rPr lang="sr-Cyrl-CS" sz="8600" dirty="0" smtClean="0"/>
              <a:t>.</a:t>
            </a:r>
          </a:p>
          <a:p>
            <a:pPr marL="0">
              <a:buNone/>
            </a:pPr>
            <a:r>
              <a:rPr lang="sr-Cyrl-CS" sz="7000" dirty="0" smtClean="0"/>
              <a:t>- </a:t>
            </a:r>
            <a:r>
              <a:rPr lang="sr-Cyrl-CS" sz="8600" dirty="0" smtClean="0"/>
              <a:t>Дневници рада треба да садрже и план и програм, распоред часова, списак ученика, ажурну евиденцију о њиховом присуству и постигнућима.  Мјесто им је у зборници </a:t>
            </a:r>
            <a:r>
              <a:rPr lang="sr-Cyrl-CS" sz="8600" dirty="0"/>
              <a:t>тако да </a:t>
            </a:r>
            <a:r>
              <a:rPr lang="sr-Cyrl-CS" sz="8600" dirty="0" smtClean="0"/>
              <a:t>су </a:t>
            </a:r>
            <a:r>
              <a:rPr lang="sr-Cyrl-CS" sz="8600" dirty="0"/>
              <a:t>увијек </a:t>
            </a:r>
            <a:r>
              <a:rPr lang="sr-Cyrl-CS" sz="8600" dirty="0" smtClean="0"/>
              <a:t>доступни наставницима </a:t>
            </a:r>
            <a:r>
              <a:rPr lang="sr-Cyrl-CS" sz="8600" dirty="0"/>
              <a:t>али и да би се  </a:t>
            </a:r>
            <a:r>
              <a:rPr lang="sr-Cyrl-CS" sz="8600" dirty="0" smtClean="0"/>
              <a:t>могли </a:t>
            </a:r>
            <a:r>
              <a:rPr lang="sr-Cyrl-CS" sz="8600" dirty="0"/>
              <a:t>и редовно </a:t>
            </a:r>
            <a:r>
              <a:rPr lang="sr-Cyrl-CS" sz="8600" dirty="0" smtClean="0"/>
              <a:t>контролисати. </a:t>
            </a:r>
          </a:p>
          <a:p>
            <a:pPr marL="0">
              <a:buFontTx/>
              <a:buChar char="-"/>
            </a:pPr>
            <a:endParaRPr lang="sr-Cyrl-CS" sz="1200" dirty="0" smtClean="0"/>
          </a:p>
          <a:p>
            <a:pPr marL="0">
              <a:buNone/>
            </a:pPr>
            <a:r>
              <a:rPr lang="sr-Cyrl-CS" sz="8600" dirty="0" smtClean="0"/>
              <a:t>- Распоред часова допунске, додатне наставе, секција и припрема ученика за такмичења истакнути у зборници а најбоље би било </a:t>
            </a:r>
            <a:r>
              <a:rPr lang="sr-Cyrl-RS" sz="8600" dirty="0" smtClean="0"/>
              <a:t>интегрисати га у јединствени Распоред часова.</a:t>
            </a:r>
            <a:endParaRPr lang="en-US" sz="8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467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 неажуран електронски дневник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Електронски дневник водити ажурно (настојати да се подаци унесу бар унутар 48 часова) а извјештаје који се могу добити из е-дневника користити у аналитичком раду и редовно их постављати на огласну таблу у зборници. </a:t>
            </a:r>
            <a:endParaRPr lang="en-US" sz="2800" dirty="0" smtClean="0"/>
          </a:p>
          <a:p>
            <a:r>
              <a:rPr lang="sr-Cyrl-BA" sz="2800" dirty="0" smtClean="0"/>
              <a:t>И надаље тражити од Министарства - Одјељења за средње образовање, да се омогући опција штампања свједочанстава (као у е-дневнику основне школе).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73914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sr-Cyrl-CS" sz="3600" dirty="0" smtClean="0">
                <a:solidFill>
                  <a:srgbClr val="C00000"/>
                </a:solidFill>
                <a:latin typeface="+mn-lt"/>
              </a:rPr>
              <a:t>не постоји Развојни план </a:t>
            </a:r>
            <a:r>
              <a:rPr lang="sr-Cyrl-CS" sz="3200" dirty="0" smtClean="0">
                <a:solidFill>
                  <a:srgbClr val="C00000"/>
                </a:solidFill>
                <a:latin typeface="+mn-lt"/>
              </a:rPr>
              <a:t>(чл. 61. Закона)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700" dirty="0" smtClean="0"/>
              <a:t>-  Подаци о школи (и оне по којима је школа посебна и на које се поноси)</a:t>
            </a:r>
          </a:p>
          <a:p>
            <a:pPr>
              <a:buNone/>
            </a:pPr>
            <a:r>
              <a:rPr lang="sr-Cyrl-BA" sz="2700" dirty="0" smtClean="0"/>
              <a:t>-  </a:t>
            </a:r>
            <a:r>
              <a:rPr lang="en-US" sz="2700" dirty="0" smtClean="0"/>
              <a:t>SWOT</a:t>
            </a:r>
            <a:r>
              <a:rPr lang="sr-Cyrl-BA" sz="2700" dirty="0" smtClean="0"/>
              <a:t> анализа</a:t>
            </a:r>
            <a:r>
              <a:rPr lang="en-US" sz="2700" dirty="0" smtClean="0"/>
              <a:t> </a:t>
            </a:r>
            <a:r>
              <a:rPr lang="sr-Cyrl-BA" sz="2700" dirty="0" smtClean="0"/>
              <a:t>(снаге, слабости, могућности, пријетње)</a:t>
            </a:r>
          </a:p>
          <a:p>
            <a:pPr>
              <a:buNone/>
            </a:pPr>
            <a:r>
              <a:rPr lang="sr-Cyrl-BA" sz="2700" dirty="0" smtClean="0"/>
              <a:t>-  Визија и мисија </a:t>
            </a:r>
            <a:r>
              <a:rPr lang="sr-Cyrl-BA" sz="2700" smtClean="0"/>
              <a:t>(инспиративна </a:t>
            </a:r>
            <a:r>
              <a:rPr lang="sr-Cyrl-BA" sz="2700" dirty="0" smtClean="0"/>
              <a:t>изјава која одређује правац у коме се ће школа настоји развијати у периоду 5 – 10 година и начин на који ће се то остварити)</a:t>
            </a:r>
          </a:p>
          <a:p>
            <a:pPr>
              <a:buNone/>
            </a:pPr>
            <a:r>
              <a:rPr lang="sr-Cyrl-BA" sz="2700" dirty="0" smtClean="0"/>
              <a:t>-  Анализа постојећег стања као полазна основа у планирању дугорочних циљева (задаци и активноати)</a:t>
            </a:r>
          </a:p>
          <a:p>
            <a:pPr>
              <a:buFontTx/>
              <a:buChar char="-"/>
            </a:pPr>
            <a:r>
              <a:rPr lang="sr-Cyrl-BA" sz="2700" dirty="0" smtClean="0"/>
              <a:t>Дефинисање приоритетних области </a:t>
            </a:r>
          </a:p>
          <a:p>
            <a:pPr>
              <a:buFontTx/>
              <a:buChar char="-"/>
            </a:pPr>
            <a:r>
              <a:rPr lang="sr-Cyrl-BA" sz="2700" dirty="0" smtClean="0"/>
              <a:t>План за унапређивање квалитета рада</a:t>
            </a:r>
            <a:r>
              <a:rPr lang="en-US" sz="2700" dirty="0" smtClean="0"/>
              <a:t> </a:t>
            </a:r>
            <a:r>
              <a:rPr lang="sr-Cyrl-BA" sz="2700" dirty="0" smtClean="0"/>
              <a:t>(средњорочни али који се ажурира по потреби)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086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теме на сједницама Наставничког вијећа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800" dirty="0"/>
              <a:t>Програмиране садржаје рада Наставничког вијећа реализовати планираном динамиком а на дневни ред уврстити и извјештаје  о раду стручних актива, стручних сарадника</a:t>
            </a:r>
            <a:r>
              <a:rPr lang="sr-Cyrl-CS" sz="2800" dirty="0" smtClean="0"/>
              <a:t>, план и  </a:t>
            </a:r>
            <a:r>
              <a:rPr lang="sr-Cyrl-CS" sz="2800" dirty="0"/>
              <a:t>извјештаје о </a:t>
            </a:r>
            <a:r>
              <a:rPr lang="sr-Cyrl-CS" sz="2800" dirty="0" smtClean="0"/>
              <a:t>ваннаставним и слободним активностима </a:t>
            </a:r>
            <a:r>
              <a:rPr lang="sr-Cyrl-CS" sz="2800" dirty="0"/>
              <a:t>као и остале садржаје који су у надлежности Наставничког вијећа, у складу са чланом</a:t>
            </a:r>
            <a:r>
              <a:rPr lang="en-US" sz="2800" dirty="0"/>
              <a:t> 141</a:t>
            </a:r>
            <a:r>
              <a:rPr lang="sr-Cyrl-RS" sz="2800" dirty="0"/>
              <a:t>.</a:t>
            </a:r>
            <a:r>
              <a:rPr lang="sr-Cyrl-CS" sz="2800" dirty="0"/>
              <a:t> </a:t>
            </a:r>
            <a:r>
              <a:rPr lang="sr-Cyrl-CS" sz="2800" dirty="0" smtClean="0"/>
              <a:t>Закона...</a:t>
            </a:r>
          </a:p>
          <a:p>
            <a:pPr algn="just"/>
            <a:r>
              <a:rPr lang="sr-Cyrl-CS" sz="2800" dirty="0" smtClean="0"/>
              <a:t>Наставничка вијећа треба да утврђују (на приједлог стручних актива) дио стручних наст. програма (до 30%, уз сагласност Министарства) у складу са тржишта рада локалне заједнице.</a:t>
            </a:r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70104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39762"/>
          </a:xfrm>
        </p:spPr>
        <p:txBody>
          <a:bodyPr>
            <a:noAutofit/>
          </a:bodyPr>
          <a:lstStyle/>
          <a:p>
            <a:r>
              <a:rPr lang="sr-Cyrl-CS" sz="3600" dirty="0" smtClean="0">
                <a:solidFill>
                  <a:srgbClr val="C00000"/>
                </a:solidFill>
                <a:latin typeface="+mn-lt"/>
              </a:rPr>
              <a:t>теме на сједницама Одјељењских вијећа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sr-Cyrl-CS" sz="2800" dirty="0"/>
              <a:t>Одјељењска вијећа на дневном реду својих сједница требају имати све теме и послове који су у надлежности ових стручних органа, у складу са чланом 139. Закона </a:t>
            </a:r>
            <a:r>
              <a:rPr lang="sr-Cyrl-CS" sz="2800" dirty="0" smtClean="0"/>
              <a:t>... </a:t>
            </a:r>
          </a:p>
          <a:p>
            <a:endParaRPr lang="sr-Cyrl-CS" sz="2800" dirty="0" smtClean="0"/>
          </a:p>
          <a:p>
            <a:pPr algn="ctr">
              <a:buNone/>
            </a:pPr>
            <a:r>
              <a:rPr lang="sr-Cyrl-CS" sz="3600" dirty="0" smtClean="0">
                <a:solidFill>
                  <a:srgbClr val="C00000"/>
                </a:solidFill>
              </a:rPr>
              <a:t>теме на сједницама Стручних актива</a:t>
            </a:r>
            <a:endParaRPr lang="en-US" sz="3600" dirty="0">
              <a:solidFill>
                <a:srgbClr val="C00000"/>
              </a:solidFill>
            </a:endParaRPr>
          </a:p>
          <a:p>
            <a:r>
              <a:rPr lang="sr-Cyrl-CS" sz="2800" dirty="0" smtClean="0"/>
              <a:t>Стручни активи треба да реализују своје планиране садржаје предвиђеном динамиком, а у програм рада и на дневни ред састанака да уврсте све теме из њихових надлежности, у складу са чланом 140. Закона ...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467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solidFill>
                  <a:srgbClr val="C00000"/>
                </a:solidFill>
                <a:latin typeface="+mn-lt"/>
              </a:rPr>
              <a:t>с</a:t>
            </a:r>
            <a:r>
              <a:rPr lang="en-US" sz="4000" dirty="0" err="1" smtClean="0">
                <a:solidFill>
                  <a:srgbClr val="C00000"/>
                </a:solidFill>
                <a:latin typeface="+mn-lt"/>
              </a:rPr>
              <a:t>тручни</a:t>
            </a:r>
            <a:r>
              <a:rPr lang="en-US" sz="4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+mn-lt"/>
              </a:rPr>
              <a:t>органи</a:t>
            </a:r>
            <a:r>
              <a:rPr lang="sr-Cyrl-BA" sz="4000" dirty="0" smtClean="0">
                <a:solidFill>
                  <a:srgbClr val="C00000"/>
                </a:solidFill>
                <a:latin typeface="+mn-lt"/>
              </a:rPr>
              <a:t> не дају препоруке,</a:t>
            </a:r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...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000" dirty="0" smtClean="0"/>
              <a:t>   		 </a:t>
            </a:r>
            <a:r>
              <a:rPr lang="sr-Cyrl-CS" sz="2800" dirty="0" smtClean="0"/>
              <a:t>Сви </a:t>
            </a:r>
            <a:r>
              <a:rPr lang="sr-Cyrl-CS" sz="2800" dirty="0"/>
              <a:t>с</a:t>
            </a:r>
            <a:r>
              <a:rPr lang="en-US" sz="2800" dirty="0" err="1"/>
              <a:t>тручни</a:t>
            </a:r>
            <a:r>
              <a:rPr lang="en-US" sz="2800" dirty="0"/>
              <a:t> </a:t>
            </a:r>
            <a:r>
              <a:rPr lang="en-US" sz="2800" dirty="0" err="1"/>
              <a:t>органи</a:t>
            </a:r>
            <a:r>
              <a:rPr lang="en-US" sz="2800" dirty="0"/>
              <a:t>  </a:t>
            </a:r>
            <a:r>
              <a:rPr lang="sr-Cyrl-RS" sz="2800" dirty="0"/>
              <a:t>треба да </a:t>
            </a:r>
            <a:r>
              <a:rPr lang="sr-Cyrl-CS" sz="2800" dirty="0" smtClean="0"/>
              <a:t>раде анализе реализације ГПР-а школе са препорукама за унапређење и ГПР-а и рада школе. Ове препоруке и </a:t>
            </a:r>
            <a:r>
              <a:rPr lang="en-US" sz="2800" dirty="0" err="1" smtClean="0"/>
              <a:t>пр</a:t>
            </a:r>
            <a:r>
              <a:rPr lang="sr-Cyrl-BA" sz="2800" dirty="0" smtClean="0"/>
              <a:t>едложене</a:t>
            </a:r>
            <a:r>
              <a:rPr lang="en-US" sz="2800" dirty="0" smtClean="0"/>
              <a:t> </a:t>
            </a:r>
            <a:r>
              <a:rPr lang="en-US" sz="2800" dirty="0" err="1"/>
              <a:t>мјере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 smtClean="0"/>
              <a:t>побољшање</a:t>
            </a:r>
            <a:r>
              <a:rPr lang="sr-Cyrl-BA" sz="2800" dirty="0" smtClean="0"/>
              <a:t>,</a:t>
            </a:r>
            <a:r>
              <a:rPr lang="sr-Cyrl-CS" sz="2800" dirty="0" smtClean="0"/>
              <a:t> Школски одбор  је обавезан разматрати на сједницама</a:t>
            </a:r>
            <a:endParaRPr lang="sr-Cyrl-BA" sz="2800" dirty="0" smtClean="0">
              <a:solidFill>
                <a:srgbClr val="FFC000"/>
              </a:solidFill>
            </a:endParaRPr>
          </a:p>
          <a:p>
            <a:pPr lvl="0">
              <a:buNone/>
            </a:pPr>
            <a:endParaRPr lang="sr-Cyrl-CS" sz="2800" dirty="0" smtClean="0"/>
          </a:p>
          <a:p>
            <a:pPr algn="ctr">
              <a:buNone/>
            </a:pPr>
            <a:r>
              <a:rPr lang="sr-Cyrl-CS" sz="3600" dirty="0" smtClean="0">
                <a:solidFill>
                  <a:srgbClr val="C00000"/>
                </a:solidFill>
              </a:rPr>
              <a:t>није конституисано Савјетодавно вијеће</a:t>
            </a:r>
          </a:p>
          <a:p>
            <a:pPr>
              <a:buNone/>
            </a:pPr>
            <a:r>
              <a:rPr lang="sr-Cyrl-CS" sz="2800" dirty="0" smtClean="0"/>
              <a:t>    	У складу са чланом 144. Закона о средњем образовању и васпитању формирати Савјетодавно вијеће школе и школа треба да потакне рад истог.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1628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sr-Cyrl-CS" sz="3600" dirty="0" smtClean="0">
                <a:solidFill>
                  <a:srgbClr val="C00000"/>
                </a:solidFill>
                <a:latin typeface="+mn-lt"/>
              </a:rPr>
              <a:t>неадекватан План стручног усавршавања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rmAutofit fontScale="77500" lnSpcReduction="20000"/>
          </a:bodyPr>
          <a:lstStyle/>
          <a:p>
            <a:r>
              <a:rPr lang="sr-Cyrl-CS" sz="3300" dirty="0" smtClean="0"/>
              <a:t>Планом </a:t>
            </a:r>
            <a:r>
              <a:rPr lang="sr-Cyrl-BA" sz="3300" dirty="0" smtClean="0"/>
              <a:t>с.у. </a:t>
            </a:r>
            <a:r>
              <a:rPr lang="sr-Cyrl-CS" sz="3300" dirty="0" smtClean="0"/>
              <a:t>дефинисати </a:t>
            </a:r>
            <a:r>
              <a:rPr lang="sr-Cyrl-CS" sz="3300" dirty="0"/>
              <a:t>прецизније мјесто, начин и вријеме </a:t>
            </a:r>
            <a:r>
              <a:rPr lang="sr-Cyrl-CS" sz="3300" dirty="0" smtClean="0"/>
              <a:t>реализације (</a:t>
            </a:r>
            <a:r>
              <a:rPr lang="sr-Cyrl-RS" dirty="0" smtClean="0"/>
              <a:t>никако “до краја септембра!”)</a:t>
            </a:r>
            <a:endParaRPr lang="sr-Cyrl-CS" sz="3300" dirty="0" smtClean="0"/>
          </a:p>
          <a:p>
            <a:r>
              <a:rPr lang="en-US" sz="3300" dirty="0" err="1" smtClean="0"/>
              <a:t>План</a:t>
            </a:r>
            <a:r>
              <a:rPr lang="sr-Cyrl-BA" sz="3300" dirty="0" smtClean="0"/>
              <a:t> с.у.</a:t>
            </a:r>
            <a:r>
              <a:rPr lang="en-US" sz="3300" dirty="0" smtClean="0"/>
              <a:t> </a:t>
            </a:r>
            <a:r>
              <a:rPr lang="sr-Cyrl-RS" sz="3300" dirty="0" smtClean="0"/>
              <a:t>мора </a:t>
            </a:r>
            <a:r>
              <a:rPr lang="sr-Cyrl-RS" sz="3300" dirty="0"/>
              <a:t>бити </a:t>
            </a:r>
            <a:r>
              <a:rPr lang="en-US" sz="3300" dirty="0" err="1"/>
              <a:t>усмјерен</a:t>
            </a:r>
            <a:r>
              <a:rPr lang="en-US" sz="3300" dirty="0"/>
              <a:t> </a:t>
            </a:r>
            <a:r>
              <a:rPr lang="en-US" sz="3300" dirty="0" err="1"/>
              <a:t>на</a:t>
            </a:r>
            <a:r>
              <a:rPr lang="en-US" sz="3300" dirty="0"/>
              <a:t> </a:t>
            </a:r>
            <a:r>
              <a:rPr lang="en-US" sz="3300" dirty="0" err="1"/>
              <a:t>унапређење</a:t>
            </a:r>
            <a:r>
              <a:rPr lang="en-US" sz="3300" dirty="0"/>
              <a:t> </a:t>
            </a:r>
            <a:r>
              <a:rPr lang="en-US" sz="3300" dirty="0" err="1"/>
              <a:t>квалитета</a:t>
            </a:r>
            <a:r>
              <a:rPr lang="en-US" sz="3300" dirty="0"/>
              <a:t> </a:t>
            </a:r>
            <a:r>
              <a:rPr lang="sr-Cyrl-BA" sz="3300" dirty="0" smtClean="0"/>
              <a:t>образ.- васп.</a:t>
            </a:r>
            <a:r>
              <a:rPr lang="en-US" sz="3300" dirty="0" smtClean="0"/>
              <a:t> </a:t>
            </a:r>
            <a:r>
              <a:rPr lang="en-US" sz="3300" dirty="0" err="1"/>
              <a:t>рада</a:t>
            </a:r>
            <a:r>
              <a:rPr lang="en-US" sz="3300" dirty="0"/>
              <a:t> </a:t>
            </a:r>
            <a:r>
              <a:rPr lang="en-US" sz="3300" dirty="0" err="1"/>
              <a:t>наставника</a:t>
            </a:r>
            <a:r>
              <a:rPr lang="sr-Cyrl-RS" sz="3300" dirty="0"/>
              <a:t> и </a:t>
            </a:r>
            <a:r>
              <a:rPr lang="sr-Cyrl-RS" sz="3300" dirty="0" smtClean="0"/>
              <a:t>школе</a:t>
            </a:r>
            <a:r>
              <a:rPr lang="en-US" sz="3300" dirty="0" smtClean="0"/>
              <a:t>.</a:t>
            </a:r>
            <a:endParaRPr lang="sr-Cyrl-RS" sz="3300" dirty="0" smtClean="0"/>
          </a:p>
          <a:p>
            <a:r>
              <a:rPr lang="sr-Cyrl-RS" sz="3300" dirty="0" smtClean="0"/>
              <a:t>План с.у. мора </a:t>
            </a:r>
            <a:r>
              <a:rPr lang="en-US" sz="3300" dirty="0" err="1" smtClean="0"/>
              <a:t>предвиђа</a:t>
            </a:r>
            <a:r>
              <a:rPr lang="sr-Cyrl-RS" sz="3300" dirty="0"/>
              <a:t>ти </a:t>
            </a:r>
            <a:r>
              <a:rPr lang="en-US" sz="3300" dirty="0"/>
              <a:t> </a:t>
            </a:r>
            <a:r>
              <a:rPr lang="en-US" sz="3300" dirty="0" err="1"/>
              <a:t>различите</a:t>
            </a:r>
            <a:r>
              <a:rPr lang="en-US" sz="3300" dirty="0"/>
              <a:t> </a:t>
            </a:r>
            <a:r>
              <a:rPr lang="en-US" sz="3300" dirty="0" err="1"/>
              <a:t>облике</a:t>
            </a:r>
            <a:r>
              <a:rPr lang="en-US" sz="3300" dirty="0"/>
              <a:t> и </a:t>
            </a:r>
            <a:r>
              <a:rPr lang="en-US" sz="3300" dirty="0" err="1"/>
              <a:t>начине</a:t>
            </a:r>
            <a:r>
              <a:rPr lang="en-US" sz="3300" dirty="0"/>
              <a:t> </a:t>
            </a:r>
            <a:r>
              <a:rPr lang="en-US" sz="3300" dirty="0" err="1"/>
              <a:t>стручног</a:t>
            </a:r>
            <a:r>
              <a:rPr lang="en-US" sz="3300" dirty="0"/>
              <a:t> </a:t>
            </a:r>
            <a:r>
              <a:rPr lang="en-US" sz="3300" dirty="0" err="1" smtClean="0"/>
              <a:t>усавршавања</a:t>
            </a:r>
            <a:r>
              <a:rPr lang="sr-Cyrl-BA" sz="3300" dirty="0" smtClean="0"/>
              <a:t>.</a:t>
            </a:r>
          </a:p>
          <a:p>
            <a:r>
              <a:rPr lang="sr-Cyrl-CS" sz="3300" dirty="0" smtClean="0"/>
              <a:t>На приједлог стручних актива, План разматрати </a:t>
            </a:r>
            <a:r>
              <a:rPr lang="sr-Cyrl-CS" sz="3300" dirty="0"/>
              <a:t>на Наставничком </a:t>
            </a:r>
            <a:r>
              <a:rPr lang="sr-Cyrl-CS" sz="3300" dirty="0" smtClean="0"/>
              <a:t>вијећу (чл. 117 Закона ...), а након </a:t>
            </a:r>
            <a:r>
              <a:rPr lang="sr-Cyrl-CS" sz="3300" dirty="0"/>
              <a:t>усвајања </a:t>
            </a:r>
            <a:r>
              <a:rPr lang="sr-Cyrl-CS" sz="3300" dirty="0" smtClean="0"/>
              <a:t>исти истакнути </a:t>
            </a:r>
            <a:r>
              <a:rPr lang="sr-Cyrl-CS" sz="3300" dirty="0"/>
              <a:t>на видно мјесто у </a:t>
            </a:r>
            <a:r>
              <a:rPr lang="sr-Cyrl-CS" sz="3300" dirty="0" smtClean="0"/>
              <a:t>зборници.</a:t>
            </a:r>
          </a:p>
          <a:p>
            <a:r>
              <a:rPr lang="sr-Cyrl-BA" sz="3300" dirty="0" smtClean="0"/>
              <a:t>Р</a:t>
            </a:r>
            <a:r>
              <a:rPr lang="en-US" sz="3300" dirty="0" err="1" smtClean="0"/>
              <a:t>езултати</a:t>
            </a:r>
            <a:r>
              <a:rPr lang="en-US" sz="3300" dirty="0" smtClean="0"/>
              <a:t> </a:t>
            </a:r>
            <a:r>
              <a:rPr lang="en-US" sz="3300" dirty="0" err="1" smtClean="0"/>
              <a:t>стручног</a:t>
            </a:r>
            <a:r>
              <a:rPr lang="en-US" sz="3300" dirty="0" smtClean="0"/>
              <a:t> </a:t>
            </a:r>
            <a:r>
              <a:rPr lang="en-US" sz="3300" dirty="0" err="1" smtClean="0"/>
              <a:t>усавршавања</a:t>
            </a:r>
            <a:r>
              <a:rPr lang="en-US" sz="3300" dirty="0" smtClean="0"/>
              <a:t> </a:t>
            </a:r>
            <a:r>
              <a:rPr lang="sr-Cyrl-RS" sz="3300" dirty="0" smtClean="0"/>
              <a:t>би требали бити </a:t>
            </a:r>
            <a:r>
              <a:rPr lang="sr-Cyrl-BA" sz="3300" dirty="0" smtClean="0"/>
              <a:t>довољно</a:t>
            </a:r>
            <a:r>
              <a:rPr lang="en-US" sz="3300" dirty="0" smtClean="0"/>
              <a:t> </a:t>
            </a:r>
            <a:r>
              <a:rPr lang="en-US" sz="3300" dirty="0" err="1" smtClean="0"/>
              <a:t>транспарентни</a:t>
            </a:r>
            <a:r>
              <a:rPr lang="sr-Cyrl-BA" sz="3300" dirty="0" smtClean="0"/>
              <a:t> и евидентни.</a:t>
            </a:r>
            <a:endParaRPr lang="sr-Cyrl-CS" sz="3300" dirty="0" smtClean="0"/>
          </a:p>
          <a:p>
            <a:r>
              <a:rPr lang="sr-Cyrl-CS" sz="3300" dirty="0" smtClean="0"/>
              <a:t>На </a:t>
            </a:r>
            <a:r>
              <a:rPr lang="sr-Cyrl-CS" sz="3300" dirty="0"/>
              <a:t>крају наставне године увезати све </a:t>
            </a:r>
            <a:r>
              <a:rPr lang="sr-Cyrl-CS" sz="3300" dirty="0" smtClean="0"/>
              <a:t>писане / штампане </a:t>
            </a:r>
            <a:r>
              <a:rPr lang="sr-Cyrl-CS" sz="3300" dirty="0"/>
              <a:t>стручне радове у јединствени „зборник“ за текућу ш.г. и бар </a:t>
            </a:r>
            <a:r>
              <a:rPr lang="sr-Cyrl-CS" sz="3300" dirty="0" smtClean="0"/>
              <a:t>по један примјерак треба  бити доступан у зборници и </a:t>
            </a:r>
            <a:r>
              <a:rPr lang="sr-Cyrl-CS" sz="3300" dirty="0"/>
              <a:t>у школској библиотеци; </a:t>
            </a:r>
            <a:endParaRPr lang="en-US" sz="33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0104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C00000"/>
                </a:solidFill>
                <a:latin typeface="+mn-lt"/>
              </a:rPr>
              <a:t> неактиван Савјет родитеља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486400"/>
          </a:xfrm>
        </p:spPr>
        <p:txBody>
          <a:bodyPr>
            <a:normAutofit fontScale="92500"/>
          </a:bodyPr>
          <a:lstStyle/>
          <a:p>
            <a:r>
              <a:rPr lang="sr-Cyrl-RS" sz="3000" dirty="0"/>
              <a:t>Савјет родитеља би се требао стално подстицати да се </a:t>
            </a:r>
            <a:r>
              <a:rPr lang="sr-Cyrl-RS" sz="3000" dirty="0" smtClean="0"/>
              <a:t>снажније у</a:t>
            </a:r>
            <a:r>
              <a:rPr lang="en-US" sz="3000" dirty="0" err="1"/>
              <a:t>кључ</a:t>
            </a:r>
            <a:r>
              <a:rPr lang="sr-Cyrl-RS" sz="3000" dirty="0" smtClean="0"/>
              <a:t>и </a:t>
            </a:r>
            <a:r>
              <a:rPr lang="en-US" sz="3000" dirty="0"/>
              <a:t>у </a:t>
            </a:r>
            <a:r>
              <a:rPr lang="en-US" sz="3000" dirty="0" err="1"/>
              <a:t>процесе</a:t>
            </a:r>
            <a:r>
              <a:rPr lang="en-US" sz="3000" dirty="0"/>
              <a:t> </a:t>
            </a:r>
            <a:r>
              <a:rPr lang="en-US" sz="3000" dirty="0" err="1"/>
              <a:t>планирања</a:t>
            </a:r>
            <a:r>
              <a:rPr lang="en-US" sz="3000" dirty="0"/>
              <a:t> и </a:t>
            </a:r>
            <a:r>
              <a:rPr lang="en-US" sz="3000" dirty="0" err="1"/>
              <a:t>реализације</a:t>
            </a:r>
            <a:r>
              <a:rPr lang="en-US" sz="3000" dirty="0"/>
              <a:t> </a:t>
            </a:r>
            <a:r>
              <a:rPr lang="en-US" sz="3000" dirty="0" err="1"/>
              <a:t>активности</a:t>
            </a:r>
            <a:r>
              <a:rPr lang="en-US" sz="3000" dirty="0"/>
              <a:t> у </a:t>
            </a:r>
            <a:r>
              <a:rPr lang="en-US" sz="3000" dirty="0" err="1" smtClean="0"/>
              <a:t>школи</a:t>
            </a:r>
            <a:r>
              <a:rPr lang="sr-Cyrl-BA" sz="3000" dirty="0" smtClean="0"/>
              <a:t>.</a:t>
            </a:r>
          </a:p>
          <a:p>
            <a:r>
              <a:rPr lang="sr-Cyrl-BA" sz="3000" dirty="0" smtClean="0"/>
              <a:t> </a:t>
            </a:r>
            <a:r>
              <a:rPr lang="sr-Cyrl-BA" sz="3000" dirty="0"/>
              <a:t>Ш</a:t>
            </a:r>
            <a:r>
              <a:rPr lang="sr-Cyrl-BA" sz="3000" dirty="0" smtClean="0"/>
              <a:t>кола </a:t>
            </a:r>
            <a:r>
              <a:rPr lang="sr-Cyrl-BA" sz="3000" dirty="0"/>
              <a:t>мора успоставити систем </a:t>
            </a:r>
            <a:r>
              <a:rPr lang="en-US" sz="3000" dirty="0"/>
              <a:t> </a:t>
            </a:r>
            <a:r>
              <a:rPr lang="en-US" sz="3000" dirty="0" err="1"/>
              <a:t>редовног</a:t>
            </a:r>
            <a:r>
              <a:rPr lang="en-US" sz="3000" dirty="0"/>
              <a:t> </a:t>
            </a:r>
            <a:r>
              <a:rPr lang="en-US" sz="3000" dirty="0" err="1"/>
              <a:t>информисања</a:t>
            </a:r>
            <a:r>
              <a:rPr lang="en-US" sz="3000" dirty="0"/>
              <a:t> </a:t>
            </a:r>
            <a:r>
              <a:rPr lang="sr-Cyrl-BA" sz="3000" dirty="0" smtClean="0"/>
              <a:t>Савјета </a:t>
            </a:r>
            <a:r>
              <a:rPr lang="en-US" sz="3000" dirty="0" err="1" smtClean="0"/>
              <a:t>родитеља</a:t>
            </a:r>
            <a:r>
              <a:rPr lang="en-US" sz="3000" dirty="0" smtClean="0"/>
              <a:t> </a:t>
            </a:r>
            <a:r>
              <a:rPr lang="sr-Cyrl-BA" sz="3000" dirty="0" smtClean="0"/>
              <a:t>(и свих родитеља) </a:t>
            </a:r>
            <a:r>
              <a:rPr lang="en-US" sz="3000" dirty="0" smtClean="0"/>
              <a:t>о </a:t>
            </a:r>
            <a:r>
              <a:rPr lang="sr-Cyrl-RS" sz="3000" dirty="0"/>
              <a:t>својим </a:t>
            </a:r>
            <a:r>
              <a:rPr lang="en-US" sz="3000" dirty="0" err="1"/>
              <a:t>активностима</a:t>
            </a:r>
            <a:r>
              <a:rPr lang="en-US" sz="3000" dirty="0"/>
              <a:t> и </a:t>
            </a:r>
            <a:r>
              <a:rPr lang="en-US" sz="3000" dirty="0" err="1"/>
              <a:t>дјелатностима</a:t>
            </a:r>
            <a:r>
              <a:rPr lang="sr-Cyrl-RS" sz="3000" dirty="0"/>
              <a:t>;</a:t>
            </a:r>
            <a:r>
              <a:rPr lang="sr-Cyrl-CS" sz="3000" dirty="0"/>
              <a:t> </a:t>
            </a:r>
            <a:endParaRPr lang="sr-Cyrl-CS" sz="3000" dirty="0" smtClean="0"/>
          </a:p>
          <a:p>
            <a:r>
              <a:rPr lang="sr-Cyrl-CS" sz="3000" dirty="0" smtClean="0"/>
              <a:t>Савјет </a:t>
            </a:r>
            <a:r>
              <a:rPr lang="sr-Cyrl-CS" sz="3000" dirty="0"/>
              <a:t>родитеља треба да реализује планиране садржаје предвиђеном динамиком, а у програм рада и на дневни ред састанака уврстити и друге теме из надлежности истог, нпр. разматрање  утрошка средстава родитеља - „</a:t>
            </a:r>
            <a:r>
              <a:rPr lang="sr-Cyrl-CS" sz="3000" dirty="0" smtClean="0"/>
              <a:t>партиципације</a:t>
            </a:r>
            <a:r>
              <a:rPr lang="sr-Cyrl-CS" sz="3000" dirty="0"/>
              <a:t>“, у складу са чланом 136. Закона </a:t>
            </a:r>
            <a:r>
              <a:rPr lang="sr-Cyrl-CS" sz="3000" dirty="0" smtClean="0"/>
              <a:t>...</a:t>
            </a:r>
            <a:endParaRPr lang="en-US" sz="30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72390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н</a:t>
            </a:r>
            <a:r>
              <a:rPr lang="sr-Cyrl-RS" sz="3600" dirty="0" smtClean="0">
                <a:solidFill>
                  <a:srgbClr val="C00000"/>
                </a:solidFill>
                <a:latin typeface="+mn-lt"/>
              </a:rPr>
              <a:t>еуредна исправка оцјена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sr-Cyrl-RS" sz="2800" dirty="0" smtClean="0"/>
              <a:t>    Исправке погрешно уписаних оцјена у педагошку документацију вршити</a:t>
            </a:r>
            <a:r>
              <a:rPr lang="sr-Cyrl-RS" sz="3000" dirty="0" smtClean="0"/>
              <a:t> у складу са:</a:t>
            </a:r>
          </a:p>
          <a:p>
            <a:pPr algn="just">
              <a:buNone/>
            </a:pPr>
            <a:r>
              <a:rPr lang="sr-Cyrl-RS" sz="3000" dirty="0" smtClean="0"/>
              <a:t>   - чланом 150 став (4) Закона о с.о. и в. </a:t>
            </a:r>
            <a:r>
              <a:rPr lang="sr-Cyrl-RS" sz="2400" dirty="0" smtClean="0"/>
              <a:t>(Сл.Гл.РС 41/18) </a:t>
            </a:r>
          </a:p>
          <a:p>
            <a:pPr algn="just">
              <a:buNone/>
            </a:pPr>
            <a:r>
              <a:rPr lang="sr-Cyrl-RS" sz="2400" dirty="0" smtClean="0"/>
              <a:t>   - </a:t>
            </a:r>
            <a:r>
              <a:rPr lang="sr-Cyrl-RS" sz="3000" dirty="0" smtClean="0"/>
              <a:t>чланом 30 Правилника о садржају и начину вођења документације и евиденције и обрасцима јавних исправа у средњој школи </a:t>
            </a:r>
            <a:r>
              <a:rPr lang="sr-Cyrl-RS" sz="2600" dirty="0" smtClean="0"/>
              <a:t>(Сл.Гл.РС 72/14) </a:t>
            </a:r>
          </a:p>
          <a:p>
            <a:pPr algn="just">
              <a:buNone/>
            </a:pPr>
            <a:r>
              <a:rPr lang="sr-Cyrl-BA" sz="3000" dirty="0" smtClean="0"/>
              <a:t>   - </a:t>
            </a:r>
            <a:r>
              <a:rPr lang="sr-Cyrl-RS" sz="3000" u="sng" dirty="0" smtClean="0"/>
              <a:t>чланом 27 Правилника о оцјењивању ученика у настави и полагању испита у сред. </a:t>
            </a:r>
            <a:r>
              <a:rPr lang="sr-Cyrl-BA" sz="3000" u="sng" dirty="0" smtClean="0"/>
              <a:t>ш</a:t>
            </a:r>
            <a:r>
              <a:rPr lang="sr-Cyrl-RS" sz="3000" u="sng" dirty="0" smtClean="0"/>
              <a:t>к. </a:t>
            </a:r>
            <a:r>
              <a:rPr lang="sr-Cyrl-RS" sz="2600" u="sng" dirty="0" smtClean="0"/>
              <a:t>(Сл.Гл.РС 24/19)</a:t>
            </a:r>
          </a:p>
          <a:p>
            <a:pPr algn="just"/>
            <a:endParaRPr lang="sr-Cyrl-RS" sz="900" dirty="0" smtClean="0"/>
          </a:p>
          <a:p>
            <a:pPr algn="ctr">
              <a:buNone/>
            </a:pPr>
            <a:r>
              <a:rPr lang="sr-Cyrl-BA" sz="3900" dirty="0" smtClean="0">
                <a:solidFill>
                  <a:srgbClr val="C00000"/>
                </a:solidFill>
              </a:rPr>
              <a:t>необавјештавање РПЗ-а о испитима</a:t>
            </a:r>
          </a:p>
          <a:p>
            <a:pPr algn="just">
              <a:buNone/>
            </a:pPr>
            <a:r>
              <a:rPr lang="sr-Cyrl-BA" sz="3000" dirty="0" smtClean="0"/>
              <a:t>     члан 46.</a:t>
            </a:r>
            <a:r>
              <a:rPr lang="sr-Cyrl-RS" sz="3000" dirty="0" smtClean="0"/>
              <a:t> Правилника о оцјењивању ученика у настави и полагању испита у ср. </a:t>
            </a:r>
            <a:r>
              <a:rPr lang="sr-Cyrl-BA" sz="3000" dirty="0" smtClean="0"/>
              <a:t>ш</a:t>
            </a:r>
            <a:r>
              <a:rPr lang="sr-Cyrl-RS" sz="3000" dirty="0" smtClean="0"/>
              <a:t>к. </a:t>
            </a:r>
            <a:r>
              <a:rPr lang="sr-Cyrl-RS" sz="2600" dirty="0" smtClean="0"/>
              <a:t>(Сл.Гл.РС 24/19)</a:t>
            </a:r>
            <a:r>
              <a:rPr lang="sr-Cyrl-BA" sz="3000" dirty="0" smtClean="0"/>
              <a:t>:</a:t>
            </a:r>
          </a:p>
          <a:p>
            <a:pPr algn="just">
              <a:buNone/>
            </a:pPr>
            <a:r>
              <a:rPr lang="sr-Cyrl-BA" sz="3000" dirty="0" smtClean="0"/>
              <a:t>   </a:t>
            </a:r>
            <a:r>
              <a:rPr lang="sr-Cyrl-BA" sz="3000" i="1" dirty="0" smtClean="0"/>
              <a:t>“Школа обајештава РПЗ и просвјетног инспектора о времену, мјесту и распореду одржавања свих испита најкасније десет дана прије почетка испита.”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69342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306762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>
                <a:solidFill>
                  <a:srgbClr val="C00000"/>
                </a:solidFill>
              </a:rPr>
              <a:t>Најчешћи недостаци и грешке</a:t>
            </a:r>
            <a:br>
              <a:rPr lang="sr-Cyrl-RS" sz="3600" dirty="0" smtClean="0">
                <a:solidFill>
                  <a:srgbClr val="C00000"/>
                </a:solidFill>
              </a:rPr>
            </a:br>
            <a:r>
              <a:rPr lang="sr-Cyrl-RS" sz="3600" dirty="0" smtClean="0">
                <a:solidFill>
                  <a:srgbClr val="C00000"/>
                </a:solidFill>
              </a:rPr>
              <a:t> примјећени анализом школских ГПР-ова и </a:t>
            </a:r>
            <a:br>
              <a:rPr lang="sr-Cyrl-RS" sz="3600" dirty="0" smtClean="0">
                <a:solidFill>
                  <a:srgbClr val="C00000"/>
                </a:solidFill>
              </a:rPr>
            </a:br>
            <a:r>
              <a:rPr lang="sr-Cyrl-RS" sz="3600" dirty="0" smtClean="0">
                <a:solidFill>
                  <a:srgbClr val="C00000"/>
                </a:solidFill>
              </a:rPr>
              <a:t>током увида у рад школа и директора школа</a:t>
            </a:r>
            <a:r>
              <a:rPr lang="sr-Cyrl-RS" sz="3600" dirty="0" smtClean="0"/>
              <a:t/>
            </a:r>
            <a:br>
              <a:rPr lang="sr-Cyrl-RS" sz="3600" dirty="0" smtClean="0"/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1800" dirty="0" smtClean="0">
                <a:solidFill>
                  <a:srgbClr val="C00000"/>
                </a:solidFill>
              </a:rPr>
              <a:t>Теслић, 12. април 2019.</a:t>
            </a:r>
          </a:p>
          <a:p>
            <a:pPr algn="r">
              <a:buNone/>
            </a:pPr>
            <a:endParaRPr lang="sr-Cyrl-BA" sz="1800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sr-Cyrl-BA" sz="1800" dirty="0" smtClean="0">
                <a:solidFill>
                  <a:srgbClr val="C00000"/>
                </a:solidFill>
              </a:rPr>
              <a:t>Просвјетни савјетник за општу организацију школа</a:t>
            </a:r>
          </a:p>
          <a:p>
            <a:pPr>
              <a:buNone/>
            </a:pPr>
            <a:r>
              <a:rPr lang="sr-Cyrl-BA" sz="2400" dirty="0" smtClean="0">
                <a:solidFill>
                  <a:srgbClr val="C00000"/>
                </a:solidFill>
              </a:rPr>
              <a:t>					      Васиљко Шкриван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5438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</a:t>
            </a:r>
          </a:p>
          <a:p>
            <a:r>
              <a:rPr lang="ru-RU" dirty="0" smtClean="0"/>
              <a:t>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(недовољан) рад директора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92500"/>
          </a:bodyPr>
          <a:lstStyle/>
          <a:p>
            <a:r>
              <a:rPr lang="sr-Cyrl-CS" sz="3000" dirty="0" smtClean="0"/>
              <a:t>Програмом </a:t>
            </a:r>
            <a:r>
              <a:rPr lang="sr-Cyrl-CS" sz="3000" dirty="0"/>
              <a:t>рада </a:t>
            </a:r>
            <a:r>
              <a:rPr lang="sr-Cyrl-CS" sz="3000" dirty="0" smtClean="0"/>
              <a:t>директор треба да </a:t>
            </a:r>
            <a:r>
              <a:rPr lang="sr-Cyrl-CS" sz="3000" dirty="0"/>
              <a:t>адекватно </a:t>
            </a:r>
            <a:r>
              <a:rPr lang="sr-Cyrl-CS" sz="3000" dirty="0" smtClean="0"/>
              <a:t>дефинише </a:t>
            </a:r>
            <a:r>
              <a:rPr lang="sr-Cyrl-CS" sz="3000" dirty="0"/>
              <a:t>сва подручја рада и у оквиру </a:t>
            </a:r>
            <a:r>
              <a:rPr lang="sr-Cyrl-CS" sz="3000" dirty="0" smtClean="0"/>
              <a:t>тих подручја структурише садржаје рада из своје надлежности;</a:t>
            </a:r>
            <a:r>
              <a:rPr lang="en-US" sz="3000" dirty="0" smtClean="0"/>
              <a:t> </a:t>
            </a:r>
          </a:p>
          <a:p>
            <a:r>
              <a:rPr lang="sr-Cyrl-BA" sz="3000" dirty="0" smtClean="0"/>
              <a:t>Директор </a:t>
            </a:r>
            <a:r>
              <a:rPr lang="sr-Cyrl-BA" sz="3000" dirty="0"/>
              <a:t>би требао у</a:t>
            </a:r>
            <a:r>
              <a:rPr lang="sr-Cyrl-CS" sz="3000" dirty="0"/>
              <a:t>радити анализу свог педагошко-инструктивног рада и планирати мјере за његово евентуално побољшање, односно извршити </a:t>
            </a:r>
            <a:r>
              <a:rPr lang="en-US" sz="3000" dirty="0" err="1"/>
              <a:t>самовредновања</a:t>
            </a:r>
            <a:r>
              <a:rPr lang="en-US" sz="3000" dirty="0"/>
              <a:t> </a:t>
            </a:r>
            <a:r>
              <a:rPr lang="en-US" sz="3000" dirty="0" err="1"/>
              <a:t>свог</a:t>
            </a:r>
            <a:r>
              <a:rPr lang="en-US" sz="3000" dirty="0"/>
              <a:t> </a:t>
            </a:r>
            <a:r>
              <a:rPr lang="en-US" sz="3000" dirty="0" err="1"/>
              <a:t>рада</a:t>
            </a:r>
            <a:r>
              <a:rPr lang="en-US" sz="3000" dirty="0"/>
              <a:t> </a:t>
            </a:r>
            <a:r>
              <a:rPr lang="sr-Cyrl-RS" sz="3000" dirty="0" smtClean="0"/>
              <a:t>те </a:t>
            </a:r>
            <a:r>
              <a:rPr lang="sr-Cyrl-RS" sz="3000" dirty="0"/>
              <a:t>на тим основама</a:t>
            </a:r>
            <a:r>
              <a:rPr lang="en-US" sz="3000" dirty="0"/>
              <a:t> </a:t>
            </a:r>
            <a:r>
              <a:rPr lang="en-US" sz="3000" dirty="0" err="1"/>
              <a:t>планира</a:t>
            </a:r>
            <a:r>
              <a:rPr lang="sr-Cyrl-RS" sz="3000" dirty="0"/>
              <a:t>ти</a:t>
            </a:r>
            <a:r>
              <a:rPr lang="en-US" sz="3000" dirty="0"/>
              <a:t> </a:t>
            </a:r>
            <a:r>
              <a:rPr lang="en-US" sz="3000" dirty="0" err="1"/>
              <a:t>лични</a:t>
            </a:r>
            <a:r>
              <a:rPr lang="en-US" sz="3000" dirty="0"/>
              <a:t> </a:t>
            </a:r>
            <a:r>
              <a:rPr lang="en-US" sz="3000" dirty="0" err="1"/>
              <a:t>професионални</a:t>
            </a:r>
            <a:r>
              <a:rPr lang="en-US" sz="3000" dirty="0"/>
              <a:t> </a:t>
            </a:r>
            <a:r>
              <a:rPr lang="en-US" sz="3000" dirty="0" err="1"/>
              <a:t>развој</a:t>
            </a:r>
            <a:r>
              <a:rPr lang="en-US" sz="3000" dirty="0"/>
              <a:t>;</a:t>
            </a:r>
            <a:r>
              <a:rPr lang="sr-Cyrl-BA" sz="3000" dirty="0"/>
              <a:t> </a:t>
            </a:r>
            <a:endParaRPr lang="en-US" sz="3000" dirty="0"/>
          </a:p>
          <a:p>
            <a:r>
              <a:rPr lang="en-US" sz="3000" dirty="0" err="1" smtClean="0"/>
              <a:t>Директор</a:t>
            </a:r>
            <a:r>
              <a:rPr lang="en-US" sz="3000" dirty="0" smtClean="0"/>
              <a:t> </a:t>
            </a:r>
            <a:r>
              <a:rPr lang="sr-Cyrl-RS" sz="3000" dirty="0"/>
              <a:t>треба </a:t>
            </a:r>
            <a:r>
              <a:rPr lang="sr-Cyrl-RS" sz="3000" dirty="0" smtClean="0"/>
              <a:t>да </a:t>
            </a:r>
            <a:r>
              <a:rPr lang="en-US" sz="3000" dirty="0" err="1"/>
              <a:t>планира</a:t>
            </a:r>
            <a:r>
              <a:rPr lang="en-US" sz="3000" dirty="0"/>
              <a:t> и</a:t>
            </a:r>
            <a:r>
              <a:rPr lang="sr-Cyrl-RS" sz="3000" dirty="0"/>
              <a:t> константно</a:t>
            </a:r>
            <a:r>
              <a:rPr lang="en-US" sz="3000" dirty="0"/>
              <a:t> </a:t>
            </a:r>
            <a:r>
              <a:rPr lang="en-US" sz="3000" dirty="0" err="1"/>
              <a:t>подстиче</a:t>
            </a:r>
            <a:r>
              <a:rPr lang="en-US" sz="3000" dirty="0"/>
              <a:t> </a:t>
            </a:r>
            <a:r>
              <a:rPr lang="en-US" sz="3000" dirty="0" err="1"/>
              <a:t>стручно</a:t>
            </a:r>
            <a:r>
              <a:rPr lang="en-US" sz="3000" dirty="0"/>
              <a:t> </a:t>
            </a:r>
            <a:r>
              <a:rPr lang="en-US" sz="3000" dirty="0" err="1"/>
              <a:t>усавршавање</a:t>
            </a:r>
            <a:r>
              <a:rPr lang="en-US" sz="3000" dirty="0"/>
              <a:t> и </a:t>
            </a:r>
            <a:r>
              <a:rPr lang="en-US" sz="3000" dirty="0" err="1"/>
              <a:t>цјеложивотно</a:t>
            </a:r>
            <a:r>
              <a:rPr lang="en-US" sz="3000" dirty="0"/>
              <a:t> </a:t>
            </a:r>
            <a:r>
              <a:rPr lang="en-US" sz="3000" dirty="0" err="1"/>
              <a:t>учење</a:t>
            </a:r>
            <a:r>
              <a:rPr lang="en-US" sz="3000" dirty="0"/>
              <a:t> </a:t>
            </a:r>
            <a:r>
              <a:rPr lang="sr-Cyrl-RS" sz="3000" dirty="0"/>
              <a:t>свих </a:t>
            </a:r>
            <a:r>
              <a:rPr lang="en-US" sz="3000" dirty="0" err="1"/>
              <a:t>запослених</a:t>
            </a:r>
            <a:r>
              <a:rPr lang="en-US" sz="3000" dirty="0"/>
              <a:t> у </a:t>
            </a:r>
            <a:r>
              <a:rPr lang="en-US" sz="3000" dirty="0" err="1"/>
              <a:t>школ</a:t>
            </a:r>
            <a:r>
              <a:rPr lang="en-US" dirty="0" err="1"/>
              <a:t>и</a:t>
            </a:r>
            <a:r>
              <a:rPr lang="sr-Cyrl-RS" dirty="0"/>
              <a:t>;</a:t>
            </a:r>
            <a:r>
              <a:rPr lang="sr-Cyrl-BA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73152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(недовољан) рад директора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Autofit/>
          </a:bodyPr>
          <a:lstStyle/>
          <a:p>
            <a:r>
              <a:rPr lang="sr-Cyrl-CS" sz="2800" dirty="0" smtClean="0"/>
              <a:t>Директор треба радити анализу реализације ГПР-а школе са препорукама за унапређење и презеновати је на сједницама Наставничког вијећа и Школског одбора.</a:t>
            </a:r>
            <a:endParaRPr lang="en-US" sz="2800" dirty="0" smtClean="0"/>
          </a:p>
          <a:p>
            <a:r>
              <a:rPr lang="en-US" sz="2800" dirty="0" err="1" smtClean="0"/>
              <a:t>Директор</a:t>
            </a:r>
            <a:r>
              <a:rPr lang="sr-Cyrl-RS" sz="2800" dirty="0" smtClean="0"/>
              <a:t> треба да </a:t>
            </a:r>
            <a:r>
              <a:rPr lang="en-US" sz="2800" dirty="0" smtClean="0"/>
              <a:t> </a:t>
            </a:r>
            <a:r>
              <a:rPr lang="en-US" sz="2800" dirty="0" err="1" smtClean="0"/>
              <a:t>планира</a:t>
            </a:r>
            <a:r>
              <a:rPr lang="en-US" sz="2800" dirty="0" smtClean="0"/>
              <a:t> </a:t>
            </a:r>
            <a:r>
              <a:rPr lang="sr-Cyrl-BA" sz="2800" dirty="0" smtClean="0"/>
              <a:t>ал</a:t>
            </a:r>
            <a:r>
              <a:rPr lang="en-US" sz="2800" dirty="0" smtClean="0"/>
              <a:t>и </a:t>
            </a:r>
            <a:r>
              <a:rPr lang="sr-Cyrl-BA" sz="2800" dirty="0" smtClean="0"/>
              <a:t>и да </a:t>
            </a:r>
            <a:r>
              <a:rPr lang="en-US" sz="2800" dirty="0" err="1" smtClean="0"/>
              <a:t>континуирано</a:t>
            </a:r>
            <a:r>
              <a:rPr lang="sr-Cyrl-BA" sz="2800" dirty="0" smtClean="0"/>
              <a:t> реализује</a:t>
            </a:r>
            <a:r>
              <a:rPr lang="en-US" sz="2800" dirty="0" smtClean="0"/>
              <a:t> </a:t>
            </a:r>
            <a:r>
              <a:rPr lang="en-US" sz="2800" dirty="0" err="1" smtClean="0"/>
              <a:t>увид</a:t>
            </a:r>
            <a:r>
              <a:rPr lang="en-US" sz="2800" dirty="0" smtClean="0"/>
              <a:t> у </a:t>
            </a:r>
            <a:r>
              <a:rPr lang="en-US" sz="2800" dirty="0" err="1" smtClean="0"/>
              <a:t>рад</a:t>
            </a:r>
            <a:r>
              <a:rPr lang="en-US" sz="2800" dirty="0" smtClean="0"/>
              <a:t> </a:t>
            </a:r>
            <a:r>
              <a:rPr lang="en-US" sz="2800" dirty="0" err="1" smtClean="0"/>
              <a:t>свих</a:t>
            </a:r>
            <a:r>
              <a:rPr lang="en-US" sz="2800" dirty="0" smtClean="0"/>
              <a:t> </a:t>
            </a:r>
            <a:r>
              <a:rPr lang="sr-Cyrl-BA" sz="2800" dirty="0" smtClean="0"/>
              <a:t>наставника и сручних сарадника. </a:t>
            </a:r>
            <a:endParaRPr lang="en-US" sz="2800" dirty="0" smtClean="0"/>
          </a:p>
          <a:p>
            <a:r>
              <a:rPr lang="sr-Cyrl-BA" sz="2800" dirty="0" smtClean="0"/>
              <a:t>Д</a:t>
            </a:r>
            <a:r>
              <a:rPr lang="sr-Cyrl-RS" sz="2800" dirty="0" smtClean="0"/>
              <a:t>иректор треба да </a:t>
            </a:r>
            <a:r>
              <a:rPr lang="en-US" sz="2800" dirty="0" err="1" smtClean="0"/>
              <a:t>планира</a:t>
            </a:r>
            <a:r>
              <a:rPr lang="en-US" sz="2800" dirty="0" smtClean="0"/>
              <a:t> и </a:t>
            </a:r>
            <a:r>
              <a:rPr lang="sr-Cyrl-BA" sz="2800" dirty="0" smtClean="0"/>
              <a:t>реализује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савјетодавно-инструктивни</a:t>
            </a:r>
            <a:r>
              <a:rPr lang="en-US" sz="2800" dirty="0" smtClean="0"/>
              <a:t> </a:t>
            </a:r>
            <a:r>
              <a:rPr lang="en-US" sz="2800" dirty="0" err="1" smtClean="0"/>
              <a:t>рад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ученицима</a:t>
            </a:r>
            <a:r>
              <a:rPr lang="en-US" sz="2800" dirty="0" smtClean="0"/>
              <a:t>, </a:t>
            </a:r>
            <a:r>
              <a:rPr lang="en-US" sz="2800" dirty="0" err="1" smtClean="0"/>
              <a:t>родитељима</a:t>
            </a:r>
            <a:r>
              <a:rPr lang="sr-Cyrl-BA" sz="2800" dirty="0" smtClean="0"/>
              <a:t>.</a:t>
            </a:r>
          </a:p>
          <a:p>
            <a:r>
              <a:rPr lang="sr-Cyrl-RS" sz="2800" dirty="0" smtClean="0"/>
              <a:t>О својим пословима директор треба да ажурно води уредну евиденцију.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69342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(недовољан) рад помоћника директора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sr-Cyrl-CS" sz="2800" dirty="0" smtClean="0"/>
              <a:t>Помоћник директора треба да буде укључен у сва подручја рада директора.</a:t>
            </a:r>
          </a:p>
          <a:p>
            <a:endParaRPr lang="sr-Cyrl-CS" sz="1100" dirty="0" smtClean="0"/>
          </a:p>
          <a:p>
            <a:r>
              <a:rPr lang="sr-Cyrl-CS" sz="2800" dirty="0" smtClean="0"/>
              <a:t>Помоћник </a:t>
            </a:r>
            <a:r>
              <a:rPr lang="sr-Cyrl-CS" sz="2800" dirty="0"/>
              <a:t>директора треба да </a:t>
            </a:r>
            <a:r>
              <a:rPr lang="en-US" sz="2800" dirty="0" err="1"/>
              <a:t>планира</a:t>
            </a:r>
            <a:r>
              <a:rPr lang="en-US" sz="2800" dirty="0"/>
              <a:t> </a:t>
            </a:r>
            <a:r>
              <a:rPr lang="en-US" sz="2800" dirty="0" err="1"/>
              <a:t>лични</a:t>
            </a:r>
            <a:r>
              <a:rPr lang="en-US" sz="2800" dirty="0"/>
              <a:t> </a:t>
            </a:r>
            <a:r>
              <a:rPr lang="en-US" sz="2800" dirty="0" err="1"/>
              <a:t>професионални</a:t>
            </a:r>
            <a:r>
              <a:rPr lang="en-US" sz="2800" dirty="0"/>
              <a:t> </a:t>
            </a:r>
            <a:r>
              <a:rPr lang="en-US" sz="2800" dirty="0" err="1"/>
              <a:t>развој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основу</a:t>
            </a:r>
            <a:r>
              <a:rPr lang="en-US" sz="2800" dirty="0"/>
              <a:t> </a:t>
            </a:r>
            <a:r>
              <a:rPr lang="sr-Cyrl-BA" sz="2800" dirty="0" smtClean="0"/>
              <a:t>директорових препорука, </a:t>
            </a:r>
            <a:r>
              <a:rPr lang="en-US" sz="2800" dirty="0" err="1" smtClean="0"/>
              <a:t>самовредновања</a:t>
            </a:r>
            <a:r>
              <a:rPr lang="en-US" sz="2800" dirty="0" smtClean="0"/>
              <a:t> </a:t>
            </a:r>
            <a:r>
              <a:rPr lang="en-US" sz="2800" dirty="0" err="1"/>
              <a:t>свог</a:t>
            </a:r>
            <a:r>
              <a:rPr lang="en-US" sz="2800" dirty="0"/>
              <a:t> </a:t>
            </a:r>
            <a:r>
              <a:rPr lang="en-US" sz="2800" dirty="0" err="1"/>
              <a:t>рада</a:t>
            </a:r>
            <a:r>
              <a:rPr lang="en-US" sz="2800" dirty="0"/>
              <a:t> и </a:t>
            </a:r>
            <a:r>
              <a:rPr lang="en-US" sz="2800" dirty="0" err="1"/>
              <a:t>потреба</a:t>
            </a:r>
            <a:r>
              <a:rPr lang="en-US" sz="2800" dirty="0"/>
              <a:t> </a:t>
            </a:r>
            <a:r>
              <a:rPr lang="en-US" sz="2800" dirty="0" err="1" smtClean="0"/>
              <a:t>школе</a:t>
            </a:r>
            <a:r>
              <a:rPr lang="sr-Cyrl-BA" sz="2800" dirty="0" smtClean="0"/>
              <a:t>.</a:t>
            </a:r>
          </a:p>
          <a:p>
            <a:pPr>
              <a:buNone/>
            </a:pPr>
            <a:endParaRPr lang="en-US" sz="1100" dirty="0"/>
          </a:p>
          <a:p>
            <a:r>
              <a:rPr lang="sr-Cyrl-RS" sz="2800" dirty="0" smtClean="0"/>
              <a:t>О својим пословима помоћник директора треба да води ажурну и уредну евиденцију</a:t>
            </a:r>
            <a:r>
              <a:rPr lang="sr-Cyrl-R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71628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Рад директора оцјењује се из области: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BA" sz="600" dirty="0" smtClean="0"/>
          </a:p>
          <a:p>
            <a:pPr marL="457200" indent="-457200">
              <a:buAutoNum type="arabicParenR"/>
            </a:pPr>
            <a:r>
              <a:rPr lang="sr-Cyrl-BA" sz="2800" dirty="0" smtClean="0"/>
              <a:t>Руковођење васпитно-образовним процесом</a:t>
            </a:r>
          </a:p>
          <a:p>
            <a:pPr marL="457200" indent="-457200">
              <a:buAutoNum type="arabicParenR"/>
            </a:pPr>
            <a:r>
              <a:rPr lang="sr-Cyrl-BA" sz="2800" dirty="0" smtClean="0"/>
              <a:t>Планирање и организовање рада школе</a:t>
            </a:r>
          </a:p>
          <a:p>
            <a:pPr marL="457200" indent="-457200">
              <a:buAutoNum type="arabicParenR"/>
            </a:pPr>
            <a:r>
              <a:rPr lang="sr-Cyrl-BA" sz="2800" dirty="0" smtClean="0"/>
              <a:t>Сарадња са органима локалне самоуправе и родитељима</a:t>
            </a:r>
          </a:p>
          <a:p>
            <a:pPr marL="457200" indent="-457200">
              <a:buAutoNum type="arabicParenR"/>
            </a:pPr>
            <a:r>
              <a:rPr lang="sr-Cyrl-BA" sz="2800" dirty="0" smtClean="0"/>
              <a:t>Финансијско и административно управљање радом школе</a:t>
            </a:r>
          </a:p>
          <a:p>
            <a:pPr marL="457200" indent="-457200">
              <a:buNone/>
            </a:pPr>
            <a:endParaRPr lang="sr-Cyrl-BA" sz="11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086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315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sr-Cyrl-BA" sz="2800" dirty="0" smtClean="0"/>
          </a:p>
          <a:p>
            <a:pPr algn="ctr">
              <a:buNone/>
            </a:pPr>
            <a:endParaRPr lang="sr-Cyrl-BA" sz="2800" dirty="0" smtClean="0"/>
          </a:p>
          <a:p>
            <a:pPr algn="ctr">
              <a:buNone/>
            </a:pPr>
            <a:endParaRPr lang="sr-Cyrl-BA" sz="2800" dirty="0" smtClean="0"/>
          </a:p>
          <a:p>
            <a:pPr algn="ctr">
              <a:buNone/>
            </a:pPr>
            <a:endParaRPr lang="sr-Cyrl-BA" sz="2800" dirty="0" smtClean="0"/>
          </a:p>
          <a:p>
            <a:pPr algn="ctr">
              <a:buNone/>
            </a:pPr>
            <a:r>
              <a:rPr lang="sr-Cyrl-BA" sz="4000" b="1" i="1" dirty="0" smtClean="0"/>
              <a:t>ХВАЛА НА ПАЖЊИ</a:t>
            </a:r>
          </a:p>
          <a:p>
            <a:pPr algn="ctr">
              <a:buNone/>
            </a:pPr>
            <a:r>
              <a:rPr lang="sr-Cyrl-BA" sz="4000" b="1" i="1" dirty="0" smtClean="0"/>
              <a:t>ХВАЛА ЗА ПАЖЊУ</a:t>
            </a:r>
          </a:p>
          <a:p>
            <a:pPr>
              <a:buNone/>
            </a:pPr>
            <a:r>
              <a:rPr lang="en-US" i="1" dirty="0" smtClean="0"/>
              <a:t>				</a:t>
            </a:r>
          </a:p>
          <a:p>
            <a:pPr algn="r">
              <a:buNone/>
            </a:pPr>
            <a:endParaRPr lang="sr-Cyrl-BA" i="1" dirty="0" smtClean="0"/>
          </a:p>
          <a:p>
            <a:pPr algn="r">
              <a:buNone/>
            </a:pPr>
            <a:endParaRPr lang="sr-Cyrl-BA" i="1" dirty="0" smtClean="0"/>
          </a:p>
          <a:p>
            <a:pPr algn="r">
              <a:buNone/>
            </a:pPr>
            <a:endParaRPr lang="sr-Cyrl-BA" i="1" dirty="0" smtClean="0"/>
          </a:p>
          <a:p>
            <a:pPr algn="r">
              <a:buNone/>
            </a:pPr>
            <a:r>
              <a:rPr lang="en-US" i="1" dirty="0" smtClean="0"/>
              <a:t>			</a:t>
            </a:r>
            <a:endParaRPr lang="sr-Cyrl-BA" i="1" dirty="0" smtClean="0"/>
          </a:p>
          <a:p>
            <a:pPr algn="r">
              <a:buNone/>
            </a:pPr>
            <a:endParaRPr lang="sr-Cyrl-BA" i="1" dirty="0" smtClean="0"/>
          </a:p>
          <a:p>
            <a:pPr algn="r">
              <a:buNone/>
            </a:pPr>
            <a:r>
              <a:rPr lang="en-US" sz="2800" i="1" dirty="0" smtClean="0"/>
              <a:t>vasiljko.skrivan@rpz-rs.org</a:t>
            </a:r>
            <a:endParaRPr lang="en-US" sz="28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1628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нетачни и неусклађени подаци у ГПР-у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6096000"/>
          </a:xfrm>
        </p:spPr>
        <p:txBody>
          <a:bodyPr>
            <a:normAutofit fontScale="85000" lnSpcReduction="10000"/>
          </a:bodyPr>
          <a:lstStyle/>
          <a:p>
            <a:r>
              <a:rPr lang="sr-Cyrl-BA" sz="3300" dirty="0" smtClean="0"/>
              <a:t>у</a:t>
            </a:r>
            <a:r>
              <a:rPr lang="sr-Cyrl-RS" sz="3300" dirty="0" smtClean="0"/>
              <a:t> табели 1 „</a:t>
            </a:r>
            <a:r>
              <a:rPr lang="sr-Cyrl-RS" sz="3300" i="1" dirty="0" smtClean="0"/>
              <a:t>Подаци о школи</a:t>
            </a:r>
            <a:r>
              <a:rPr lang="sr-Cyrl-RS" sz="3300" dirty="0" smtClean="0"/>
              <a:t>“ у пољу “</a:t>
            </a:r>
            <a:r>
              <a:rPr lang="ru-RU" sz="3300" i="1" dirty="0" smtClean="0"/>
              <a:t>Акти донесени на нивоу школе</a:t>
            </a:r>
            <a:r>
              <a:rPr lang="sr-Cyrl-BA" sz="3300" i="1" dirty="0" smtClean="0"/>
              <a:t> ”</a:t>
            </a:r>
            <a:endParaRPr lang="sr-Cyrl-RS" sz="3300" i="1" dirty="0" smtClean="0"/>
          </a:p>
          <a:p>
            <a:r>
              <a:rPr lang="sr-Cyrl-RS" sz="3300" dirty="0" smtClean="0"/>
              <a:t>не слажу се подаци у табелама 6 </a:t>
            </a:r>
            <a:r>
              <a:rPr lang="sr-Cyrl-RS" sz="3300" i="1" dirty="0" smtClean="0"/>
              <a:t>“</a:t>
            </a:r>
            <a:r>
              <a:rPr lang="sr-Cyrl-BA" sz="3300" i="1" dirty="0" smtClean="0"/>
              <a:t>Недјељни број часова ...”</a:t>
            </a:r>
            <a:r>
              <a:rPr lang="sr-Cyrl-RS" sz="3300" dirty="0" smtClean="0"/>
              <a:t>, 7 </a:t>
            </a:r>
            <a:r>
              <a:rPr lang="sr-Cyrl-RS" sz="3300" i="1" dirty="0" smtClean="0"/>
              <a:t>“</a:t>
            </a:r>
            <a:r>
              <a:rPr lang="ru-RU" sz="3300" i="1" dirty="0" smtClean="0"/>
              <a:t>Подјела одјељења на двије групе</a:t>
            </a:r>
            <a:r>
              <a:rPr lang="sr-Cyrl-RS" sz="3300" dirty="0" smtClean="0"/>
              <a:t>“ и 44 </a:t>
            </a:r>
            <a:r>
              <a:rPr lang="sr-Cyrl-RS" sz="3300" i="1" dirty="0" smtClean="0"/>
              <a:t>„Број заступљених часова практичне наставе“ </a:t>
            </a:r>
          </a:p>
          <a:p>
            <a:r>
              <a:rPr lang="sr-Cyrl-RS" sz="3300" dirty="0" smtClean="0"/>
              <a:t>подаци у табели </a:t>
            </a:r>
            <a:r>
              <a:rPr lang="sr-Cyrl-RS" sz="3300" i="1" dirty="0" smtClean="0"/>
              <a:t>„40 часовна ...“ </a:t>
            </a:r>
            <a:r>
              <a:rPr lang="sr-Cyrl-RS" sz="3300" dirty="0" smtClean="0"/>
              <a:t>(у пољима </a:t>
            </a:r>
            <a:r>
              <a:rPr lang="sr-Cyrl-RS" sz="3300" i="1" dirty="0" smtClean="0"/>
              <a:t>„Свега“)  </a:t>
            </a:r>
            <a:r>
              <a:rPr lang="sr-Cyrl-RS" sz="3300" dirty="0" smtClean="0"/>
              <a:t>са подацима у табели 8 </a:t>
            </a:r>
            <a:r>
              <a:rPr lang="sr-Cyrl-RS" sz="3300" i="1" dirty="0" smtClean="0"/>
              <a:t>„Подјела предмета и часова на наставнике“</a:t>
            </a:r>
            <a:r>
              <a:rPr lang="sr-Cyrl-RS" sz="3300" dirty="0" smtClean="0"/>
              <a:t>, у табели 17 </a:t>
            </a:r>
            <a:r>
              <a:rPr lang="sr-Cyrl-RS" sz="3300" i="1" dirty="0" smtClean="0"/>
              <a:t>„Недељни фонд...“, </a:t>
            </a:r>
            <a:r>
              <a:rPr lang="sr-Cyrl-RS" sz="3300" dirty="0" smtClean="0"/>
              <a:t>у табелама 18, 18а и 18б које се односе на додатну, допунску и факултативну наставу  и у табелама 20, 20а, 20б  и 36 које се односе на школске секције </a:t>
            </a:r>
          </a:p>
          <a:p>
            <a:r>
              <a:rPr lang="sr-Cyrl-RS" sz="3300" dirty="0" smtClean="0"/>
              <a:t>у табели 21 </a:t>
            </a:r>
            <a:r>
              <a:rPr lang="sr-Cyrl-RS" sz="3300" i="1" dirty="0" smtClean="0"/>
              <a:t>„Програм стручних посјета,...“ </a:t>
            </a:r>
            <a:r>
              <a:rPr lang="sr-Cyrl-RS" sz="3300" dirty="0" smtClean="0"/>
              <a:t>(нису </a:t>
            </a:r>
            <a:r>
              <a:rPr lang="sr-Cyrl-RS" sz="3300" i="1" dirty="0" smtClean="0"/>
              <a:t>уписани циљеви, важнији садржаји и објекти</a:t>
            </a:r>
            <a:r>
              <a:rPr lang="sr-Cyrl-RS" sz="3300" dirty="0" smtClean="0"/>
              <a:t>)...; </a:t>
            </a:r>
            <a:endParaRPr lang="en-US" sz="3300" dirty="0" smtClean="0"/>
          </a:p>
          <a:p>
            <a:r>
              <a:rPr lang="sr-Cyrl-BA" dirty="0" smtClean="0"/>
              <a:t>.........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705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Гимназија и 4,5,6,... струка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334000"/>
          </a:xfrm>
        </p:spPr>
        <p:txBody>
          <a:bodyPr/>
          <a:lstStyle/>
          <a:p>
            <a:r>
              <a:rPr lang="sr-Cyrl-CS" sz="2800" dirty="0"/>
              <a:t>Уз </a:t>
            </a:r>
            <a:r>
              <a:rPr lang="sr-Cyrl-CS" sz="2800" dirty="0" smtClean="0"/>
              <a:t>сарадњу </a:t>
            </a:r>
            <a:r>
              <a:rPr lang="sr-Cyrl-CS" sz="2800" dirty="0"/>
              <a:t>са Министарством просвјете и културе Републике Српске школу организовати у складу са чланом 31., ставовима (2) и (3) Закона о </a:t>
            </a:r>
            <a:r>
              <a:rPr lang="sr-Cyrl-CS" sz="2800" dirty="0" smtClean="0"/>
              <a:t>сред. об. </a:t>
            </a:r>
            <a:r>
              <a:rPr lang="sr-Cyrl-CS" sz="2800" dirty="0"/>
              <a:t>и </a:t>
            </a:r>
            <a:r>
              <a:rPr lang="sr-Cyrl-CS" sz="2800" dirty="0" smtClean="0"/>
              <a:t>васп. </a:t>
            </a:r>
            <a:r>
              <a:rPr lang="sr-Cyrl-CS" sz="2800" dirty="0"/>
              <a:t>(</a:t>
            </a:r>
            <a:r>
              <a:rPr lang="sr-Cyrl-CS" sz="2800" dirty="0" smtClean="0"/>
              <a:t>Сл.Гл.РС </a:t>
            </a:r>
            <a:r>
              <a:rPr lang="sr-Cyrl-CS" sz="2800" dirty="0"/>
              <a:t>бр. 41/2018</a:t>
            </a:r>
            <a:r>
              <a:rPr lang="sr-Cyrl-CS" sz="2800" dirty="0" smtClean="0"/>
              <a:t>)</a:t>
            </a:r>
          </a:p>
          <a:p>
            <a:pPr algn="ctr">
              <a:buNone/>
            </a:pPr>
            <a:r>
              <a:rPr lang="sr-Cyrl-BA" sz="3600" dirty="0" smtClean="0">
                <a:solidFill>
                  <a:srgbClr val="C00000"/>
                </a:solidFill>
              </a:rPr>
              <a:t>није формиран Тим за подршку</a:t>
            </a:r>
            <a:endParaRPr lang="en-US" sz="3600" dirty="0">
              <a:solidFill>
                <a:srgbClr val="C00000"/>
              </a:solidFill>
            </a:endParaRPr>
          </a:p>
          <a:p>
            <a:r>
              <a:rPr lang="sr-Cyrl-CS" sz="2800" dirty="0" smtClean="0"/>
              <a:t>Школа треба, у складу са чланом 91. Закона о сред. об. и васпитању (Сл.Гл.РС бр. 41/2018), формирати тим за подршку надареним и талентованим ученицима</a:t>
            </a:r>
            <a:r>
              <a:rPr lang="sr-Cyrl-CS" dirty="0" smtClean="0"/>
              <a:t>;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71628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није формирана Ученичка задруга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sr-Cyrl-CS" sz="2800" dirty="0" smtClean="0"/>
              <a:t>    У </a:t>
            </a:r>
            <a:r>
              <a:rPr lang="sr-Cyrl-CS" sz="2800" dirty="0"/>
              <a:t>циљу развијања ваннаставних активности и друштвено корисног рада ученика размотрити могућност оснивања ученичке задруге у складу са чланом 26. Закона о </a:t>
            </a:r>
            <a:r>
              <a:rPr lang="sr-Cyrl-CS" sz="2800" dirty="0" smtClean="0"/>
              <a:t>сред. об. </a:t>
            </a:r>
            <a:r>
              <a:rPr lang="sr-Cyrl-CS" sz="2800" dirty="0"/>
              <a:t>и </a:t>
            </a:r>
            <a:r>
              <a:rPr lang="sr-Cyrl-CS" sz="2800" dirty="0" smtClean="0"/>
              <a:t>васп. </a:t>
            </a:r>
            <a:r>
              <a:rPr lang="sr-Cyrl-CS" sz="2800" dirty="0"/>
              <a:t>(</a:t>
            </a:r>
            <a:r>
              <a:rPr lang="sr-Cyrl-CS" sz="2800" dirty="0" smtClean="0"/>
              <a:t>Сл.Гл</a:t>
            </a:r>
            <a:r>
              <a:rPr lang="sr-Cyrl-CS" sz="2800" dirty="0"/>
              <a:t>. РС бр. 41/2018</a:t>
            </a:r>
            <a:r>
              <a:rPr lang="sr-Cyrl-CS" sz="2800" dirty="0" smtClean="0"/>
              <a:t>); </a:t>
            </a:r>
            <a:endParaRPr lang="en-US" sz="2800" dirty="0"/>
          </a:p>
          <a:p>
            <a:pPr algn="ctr">
              <a:buNone/>
            </a:pPr>
            <a:r>
              <a:rPr lang="sr-Cyrl-CS" sz="3600" dirty="0" smtClean="0">
                <a:solidFill>
                  <a:srgbClr val="C00000"/>
                </a:solidFill>
              </a:rPr>
              <a:t>неусклађени Статут, Пословници о раду</a:t>
            </a:r>
          </a:p>
          <a:p>
            <a:pPr>
              <a:buNone/>
            </a:pPr>
            <a:r>
              <a:rPr lang="sr-Cyrl-CS" sz="2800" dirty="0" smtClean="0"/>
              <a:t>     .... Школског одбора, Наставничког вијећа, стручних актива, Савјета родитеља, Савјета ученика, Савјетодавног вијећа,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86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CS" sz="3600" dirty="0" smtClean="0">
                <a:solidFill>
                  <a:srgbClr val="C00000"/>
                </a:solidFill>
                <a:latin typeface="+mn-lt"/>
              </a:rPr>
              <a:t>неприкладан Школски љетопис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sr-Cyrl-CS" sz="2800" dirty="0" smtClean="0"/>
              <a:t>Школски љетопис водити у складу са</a:t>
            </a:r>
            <a:r>
              <a:rPr lang="ru-RU" sz="2800" dirty="0" smtClean="0"/>
              <a:t> чланом 150 став 1 тачка 5</a:t>
            </a:r>
            <a:r>
              <a:rPr lang="sr-Cyrl-RS" sz="2800" dirty="0" smtClean="0"/>
              <a:t> Закона о средњем образовању и васпитању (Службени гласник Републоике Српске број 41/2018.) и </a:t>
            </a:r>
            <a:r>
              <a:rPr lang="sr-Cyrl-CS" sz="2800" dirty="0" smtClean="0"/>
              <a:t>чланом 2 став 5 и 12 став 1,2, и 3 Правилника о садржају и начину вођења документације и евиденције и обрасцима јавних исправа у средњој школи (Службени гласник Републике број </a:t>
            </a:r>
            <a:r>
              <a:rPr lang="sr-Cyrl-CS" sz="2800" i="1" dirty="0" smtClean="0"/>
              <a:t>72/</a:t>
            </a:r>
            <a:r>
              <a:rPr lang="sr-Cyrl-CS" sz="2800" dirty="0" smtClean="0"/>
              <a:t>2014.)</a:t>
            </a:r>
            <a:r>
              <a:rPr lang="sr-Latn-RS" sz="2800" dirty="0" smtClean="0"/>
              <a:t>;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086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информисање родитеља у ходнику “с нога”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RS" sz="2800" dirty="0" smtClean="0"/>
              <a:t>    Потребно је у школи обезбиједити, током радног дана стално доступну, условну просторију намјењену само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sr-Cyrl-BA" sz="2800" dirty="0" smtClean="0"/>
              <a:t>пријем и </a:t>
            </a:r>
            <a:r>
              <a:rPr lang="en-US" sz="2800" dirty="0" err="1" smtClean="0"/>
              <a:t>индивидуалне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разговоре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наставника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sr-Cyrl-BA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родитељим</a:t>
            </a:r>
            <a:r>
              <a:rPr lang="sr-Cyrl-RS" sz="2800" dirty="0" smtClean="0"/>
              <a:t>а;</a:t>
            </a:r>
            <a:endParaRPr lang="en-US" sz="2800" dirty="0" smtClean="0"/>
          </a:p>
          <a:p>
            <a:pPr algn="ctr">
              <a:buNone/>
            </a:pPr>
            <a:r>
              <a:rPr lang="sr-Cyrl-BA" sz="3600" dirty="0" smtClean="0">
                <a:solidFill>
                  <a:srgbClr val="C00000"/>
                </a:solidFill>
              </a:rPr>
              <a:t>неусловне школске радионице</a:t>
            </a:r>
          </a:p>
          <a:p>
            <a:pPr algn="just">
              <a:buNone/>
            </a:pPr>
            <a:r>
              <a:rPr lang="sr-Cyrl-BA" sz="2800" dirty="0" smtClean="0">
                <a:solidFill>
                  <a:srgbClr val="C00000"/>
                </a:solidFill>
              </a:rPr>
              <a:t>    </a:t>
            </a:r>
            <a:r>
              <a:rPr lang="sr-Cyrl-BA" sz="2800" dirty="0" smtClean="0"/>
              <a:t>Школске радионице су најчешће подрумске просторије које немају одговарајућу опрему, средства и друге услове у складу са НПП-ом и у којима је упитна безбједност ученика. 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69342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нет</a:t>
            </a:r>
            <a:r>
              <a:rPr lang="sr-Cyrl-CS" sz="3600" dirty="0" smtClean="0">
                <a:solidFill>
                  <a:srgbClr val="C00000"/>
                </a:solidFill>
                <a:latin typeface="+mn-lt"/>
              </a:rPr>
              <a:t>ранспарентно трошење “партиципације”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sz="2800" dirty="0" smtClean="0"/>
              <a:t>		</a:t>
            </a:r>
            <a:r>
              <a:rPr lang="sr-Cyrl-CS" sz="3000" dirty="0" smtClean="0"/>
              <a:t>У </a:t>
            </a:r>
            <a:r>
              <a:rPr lang="sr-Cyrl-CS" sz="3000" dirty="0"/>
              <a:t>Буџету </a:t>
            </a:r>
            <a:r>
              <a:rPr lang="sr-Cyrl-CS" sz="3000" dirty="0" smtClean="0"/>
              <a:t>школе </a:t>
            </a:r>
            <a:r>
              <a:rPr lang="sr-Cyrl-CS" sz="3000" dirty="0"/>
              <a:t>и </a:t>
            </a:r>
            <a:r>
              <a:rPr lang="sr-Cyrl-CS" sz="3000" dirty="0" smtClean="0"/>
              <a:t>у Плану </a:t>
            </a:r>
            <a:r>
              <a:rPr lang="sr-Cyrl-CS" sz="3000" dirty="0"/>
              <a:t>набавки планирати </a:t>
            </a:r>
            <a:r>
              <a:rPr lang="sr-Cyrl-CS" sz="3000" dirty="0" smtClean="0"/>
              <a:t>као посебну </a:t>
            </a:r>
            <a:r>
              <a:rPr lang="sr-Cyrl-CS" sz="3000" dirty="0"/>
              <a:t>ставку за </a:t>
            </a:r>
            <a:r>
              <a:rPr lang="sr-Cyrl-CS" sz="3000" dirty="0" smtClean="0"/>
              <a:t>финансијска средстава:</a:t>
            </a:r>
          </a:p>
          <a:p>
            <a:pPr>
              <a:buNone/>
            </a:pPr>
            <a:endParaRPr lang="sr-Cyrl-CS" sz="1000" dirty="0" smtClean="0"/>
          </a:p>
          <a:p>
            <a:pPr>
              <a:buNone/>
            </a:pPr>
            <a:r>
              <a:rPr lang="sr-Cyrl-CS" sz="2800" dirty="0" smtClean="0"/>
              <a:t>  - за </a:t>
            </a:r>
            <a:r>
              <a:rPr lang="sr-Cyrl-CS" sz="2800" dirty="0"/>
              <a:t>набавку потрошог материјала за извођење </a:t>
            </a:r>
            <a:r>
              <a:rPr lang="sr-Cyrl-CS" sz="2800" dirty="0" smtClean="0"/>
              <a:t>практичне  наставе</a:t>
            </a:r>
            <a:r>
              <a:rPr lang="sr-Cyrl-CS" sz="2800" dirty="0"/>
              <a:t>, </a:t>
            </a:r>
            <a:r>
              <a:rPr lang="sr-Cyrl-CS" sz="2800" dirty="0" smtClean="0"/>
              <a:t>стваралачких </a:t>
            </a:r>
            <a:r>
              <a:rPr lang="sr-Cyrl-CS" sz="2800" dirty="0"/>
              <a:t>секција и припреме ученика за </a:t>
            </a:r>
            <a:r>
              <a:rPr lang="sr-Cyrl-CS" sz="2800" dirty="0" smtClean="0"/>
              <a:t>такмичења</a:t>
            </a:r>
          </a:p>
          <a:p>
            <a:pPr>
              <a:buNone/>
            </a:pPr>
            <a:r>
              <a:rPr lang="sr-Cyrl-CS" sz="2800" dirty="0" smtClean="0"/>
              <a:t> - за оржавање наставних средстава, учила и опреме која се користи у настави</a:t>
            </a:r>
          </a:p>
          <a:p>
            <a:pPr>
              <a:buNone/>
            </a:pPr>
            <a:endParaRPr lang="sr-Cyrl-CS" sz="800" dirty="0" smtClean="0"/>
          </a:p>
          <a:p>
            <a:pPr>
              <a:buNone/>
            </a:pPr>
            <a:r>
              <a:rPr lang="sr-Cyrl-CS" sz="2800" dirty="0" smtClean="0"/>
              <a:t>          и на </a:t>
            </a:r>
            <a:r>
              <a:rPr lang="sr-Cyrl-CS" sz="2800" dirty="0"/>
              <a:t>тај начин </a:t>
            </a:r>
            <a:r>
              <a:rPr lang="sr-Cyrl-CS" sz="2800" dirty="0" smtClean="0"/>
              <a:t>ће се омогућити </a:t>
            </a:r>
            <a:r>
              <a:rPr lang="sr-Cyrl-CS" sz="2800" dirty="0"/>
              <a:t>транспарентно трошење средства остварена ученичким радом или средстава родитеља </a:t>
            </a:r>
            <a:r>
              <a:rPr lang="sr-Cyrl-CS" sz="2800" dirty="0" smtClean="0"/>
              <a:t>као и обезбиједити “доказ” у спољашњем вредновању рада школе о квалитету практичне наставе у школи</a:t>
            </a:r>
            <a:r>
              <a:rPr lang="sr-Cyrl-BA" sz="2800" dirty="0" smtClean="0"/>
              <a:t> </a:t>
            </a:r>
            <a:r>
              <a:rPr lang="en-US" sz="2800" dirty="0" smtClean="0"/>
              <a:t>и </a:t>
            </a:r>
            <a:r>
              <a:rPr lang="sr-Cyrl-BA" sz="2800" dirty="0" smtClean="0"/>
              <a:t>одржавању </a:t>
            </a:r>
            <a:r>
              <a:rPr lang="en-US" sz="2800" dirty="0" err="1" smtClean="0"/>
              <a:t>учила</a:t>
            </a:r>
            <a:r>
              <a:rPr lang="en-US" sz="2800" dirty="0" smtClean="0"/>
              <a:t> и </a:t>
            </a:r>
            <a:r>
              <a:rPr lang="en-US" sz="2800" dirty="0" err="1" smtClean="0"/>
              <a:t>опреме</a:t>
            </a:r>
            <a:r>
              <a:rPr lang="sr-Cyrl-BA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0866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  <a:latin typeface="+mn-lt"/>
              </a:rPr>
              <a:t> нејасна подјела одјељења у групе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/>
          </a:bodyPr>
          <a:lstStyle/>
          <a:p>
            <a:r>
              <a:rPr lang="en-US" sz="2800" dirty="0" err="1"/>
              <a:t>Подјелу</a:t>
            </a:r>
            <a:r>
              <a:rPr lang="en-US" sz="2800" dirty="0"/>
              <a:t> </a:t>
            </a:r>
            <a:r>
              <a:rPr lang="en-US" sz="2800" dirty="0" err="1"/>
              <a:t>одјељења</a:t>
            </a:r>
            <a:r>
              <a:rPr lang="en-US" sz="2800" dirty="0"/>
              <a:t> у </a:t>
            </a:r>
            <a:r>
              <a:rPr lang="en-US" sz="2800" dirty="0" err="1"/>
              <a:t>двије</a:t>
            </a:r>
            <a:r>
              <a:rPr lang="en-US" sz="2800" dirty="0"/>
              <a:t> </a:t>
            </a:r>
            <a:r>
              <a:rPr lang="en-US" sz="2800" dirty="0" err="1"/>
              <a:t>групе</a:t>
            </a:r>
            <a:r>
              <a:rPr lang="en-US" sz="2800" dirty="0"/>
              <a:t> </a:t>
            </a:r>
            <a:r>
              <a:rPr lang="en-US" sz="2800" dirty="0" err="1"/>
              <a:t>радити</a:t>
            </a:r>
            <a:r>
              <a:rPr lang="en-US" sz="2800" dirty="0"/>
              <a:t> у </a:t>
            </a:r>
            <a:r>
              <a:rPr lang="en-US" sz="2800" dirty="0" err="1"/>
              <a:t>складу</a:t>
            </a:r>
            <a:r>
              <a:rPr lang="en-US" sz="2800" dirty="0"/>
              <a:t> </a:t>
            </a:r>
            <a:r>
              <a:rPr lang="en-US" sz="2800" dirty="0" err="1"/>
              <a:t>са</a:t>
            </a:r>
            <a:r>
              <a:rPr lang="en-US" sz="2800" dirty="0"/>
              <a:t> </a:t>
            </a:r>
            <a:r>
              <a:rPr lang="en-US" sz="2800" dirty="0" err="1"/>
              <a:t>чланом</a:t>
            </a:r>
            <a:r>
              <a:rPr lang="en-US" sz="2800" dirty="0"/>
              <a:t> 8</a:t>
            </a:r>
            <a:r>
              <a:rPr lang="sr-Cyrl-RS" sz="2800" dirty="0"/>
              <a:t>.</a:t>
            </a:r>
            <a:r>
              <a:rPr lang="en-US" sz="2800" dirty="0"/>
              <a:t> </a:t>
            </a:r>
            <a:r>
              <a:rPr lang="en-US" sz="2800" dirty="0" err="1"/>
              <a:t>Правилника</a:t>
            </a:r>
            <a:r>
              <a:rPr lang="en-US" sz="2800" dirty="0"/>
              <a:t> о </a:t>
            </a:r>
            <a:r>
              <a:rPr lang="en-US" sz="2800" dirty="0" err="1"/>
              <a:t>финансирању</a:t>
            </a:r>
            <a:r>
              <a:rPr lang="en-US" sz="2800" dirty="0"/>
              <a:t> </a:t>
            </a:r>
            <a:r>
              <a:rPr lang="en-US" sz="2800" dirty="0" err="1"/>
              <a:t>средњих</a:t>
            </a:r>
            <a:r>
              <a:rPr lang="en-US" sz="2800" dirty="0"/>
              <a:t> </a:t>
            </a:r>
            <a:r>
              <a:rPr lang="en-US" sz="2800" dirty="0" err="1"/>
              <a:t>школа</a:t>
            </a:r>
            <a:r>
              <a:rPr lang="en-US" sz="2800" dirty="0"/>
              <a:t> (</a:t>
            </a:r>
            <a:r>
              <a:rPr lang="en-US" sz="2400" dirty="0" err="1"/>
              <a:t>Сл.Гл</a:t>
            </a:r>
            <a:r>
              <a:rPr lang="en-US" sz="2400" dirty="0"/>
              <a:t>. </a:t>
            </a:r>
            <a:r>
              <a:rPr lang="en-US" sz="2400" dirty="0" err="1"/>
              <a:t>бр</a:t>
            </a:r>
            <a:r>
              <a:rPr lang="en-US" sz="2400" dirty="0"/>
              <a:t>. 116/08 и </a:t>
            </a:r>
            <a:r>
              <a:rPr lang="en-US" sz="2400" dirty="0" err="1"/>
              <a:t>Сл</a:t>
            </a:r>
            <a:r>
              <a:rPr lang="en-US" sz="2400" dirty="0"/>
              <a:t>. </a:t>
            </a:r>
            <a:r>
              <a:rPr lang="en-US" sz="2400" dirty="0" err="1"/>
              <a:t>Гл</a:t>
            </a:r>
            <a:r>
              <a:rPr lang="en-US" sz="2400" dirty="0"/>
              <a:t>. </a:t>
            </a:r>
            <a:r>
              <a:rPr lang="en-US" sz="2400" dirty="0" err="1"/>
              <a:t>бр</a:t>
            </a:r>
            <a:r>
              <a:rPr lang="en-US" sz="2400" dirty="0"/>
              <a:t>. 74/10</a:t>
            </a:r>
            <a:r>
              <a:rPr lang="en-US" sz="2400" dirty="0" smtClean="0"/>
              <a:t>)</a:t>
            </a:r>
            <a:r>
              <a:rPr lang="sr-Latn-RS" sz="2800" dirty="0" smtClean="0"/>
              <a:t>.</a:t>
            </a:r>
            <a:endParaRPr lang="sr-Cyrl-BA" sz="2800" dirty="0" smtClean="0"/>
          </a:p>
          <a:p>
            <a:endParaRPr lang="en-US" sz="1400" dirty="0"/>
          </a:p>
          <a:p>
            <a:pPr algn="ctr">
              <a:buNone/>
            </a:pPr>
            <a:r>
              <a:rPr lang="sr-Cyrl-BA" sz="3600" dirty="0" smtClean="0">
                <a:solidFill>
                  <a:srgbClr val="C00000"/>
                </a:solidFill>
              </a:rPr>
              <a:t>“непринципијелна” пракса изван школе</a:t>
            </a:r>
          </a:p>
          <a:p>
            <a:r>
              <a:rPr lang="sr-Cyrl-BA" sz="2800" dirty="0" smtClean="0"/>
              <a:t>Практичну наставу изван школе организовати у складу са принципима из чланова 44. и 45. </a:t>
            </a:r>
            <a:r>
              <a:rPr lang="sr-Cyrl-CS" sz="2800" dirty="0" smtClean="0"/>
              <a:t>Закона о средњем образов. и васпит. </a:t>
            </a:r>
            <a:r>
              <a:rPr lang="sr-Cyrl-CS" sz="2400" dirty="0" smtClean="0"/>
              <a:t>(Сл. Гл. РС бр. 41/2018).</a:t>
            </a:r>
          </a:p>
          <a:p>
            <a:r>
              <a:rPr lang="sr-Cyrl-BA" sz="2800" dirty="0" smtClean="0"/>
              <a:t>И надаље тражити о</a:t>
            </a:r>
            <a:r>
              <a:rPr lang="sr-Cyrl-CS" sz="2800" dirty="0" smtClean="0"/>
              <a:t>д Министарства – Одјељења за средње образовање доношење “Правилника о извођењу практичне наставе код послодаваца</a:t>
            </a:r>
            <a:r>
              <a:rPr lang="sr-Cyrl-CS" sz="2800" dirty="0" smtClean="0"/>
              <a:t>”</a:t>
            </a:r>
            <a:r>
              <a:rPr lang="sr-Latn-RS" sz="2800" smtClean="0"/>
              <a:t>.</a:t>
            </a:r>
            <a:endParaRPr lang="sr-Cyrl-C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239000" cy="365125"/>
          </a:xfrm>
        </p:spPr>
        <p:txBody>
          <a:bodyPr/>
          <a:lstStyle/>
          <a:p>
            <a:r>
              <a:rPr lang="ru-RU" dirty="0" smtClean="0"/>
              <a:t>Савјетодавни, инструктивни и надзорни рад- Општа организација рада школе и директора школе; Теслић,април 2019.г.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2012</Words>
  <Application>Microsoft Office PowerPoint</Application>
  <PresentationFormat>On-screen Show (4:3)</PresentationFormat>
  <Paragraphs>161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  Најчешћи недостаци и грешке  примјећени анализом школских ГПР-ова и  током увида у рад школа и директора школа </vt:lpstr>
      <vt:lpstr>нетачни и неусклађени подаци у ГПР-у</vt:lpstr>
      <vt:lpstr>Гимназија и 4,5,6,... струка</vt:lpstr>
      <vt:lpstr>није формирана Ученичка задруга</vt:lpstr>
      <vt:lpstr>неприкладан Школски љетопис</vt:lpstr>
      <vt:lpstr>информисање родитеља у ходнику “с нога”</vt:lpstr>
      <vt:lpstr>нетранспарентно трошење “партиципације”</vt:lpstr>
      <vt:lpstr> нејасна подјела одјељења у групе</vt:lpstr>
      <vt:lpstr>неусклађена 40 часовна радна недјеља</vt:lpstr>
      <vt:lpstr>остали облици рада са ученицима</vt:lpstr>
      <vt:lpstr> неажуран електронски дневник</vt:lpstr>
      <vt:lpstr>не постоји Развојни план (чл. 61. Закона) </vt:lpstr>
      <vt:lpstr>теме на сједницама Наставничког вијећа</vt:lpstr>
      <vt:lpstr>теме на сједницама Одјељењских вијећа</vt:lpstr>
      <vt:lpstr>стручни органи не дају препоруке,...</vt:lpstr>
      <vt:lpstr>неадекватан План стручног усавршавања</vt:lpstr>
      <vt:lpstr> неактиван Савјет родитеља</vt:lpstr>
      <vt:lpstr>неуредна исправка оцјена</vt:lpstr>
      <vt:lpstr>(недовољан) рад директора</vt:lpstr>
      <vt:lpstr>(недовољан) рад директора</vt:lpstr>
      <vt:lpstr>(недовољан) рад помоћника директора</vt:lpstr>
      <vt:lpstr>Рад директора оцјењује се из области:</vt:lpstr>
      <vt:lpstr>Slide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Korisnik</cp:lastModifiedBy>
  <cp:revision>130</cp:revision>
  <dcterms:created xsi:type="dcterms:W3CDTF">2019-04-04T16:42:53Z</dcterms:created>
  <dcterms:modified xsi:type="dcterms:W3CDTF">2019-09-03T10:30:30Z</dcterms:modified>
</cp:coreProperties>
</file>