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41"/>
  </p:notesMasterIdLst>
  <p:sldIdLst>
    <p:sldId id="256" r:id="rId2"/>
    <p:sldId id="269" r:id="rId3"/>
    <p:sldId id="257" r:id="rId4"/>
    <p:sldId id="275" r:id="rId5"/>
    <p:sldId id="296" r:id="rId6"/>
    <p:sldId id="258" r:id="rId7"/>
    <p:sldId id="262" r:id="rId8"/>
    <p:sldId id="297" r:id="rId9"/>
    <p:sldId id="299" r:id="rId10"/>
    <p:sldId id="298" r:id="rId11"/>
    <p:sldId id="300" r:id="rId12"/>
    <p:sldId id="290" r:id="rId13"/>
    <p:sldId id="285" r:id="rId14"/>
    <p:sldId id="303" r:id="rId15"/>
    <p:sldId id="304" r:id="rId16"/>
    <p:sldId id="308" r:id="rId17"/>
    <p:sldId id="305" r:id="rId18"/>
    <p:sldId id="306" r:id="rId19"/>
    <p:sldId id="302" r:id="rId20"/>
    <p:sldId id="272" r:id="rId21"/>
    <p:sldId id="259" r:id="rId22"/>
    <p:sldId id="261" r:id="rId23"/>
    <p:sldId id="310" r:id="rId24"/>
    <p:sldId id="316" r:id="rId25"/>
    <p:sldId id="312" r:id="rId26"/>
    <p:sldId id="314" r:id="rId27"/>
    <p:sldId id="274" r:id="rId28"/>
    <p:sldId id="260" r:id="rId29"/>
    <p:sldId id="263" r:id="rId30"/>
    <p:sldId id="317" r:id="rId31"/>
    <p:sldId id="319" r:id="rId32"/>
    <p:sldId id="321" r:id="rId33"/>
    <p:sldId id="322" r:id="rId34"/>
    <p:sldId id="323" r:id="rId35"/>
    <p:sldId id="291" r:id="rId36"/>
    <p:sldId id="292" r:id="rId37"/>
    <p:sldId id="273" r:id="rId38"/>
    <p:sldId id="324" r:id="rId39"/>
    <p:sldId id="268" r:id="rId4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6E3"/>
    <a:srgbClr val="4472C4"/>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9644D-00D3-66A3-80B6-B5013A841691}" v="2887" dt="2022-08-13T18:16:53.073"/>
    <p1510:client id="{4B2A57D0-006B-427F-D5DE-CFE8901ED1FF}" v="61" dt="2022-08-03T07:26:47.498"/>
    <p1510:client id="{69EC2DCB-6F10-4759-5499-ECA9C3E3E85A}" v="139" dt="2022-08-02T12:29:02.790"/>
    <p1510:client id="{72A1FCC9-BFF0-ABA0-B706-B6C78D34EDBB}" v="612" dt="2022-08-12T21:01:04.005"/>
    <p1510:client id="{756CB9EF-49E9-9373-B56A-9179D17BFC8A}" v="39" dt="2022-08-04T06:58:50.061"/>
    <p1510:client id="{90D78FF0-AAB7-AFA2-78B8-D5058862939D}" v="639" dt="2022-08-01T12:58:37.843"/>
    <p1510:client id="{A2AE42FA-4182-414A-B615-3DEE92D56FCB}" v="21" dt="2022-08-01T09:53:20.579"/>
    <p1510:client id="{D4392C3D-0730-E506-60B8-20B44231D369}" v="77" dt="2022-08-05T13:27:56.815"/>
    <p1510:client id="{E10EE0F4-EC4F-E6DA-99E8-B84C31C5EF4A}" v="683" dt="2022-08-12T17:10:09.100"/>
    <p1510:client id="{E9B91873-EDD1-9AA6-AD4B-5DEB9A3692C2}" v="4" dt="2022-08-03T09:36:42.390"/>
  </p1510:revLst>
</p1510:revInfo>
</file>

<file path=ppt/tableStyles.xml><?xml version="1.0" encoding="utf-8"?>
<a:tblStyleLst xmlns:a="http://schemas.openxmlformats.org/drawingml/2006/main" def="{5C22544A-7EE6-4342-B048-85BDC9FD1C3A}">
  <a:tblStyle styleId="{5C22544A-7EE6-4342-B048-85BDC9FD1C3A}" styleName="Umereni stil 2 – Naglašav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Čuvar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16FD4-00A4-4F73-A4AA-E86AE9A2C0E4}" type="datetimeFigureOut">
              <a:t>26.10.2022.</a:t>
            </a:fld>
            <a:endParaRPr lang="sr-Latn-RS"/>
          </a:p>
        </p:txBody>
      </p:sp>
      <p:sp>
        <p:nvSpPr>
          <p:cNvPr id="4" name="Čuvar mesta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Čuvar mesta za napomen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6" name="Čuvar mesta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Čuvar mesta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454A0-015F-4A78-A446-D6648C03C899}" type="slidenum">
              <a:t>‹#›</a:t>
            </a:fld>
            <a:endParaRPr lang="sr-Latn-RS"/>
          </a:p>
        </p:txBody>
      </p:sp>
    </p:spTree>
    <p:extLst>
      <p:ext uri="{BB962C8B-B14F-4D97-AF65-F5344CB8AC3E}">
        <p14:creationId xmlns:p14="http://schemas.microsoft.com/office/powerpoint/2010/main" val="152393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lstStyle/>
          <a:p>
            <a:r>
              <a:rPr lang="en-US" err="1">
                <a:cs typeface="Calibri"/>
              </a:rPr>
              <a:t>Видети</a:t>
            </a:r>
            <a:r>
              <a:rPr lang="en-US">
                <a:cs typeface="Calibri"/>
              </a:rPr>
              <a:t> </a:t>
            </a:r>
            <a:r>
              <a:rPr lang="en-US" err="1">
                <a:cs typeface="Calibri"/>
              </a:rPr>
              <a:t>разлику</a:t>
            </a:r>
            <a:r>
              <a:rPr lang="en-US">
                <a:cs typeface="Calibri"/>
              </a:rPr>
              <a:t> у </a:t>
            </a:r>
            <a:r>
              <a:rPr lang="en-US" err="1">
                <a:cs typeface="Calibri"/>
              </a:rPr>
              <a:t>броју</a:t>
            </a:r>
            <a:r>
              <a:rPr lang="en-US">
                <a:cs typeface="Calibri"/>
              </a:rPr>
              <a:t> </a:t>
            </a:r>
            <a:r>
              <a:rPr lang="en-US" err="1">
                <a:cs typeface="Calibri"/>
              </a:rPr>
              <a:t>часова</a:t>
            </a:r>
            <a:r>
              <a:rPr lang="en-US">
                <a:cs typeface="Calibri"/>
              </a:rPr>
              <a:t> </a:t>
            </a:r>
            <a:r>
              <a:rPr lang="en-US" err="1">
                <a:cs typeface="Calibri"/>
              </a:rPr>
              <a:t>по</a:t>
            </a:r>
            <a:r>
              <a:rPr lang="en-US">
                <a:cs typeface="Calibri"/>
              </a:rPr>
              <a:t> </a:t>
            </a:r>
            <a:r>
              <a:rPr lang="en-US" err="1">
                <a:cs typeface="Calibri"/>
              </a:rPr>
              <a:t>темама</a:t>
            </a:r>
            <a:r>
              <a:rPr lang="en-US">
                <a:cs typeface="Calibri"/>
              </a:rPr>
              <a:t> у </a:t>
            </a:r>
            <a:r>
              <a:rPr lang="en-US" err="1">
                <a:cs typeface="Calibri"/>
              </a:rPr>
              <a:t>односу</a:t>
            </a:r>
            <a:r>
              <a:rPr lang="en-US">
                <a:cs typeface="Calibri"/>
              </a:rPr>
              <a:t> </a:t>
            </a:r>
            <a:r>
              <a:rPr lang="en-US" err="1">
                <a:cs typeface="Calibri"/>
              </a:rPr>
              <a:t>на</a:t>
            </a:r>
            <a:r>
              <a:rPr lang="en-US">
                <a:cs typeface="Calibri"/>
              </a:rPr>
              <a:t> НПП </a:t>
            </a:r>
            <a:r>
              <a:rPr lang="en-US" err="1">
                <a:cs typeface="Calibri"/>
              </a:rPr>
              <a:t>Дигитални</a:t>
            </a:r>
            <a:r>
              <a:rPr lang="en-US">
                <a:cs typeface="Calibri"/>
              </a:rPr>
              <a:t> </a:t>
            </a:r>
            <a:r>
              <a:rPr lang="en-US" err="1">
                <a:cs typeface="Calibri"/>
              </a:rPr>
              <a:t>свијет</a:t>
            </a:r>
            <a:r>
              <a:rPr lang="en-US">
                <a:cs typeface="Calibri"/>
              </a:rPr>
              <a:t> у 2. </a:t>
            </a:r>
            <a:r>
              <a:rPr lang="en-US" err="1">
                <a:cs typeface="Calibri"/>
              </a:rPr>
              <a:t>разр</a:t>
            </a:r>
            <a:r>
              <a:rPr lang="en-US">
                <a:cs typeface="Calibri"/>
              </a:rPr>
              <a:t>.</a:t>
            </a:r>
          </a:p>
        </p:txBody>
      </p:sp>
      <p:sp>
        <p:nvSpPr>
          <p:cNvPr id="4" name="Čuvar mesta za broj slajda 3"/>
          <p:cNvSpPr>
            <a:spLocks noGrp="1"/>
          </p:cNvSpPr>
          <p:nvPr>
            <p:ph type="sldNum" sz="quarter" idx="5"/>
          </p:nvPr>
        </p:nvSpPr>
        <p:spPr/>
        <p:txBody>
          <a:bodyPr/>
          <a:lstStyle/>
          <a:p>
            <a:fld id="{D83454A0-015F-4A78-A446-D6648C03C899}" type="slidenum">
              <a:t>3</a:t>
            </a:fld>
            <a:endParaRPr lang="sr-Latn-RS"/>
          </a:p>
        </p:txBody>
      </p:sp>
    </p:spTree>
    <p:extLst>
      <p:ext uri="{BB962C8B-B14F-4D97-AF65-F5344CB8AC3E}">
        <p14:creationId xmlns:p14="http://schemas.microsoft.com/office/powerpoint/2010/main" val="401482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140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699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993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992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790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433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58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2965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058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512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041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3660152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eb.microsoftstream.com/video/db3b15da-f0ec-4853-bf57-208a7772e67f"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eb.microsoftstream.com/video/9b756e3d-b27d-4a67-af06-8454c3404b7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4TAWL3oYEDI"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P9eBDWl4icU" TargetMode="External"/><Relationship Id="rId1" Type="http://schemas.openxmlformats.org/officeDocument/2006/relationships/slideLayout" Target="../slideLayouts/slideLayout2.xml"/><Relationship Id="rId5" Type="http://schemas.openxmlformats.org/officeDocument/2006/relationships/hyperlink" Target="https://web.microsoftstream.com/video/c68d7362-26d1-46f5-93d7-c3600a4d654c?channelId=1515ac6c-a876-4962-ae02-a98a8f6525f1"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www.youtube.com/watch?v=BBgghnQF6E4"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CZPzHg0h80"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eb.microsoftstream.com/video/305dcb17-2ab7-4901-a022-437f5c0780d3?channelId=1515ac6c-a876-4962-ae02-a98a8f6525f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way.office.com/MG9D3TxWSwGEMrQt?ref=email&amp;loc=play"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pz-rs.org/sajt/doc/file/Novi_nastavni_programi/Redovna_nastava/2022/Digitalni_svijet_nastavni_program_za_3_razr%D0%B5d.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way.office.com/MG9D3TxWSwGEMrQt?ref=email&amp;loc=play"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s://scratch.mit.edu/" TargetMode="Externa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2.wmf"/><Relationship Id="rId5" Type="http://schemas.openxmlformats.org/officeDocument/2006/relationships/oleObject" Target="../embeddings/oleObject1.bin"/><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s://scratch.mit.ed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4.wmf"/><Relationship Id="rId5" Type="http://schemas.openxmlformats.org/officeDocument/2006/relationships/oleObject" Target="../embeddings/oleObject2.bin"/><Relationship Id="rId4" Type="http://schemas.openxmlformats.org/officeDocument/2006/relationships/hyperlink" Target="Project%201.sb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sway.office.com/MG9D3TxWSwGEMrQt?ref=email&amp;loc=play" TargetMode="External"/><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ocs.google.com/forms/d/e/1FAIpQLSd-kqkuP4vkUHIAT7qTbLsGxAQH7qBztOto4Pqlkn1l3zrPGg/viewform?usp=sf_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Digitalni%20svijet%203%20priru&#269;nik%20sa%20dm%20preporukama%2016.08%5b3489%5d.pdf" TargetMode="External"/><Relationship Id="rId2" Type="http://schemas.openxmlformats.org/officeDocument/2006/relationships/hyperlink" Target="https://www.rpz-rs.org/sajt/doc/file/web_portal/Korisni_materijali/Prirucnici_i_digitalni_svijet/Prirucnik%20za%20nastavnike%20sa%20materijalima%20za%20rad.pdf" TargetMode="External"/><Relationship Id="rId1" Type="http://schemas.openxmlformats.org/officeDocument/2006/relationships/slideLayout" Target="../slideLayouts/slideLayout2.xml"/><Relationship Id="rId4" Type="http://schemas.openxmlformats.org/officeDocument/2006/relationships/hyperlink" Target="https://web.microsoftstream.com/video/db3b15da-f0ec-4853-bf57-208a7772e67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Digitalli%20svijet%20-%20mali%20rje&#269;nik%20pdf.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eb.microsoftstream.com/video/fc982b18-10b7-40b0-8af3-c3967fb973bc"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obrazovanje.skoler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Slika 5">
            <a:extLst>
              <a:ext uri="{FF2B5EF4-FFF2-40B4-BE49-F238E27FC236}">
                <a16:creationId xmlns="" xmlns:a16="http://schemas.microsoft.com/office/drawing/2014/main" id="{35F9BD97-2090-2C68-18B5-572F7638608B}"/>
              </a:ext>
            </a:extLst>
          </p:cNvPr>
          <p:cNvPicPr>
            <a:picLocks noChangeAspect="1"/>
          </p:cNvPicPr>
          <p:nvPr/>
        </p:nvPicPr>
        <p:blipFill rotWithShape="1">
          <a:blip r:embed="rId2"/>
          <a:srcRect t="8263" r="-1" b="21522"/>
          <a:stretch/>
        </p:blipFill>
        <p:spPr>
          <a:xfrm>
            <a:off x="5300662" y="449285"/>
            <a:ext cx="6423950" cy="5078491"/>
          </a:xfrm>
          <a:prstGeom prst="rect">
            <a:avLst/>
          </a:prstGeom>
          <a:ln>
            <a:noFill/>
          </a:ln>
          <a:effectLst>
            <a:softEdge rad="112500"/>
          </a:effectLst>
        </p:spPr>
      </p:pic>
      <p:sp>
        <p:nvSpPr>
          <p:cNvPr id="2" name="Naslov 1"/>
          <p:cNvSpPr>
            <a:spLocks noGrp="1"/>
          </p:cNvSpPr>
          <p:nvPr>
            <p:ph type="ctrTitle"/>
          </p:nvPr>
        </p:nvSpPr>
        <p:spPr>
          <a:xfrm>
            <a:off x="0" y="1263641"/>
            <a:ext cx="5401553" cy="1565116"/>
          </a:xfrm>
        </p:spPr>
        <p:txBody>
          <a:bodyPr anchor="b">
            <a:normAutofit fontScale="90000"/>
          </a:bodyPr>
          <a:lstStyle/>
          <a:p>
            <a:r>
              <a:rPr lang="bs-Cyrl-BA" sz="4000" b="1" dirty="0" smtClean="0">
                <a:solidFill>
                  <a:schemeClr val="bg1"/>
                </a:solidFill>
                <a:latin typeface="Times New Roman"/>
                <a:cs typeface="Times New Roman"/>
              </a:rPr>
              <a:t>Кроз Дигитални свијет </a:t>
            </a:r>
            <a:r>
              <a:rPr lang="bs-Cyrl-BA" sz="4000" b="1" i="1" dirty="0" smtClean="0">
                <a:solidFill>
                  <a:schemeClr val="bg1"/>
                </a:solidFill>
                <a:latin typeface="Times New Roman"/>
                <a:cs typeface="Times New Roman"/>
              </a:rPr>
              <a:t/>
            </a:r>
            <a:br>
              <a:rPr lang="bs-Cyrl-BA" sz="4000" b="1" i="1" dirty="0" smtClean="0">
                <a:solidFill>
                  <a:schemeClr val="bg1"/>
                </a:solidFill>
                <a:latin typeface="Times New Roman"/>
                <a:cs typeface="Times New Roman"/>
              </a:rPr>
            </a:br>
            <a:r>
              <a:rPr lang="bs-Cyrl-BA" sz="4000" b="1" dirty="0" smtClean="0">
                <a:solidFill>
                  <a:schemeClr val="bg1"/>
                </a:solidFill>
                <a:latin typeface="Times New Roman"/>
                <a:cs typeface="Times New Roman"/>
              </a:rPr>
              <a:t>до дигиталних компетенција</a:t>
            </a:r>
            <a:endParaRPr lang="sr-Latn-RS" sz="4000" b="1" dirty="0">
              <a:solidFill>
                <a:schemeClr val="bg1"/>
              </a:solidFill>
              <a:latin typeface="Times New Roman"/>
              <a:cs typeface="Times New Roman"/>
            </a:endParaRPr>
          </a:p>
        </p:txBody>
      </p:sp>
      <p:sp>
        <p:nvSpPr>
          <p:cNvPr id="3" name="Podnaslov 2"/>
          <p:cNvSpPr>
            <a:spLocks noGrp="1"/>
          </p:cNvSpPr>
          <p:nvPr>
            <p:ph type="subTitle" idx="1"/>
          </p:nvPr>
        </p:nvSpPr>
        <p:spPr>
          <a:xfrm>
            <a:off x="1205857" y="4518610"/>
            <a:ext cx="3103208" cy="546783"/>
          </a:xfrm>
        </p:spPr>
        <p:txBody>
          <a:bodyPr vert="horz" lIns="91440" tIns="45720" rIns="91440" bIns="45720" rtlCol="0" anchor="t">
            <a:noAutofit/>
          </a:bodyPr>
          <a:lstStyle/>
          <a:p>
            <a:pPr algn="l"/>
            <a:r>
              <a:rPr lang="sr-Cyrl-RS" sz="1600" i="1" dirty="0" smtClean="0">
                <a:solidFill>
                  <a:schemeClr val="bg1"/>
                </a:solidFill>
                <a:latin typeface="Times New Roman"/>
                <a:cs typeface="Times New Roman"/>
              </a:rPr>
              <a:t>Октобар/новембар</a:t>
            </a:r>
            <a:r>
              <a:rPr lang="sr-Latn-RS" sz="1600" i="1" dirty="0" smtClean="0">
                <a:solidFill>
                  <a:schemeClr val="bg1"/>
                </a:solidFill>
                <a:latin typeface="Times New Roman"/>
                <a:cs typeface="Times New Roman"/>
              </a:rPr>
              <a:t>, </a:t>
            </a:r>
            <a:r>
              <a:rPr lang="sr-Latn-RS" sz="1600" i="1" dirty="0">
                <a:solidFill>
                  <a:schemeClr val="bg1"/>
                </a:solidFill>
                <a:latin typeface="Times New Roman"/>
                <a:cs typeface="Times New Roman"/>
              </a:rPr>
              <a:t>2022. </a:t>
            </a:r>
            <a:r>
              <a:rPr lang="sr-Latn-RS" sz="1600" i="1" dirty="0" err="1" smtClean="0">
                <a:solidFill>
                  <a:schemeClr val="bg1"/>
                </a:solidFill>
                <a:latin typeface="Times New Roman"/>
                <a:cs typeface="Times New Roman"/>
              </a:rPr>
              <a:t>годин</a:t>
            </a:r>
            <a:r>
              <a:rPr lang="sr-Cyrl-RS" sz="1600" i="1" dirty="0" smtClean="0">
                <a:solidFill>
                  <a:schemeClr val="bg1"/>
                </a:solidFill>
                <a:latin typeface="Times New Roman"/>
                <a:cs typeface="Times New Roman"/>
              </a:rPr>
              <a:t>е</a:t>
            </a:r>
            <a:endParaRPr lang="sr-Latn-RS" sz="1600" i="1" dirty="0">
              <a:solidFill>
                <a:schemeClr val="bg1"/>
              </a:solidFill>
              <a:latin typeface="Times New Roman"/>
              <a:cs typeface="Times New Roman"/>
            </a:endParaRPr>
          </a:p>
        </p:txBody>
      </p:sp>
      <p:sp>
        <p:nvSpPr>
          <p:cNvPr id="4" name="Okvir za tekst 3">
            <a:extLst>
              <a:ext uri="{FF2B5EF4-FFF2-40B4-BE49-F238E27FC236}">
                <a16:creationId xmlns="" xmlns:a16="http://schemas.microsoft.com/office/drawing/2014/main" id="{5BD07600-4EF1-7EDF-8D7D-D8B81CD44187}"/>
              </a:ext>
            </a:extLst>
          </p:cNvPr>
          <p:cNvSpPr txBox="1"/>
          <p:nvPr/>
        </p:nvSpPr>
        <p:spPr>
          <a:xfrm>
            <a:off x="214261" y="2988531"/>
            <a:ext cx="50864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r-Latn-RS" sz="1400" i="1" dirty="0" smtClean="0">
                <a:solidFill>
                  <a:schemeClr val="bg1"/>
                </a:solidFill>
                <a:latin typeface="Times New Roman"/>
                <a:cs typeface="Times New Roman"/>
              </a:rPr>
              <a:t>ОБУКА </a:t>
            </a:r>
            <a:r>
              <a:rPr lang="sr-Latn-RS" sz="1400" i="1" dirty="0">
                <a:solidFill>
                  <a:schemeClr val="bg1"/>
                </a:solidFill>
                <a:latin typeface="Times New Roman"/>
                <a:cs typeface="Times New Roman"/>
              </a:rPr>
              <a:t>ЗА НАСТАВНИКЕ </a:t>
            </a:r>
            <a:endParaRPr lang="bs-Cyrl-BA" sz="1400" i="1" dirty="0" smtClean="0">
              <a:solidFill>
                <a:schemeClr val="bg1"/>
              </a:solidFill>
              <a:latin typeface="Times New Roman"/>
              <a:cs typeface="Times New Roman"/>
            </a:endParaRPr>
          </a:p>
          <a:p>
            <a:pPr algn="ctr"/>
            <a:r>
              <a:rPr lang="bs-Cyrl-BA" sz="1400" i="1" dirty="0" smtClean="0">
                <a:solidFill>
                  <a:schemeClr val="bg1"/>
                </a:solidFill>
                <a:latin typeface="Times New Roman"/>
                <a:cs typeface="Times New Roman"/>
              </a:rPr>
              <a:t>РАЗРЕДНЕ НАСТАВЕ</a:t>
            </a:r>
            <a:r>
              <a:rPr lang="sr-Latn-RS" sz="1400" dirty="0">
                <a:solidFill>
                  <a:schemeClr val="bg1"/>
                </a:solidFill>
                <a:latin typeface="Times New Roman"/>
                <a:cs typeface="Times New Roman"/>
              </a:rPr>
              <a:t> </a:t>
            </a:r>
          </a:p>
        </p:txBody>
      </p:sp>
      <p:sp>
        <p:nvSpPr>
          <p:cNvPr id="6" name="TextBox 5"/>
          <p:cNvSpPr txBox="1"/>
          <p:nvPr/>
        </p:nvSpPr>
        <p:spPr>
          <a:xfrm>
            <a:off x="6877049" y="5687550"/>
            <a:ext cx="4257675" cy="646331"/>
          </a:xfrm>
          <a:prstGeom prst="rect">
            <a:avLst/>
          </a:prstGeom>
          <a:noFill/>
        </p:spPr>
        <p:txBody>
          <a:bodyPr wrap="square" rtlCol="0">
            <a:spAutoFit/>
          </a:bodyPr>
          <a:lstStyle/>
          <a:p>
            <a:pPr algn="ctr"/>
            <a:r>
              <a:rPr lang="bs-Cyrl-BA" b="1" i="1" dirty="0" smtClean="0">
                <a:solidFill>
                  <a:schemeClr val="bg1"/>
                </a:solidFill>
                <a:latin typeface="Times New Roman" panose="02020603050405020304" pitchFamily="18" charset="0"/>
                <a:cs typeface="Times New Roman" panose="02020603050405020304" pitchFamily="18" charset="0"/>
              </a:rPr>
              <a:t>мр Милица Тителски,</a:t>
            </a:r>
          </a:p>
          <a:p>
            <a:pPr algn="ctr"/>
            <a:r>
              <a:rPr lang="bs-Cyrl-BA" b="1" i="1" dirty="0">
                <a:solidFill>
                  <a:schemeClr val="bg1"/>
                </a:solidFill>
                <a:latin typeface="Times New Roman" panose="02020603050405020304" pitchFamily="18" charset="0"/>
                <a:cs typeface="Times New Roman" panose="02020603050405020304" pitchFamily="18" charset="0"/>
              </a:rPr>
              <a:t>и</a:t>
            </a:r>
            <a:r>
              <a:rPr lang="bs-Cyrl-BA" b="1" i="1" dirty="0" smtClean="0">
                <a:solidFill>
                  <a:schemeClr val="bg1"/>
                </a:solidFill>
                <a:latin typeface="Times New Roman" panose="02020603050405020304" pitchFamily="18" charset="0"/>
                <a:cs typeface="Times New Roman" panose="02020603050405020304" pitchFamily="18" charset="0"/>
              </a:rPr>
              <a:t>нспектор-просвјетни савјетник</a:t>
            </a:r>
            <a:endParaRPr lang="sr-Cyrl-RS"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7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11">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https://web.microsoftstream.com/video/db3b15da-f0ec-4853-bf57-208a7772e67f</a:t>
            </a:r>
          </a:p>
        </p:txBody>
      </p:sp>
      <p:sp>
        <p:nvSpPr>
          <p:cNvPr id="28" name="Rectangle 13">
            <a:extLst>
              <a:ext uri="{FF2B5EF4-FFF2-40B4-BE49-F238E27FC236}">
                <a16:creationId xmlns=""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
            <a:extLst>
              <a:ext uri="{FF2B5EF4-FFF2-40B4-BE49-F238E27FC236}">
                <a16:creationId xmlns=""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7">
            <a:extLst>
              <a:ext uri="{FF2B5EF4-FFF2-40B4-BE49-F238E27FC236}">
                <a16:creationId xmlns=""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9">
            <a:extLst>
              <a:ext uri="{FF2B5EF4-FFF2-40B4-BE49-F238E27FC236}">
                <a16:creationId xmlns=""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Naslov 1">
            <a:extLst>
              <a:ext uri="{FF2B5EF4-FFF2-40B4-BE49-F238E27FC236}">
                <a16:creationId xmlns="" xmlns:a16="http://schemas.microsoft.com/office/drawing/2014/main" id="{2B42C407-03AB-E95E-13F6-E3E63C934F06}"/>
              </a:ext>
            </a:extLst>
          </p:cNvPr>
          <p:cNvSpPr>
            <a:spLocks noGrp="1"/>
          </p:cNvSpPr>
          <p:nvPr>
            <p:ph type="title"/>
          </p:nvPr>
        </p:nvSpPr>
        <p:spPr>
          <a:xfrm>
            <a:off x="423590" y="1543050"/>
            <a:ext cx="3201366" cy="3653377"/>
          </a:xfrm>
        </p:spPr>
        <p:txBody>
          <a:bodyPr anchor="b">
            <a:normAutofit/>
          </a:bodyPr>
          <a:lstStyle/>
          <a:p>
            <a:pPr algn="ctr"/>
            <a:r>
              <a:rPr lang="sr-Latn-RS" sz="3600" b="1" dirty="0" err="1">
                <a:solidFill>
                  <a:srgbClr val="FFFFFF"/>
                </a:solidFill>
                <a:latin typeface="Times New Roman"/>
                <a:cs typeface="Calibri Light"/>
              </a:rPr>
              <a:t>Учење</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уз</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помоћ</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дигиталних</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уређаја</a:t>
            </a:r>
            <a:r>
              <a:rPr lang="sr-Latn-RS" sz="3600" b="1" dirty="0">
                <a:solidFill>
                  <a:srgbClr val="FFFFFF"/>
                </a:solidFill>
                <a:latin typeface="Times New Roman"/>
                <a:cs typeface="Calibri Light"/>
              </a:rPr>
              <a:t> </a:t>
            </a:r>
            <a:r>
              <a:rPr lang="bs-Cyrl-BA" sz="3600" b="1" dirty="0" smtClean="0">
                <a:solidFill>
                  <a:srgbClr val="FFFFFF"/>
                </a:solidFill>
                <a:latin typeface="Times New Roman"/>
                <a:cs typeface="Calibri Light"/>
              </a:rPr>
              <a:t>- </a:t>
            </a:r>
            <a:r>
              <a:rPr lang="sr-Latn-RS" sz="3600" dirty="0" err="1" smtClean="0">
                <a:solidFill>
                  <a:srgbClr val="FFFFFF"/>
                </a:solidFill>
                <a:latin typeface="Times New Roman"/>
                <a:cs typeface="Calibri Light"/>
              </a:rPr>
              <a:t>дигитални</a:t>
            </a:r>
            <a:r>
              <a:rPr lang="sr-Latn-RS" sz="3600" dirty="0" smtClean="0">
                <a:solidFill>
                  <a:srgbClr val="FFFFFF"/>
                </a:solidFill>
                <a:latin typeface="Times New Roman"/>
                <a:cs typeface="Calibri Light"/>
              </a:rPr>
              <a:t> </a:t>
            </a:r>
            <a:r>
              <a:rPr lang="sr-Latn-RS" sz="3600" dirty="0" err="1" smtClean="0">
                <a:solidFill>
                  <a:srgbClr val="FFFFFF"/>
                </a:solidFill>
                <a:latin typeface="Times New Roman"/>
                <a:cs typeface="Calibri Light"/>
              </a:rPr>
              <a:t>садржаји</a:t>
            </a:r>
            <a:endParaRPr lang="sr-Latn-RS" sz="3600" dirty="0">
              <a:solidFill>
                <a:srgbClr val="FFFFFF"/>
              </a:solidFill>
              <a:latin typeface="Times New Roman"/>
              <a:cs typeface="Calibri Light"/>
            </a:endParaRPr>
          </a:p>
        </p:txBody>
      </p:sp>
      <p:sp>
        <p:nvSpPr>
          <p:cNvPr id="11" name="Content Placeholder 2"/>
          <p:cNvSpPr>
            <a:spLocks noGrp="1"/>
          </p:cNvSpPr>
          <p:nvPr>
            <p:ph idx="1"/>
          </p:nvPr>
        </p:nvSpPr>
        <p:spPr>
          <a:xfrm>
            <a:off x="4215820" y="5785189"/>
            <a:ext cx="6382019" cy="874713"/>
          </a:xfrm>
        </p:spPr>
        <p:txBody>
          <a:bodyPr>
            <a:normAutofit/>
          </a:bodyPr>
          <a:lstStyle/>
          <a:p>
            <a:pPr marL="0" indent="0">
              <a:buNone/>
            </a:pPr>
            <a:r>
              <a:rPr lang="en-GB" sz="2000" dirty="0">
                <a:hlinkClick r:id="rId2"/>
              </a:rPr>
              <a:t>https://</a:t>
            </a:r>
            <a:r>
              <a:rPr lang="en-GB" sz="2000" dirty="0" smtClean="0">
                <a:hlinkClick r:id="rId2"/>
              </a:rPr>
              <a:t>web.microsoftstream.com/video/db3b15da-f0ec-4853-bf57-208a7772e67f</a:t>
            </a:r>
            <a:r>
              <a:rPr lang="bs-Cyrl-BA" sz="2000" dirty="0" smtClean="0"/>
              <a:t> </a:t>
            </a:r>
            <a:endParaRPr lang="sr-Cyrl-RS" sz="2000" dirty="0"/>
          </a:p>
        </p:txBody>
      </p:sp>
      <p:pic>
        <p:nvPicPr>
          <p:cNvPr id="7" name="Picture 6"/>
          <p:cNvPicPr>
            <a:picLocks noChangeAspect="1"/>
          </p:cNvPicPr>
          <p:nvPr/>
        </p:nvPicPr>
        <p:blipFill>
          <a:blip r:embed="rId3"/>
          <a:stretch>
            <a:fillRect/>
          </a:stretch>
        </p:blipFill>
        <p:spPr>
          <a:xfrm>
            <a:off x="4470346" y="111920"/>
            <a:ext cx="7541183" cy="3074193"/>
          </a:xfrm>
          <a:prstGeom prst="rect">
            <a:avLst/>
          </a:prstGeom>
        </p:spPr>
      </p:pic>
      <p:pic>
        <p:nvPicPr>
          <p:cNvPr id="8" name="Picture 7"/>
          <p:cNvPicPr>
            <a:picLocks noChangeAspect="1"/>
          </p:cNvPicPr>
          <p:nvPr/>
        </p:nvPicPr>
        <p:blipFill>
          <a:blip r:embed="rId4"/>
          <a:stretch>
            <a:fillRect/>
          </a:stretch>
        </p:blipFill>
        <p:spPr>
          <a:xfrm>
            <a:off x="4462194" y="2501977"/>
            <a:ext cx="7549334" cy="3276777"/>
          </a:xfrm>
          <a:prstGeom prst="rect">
            <a:avLst/>
          </a:prstGeom>
        </p:spPr>
      </p:pic>
      <p:pic>
        <p:nvPicPr>
          <p:cNvPr id="5" name="Picture 4"/>
          <p:cNvPicPr>
            <a:picLocks noChangeAspect="1"/>
          </p:cNvPicPr>
          <p:nvPr/>
        </p:nvPicPr>
        <p:blipFill>
          <a:blip r:embed="rId5"/>
          <a:stretch>
            <a:fillRect/>
          </a:stretch>
        </p:blipFill>
        <p:spPr>
          <a:xfrm>
            <a:off x="10566722" y="5374163"/>
            <a:ext cx="1262321" cy="1276830"/>
          </a:xfrm>
          <a:prstGeom prst="rect">
            <a:avLst/>
          </a:prstGeom>
        </p:spPr>
      </p:pic>
    </p:spTree>
    <p:extLst>
      <p:ext uri="{BB962C8B-B14F-4D97-AF65-F5344CB8AC3E}">
        <p14:creationId xmlns:p14="http://schemas.microsoft.com/office/powerpoint/2010/main" val="3474626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969878F6-8C1D-CE55-4758-C576E40DAFAC}"/>
              </a:ext>
            </a:extLst>
          </p:cNvPr>
          <p:cNvSpPr>
            <a:spLocks noGrp="1"/>
          </p:cNvSpPr>
          <p:nvPr>
            <p:ph type="title"/>
          </p:nvPr>
        </p:nvSpPr>
        <p:spPr>
          <a:xfrm>
            <a:off x="124949" y="1190520"/>
            <a:ext cx="3787917" cy="4149680"/>
          </a:xfrm>
        </p:spPr>
        <p:txBody>
          <a:bodyPr anchor="b">
            <a:noAutofit/>
          </a:bodyPr>
          <a:lstStyle/>
          <a:p>
            <a:r>
              <a:rPr lang="sr-Latn-RS" sz="4000" b="1" dirty="0" err="1">
                <a:solidFill>
                  <a:srgbClr val="FFFFFF"/>
                </a:solidFill>
                <a:latin typeface="Times New Roman"/>
                <a:cs typeface="Calibri Light"/>
              </a:rPr>
              <a:t>Дигитална</a:t>
            </a:r>
            <a:r>
              <a:rPr lang="sr-Latn-RS" sz="4000" b="1" dirty="0">
                <a:solidFill>
                  <a:srgbClr val="FFFFFF"/>
                </a:solidFill>
                <a:latin typeface="Times New Roman"/>
                <a:cs typeface="Calibri Light"/>
              </a:rPr>
              <a:t> </a:t>
            </a:r>
            <a:r>
              <a:rPr lang="sr-Latn-RS" sz="4000" b="1" dirty="0" err="1">
                <a:solidFill>
                  <a:srgbClr val="FFFFFF"/>
                </a:solidFill>
                <a:latin typeface="Times New Roman"/>
                <a:cs typeface="Calibri Light"/>
              </a:rPr>
              <a:t>слика</a:t>
            </a:r>
            <a:r>
              <a:rPr lang="sr-Latn-RS" sz="3600" b="1" dirty="0">
                <a:solidFill>
                  <a:srgbClr val="FFFFFF"/>
                </a:solidFill>
                <a:latin typeface="Times New Roman"/>
                <a:cs typeface="Calibri Light"/>
              </a:rPr>
              <a:t> </a:t>
            </a:r>
            <a:br>
              <a:rPr lang="sr-Latn-RS" sz="3600" b="1" dirty="0">
                <a:solidFill>
                  <a:srgbClr val="FFFFFF"/>
                </a:solidFill>
                <a:latin typeface="Times New Roman"/>
                <a:cs typeface="Calibri Light"/>
              </a:rPr>
            </a:br>
            <a:r>
              <a:rPr lang="bs-Cyrl-BA" sz="3600" b="1" dirty="0">
                <a:latin typeface="Times New Roman"/>
                <a:cs typeface="Calibri Light"/>
              </a:rPr>
              <a:t/>
            </a:r>
            <a:br>
              <a:rPr lang="bs-Cyrl-BA" sz="3600" b="1" dirty="0">
                <a:latin typeface="Times New Roman"/>
                <a:cs typeface="Calibri Light"/>
              </a:rPr>
            </a:br>
            <a:r>
              <a:rPr lang="sr-Latn-RS" sz="3600" dirty="0" smtClean="0">
                <a:solidFill>
                  <a:srgbClr val="FFFFFF"/>
                </a:solidFill>
                <a:latin typeface="Times New Roman"/>
                <a:cs typeface="Calibri Light"/>
              </a:rPr>
              <a:t>(</a:t>
            </a:r>
            <a:r>
              <a:rPr lang="sr-Latn-RS" sz="3600" dirty="0" err="1">
                <a:solidFill>
                  <a:srgbClr val="FFFFFF"/>
                </a:solidFill>
                <a:latin typeface="Times New Roman"/>
                <a:cs typeface="Calibri Light"/>
              </a:rPr>
              <a:t>цртање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различитих</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облика</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креирање</a:t>
            </a:r>
            <a:r>
              <a:rPr lang="sr-Latn-RS" sz="3600" dirty="0">
                <a:solidFill>
                  <a:srgbClr val="FFFFFF"/>
                </a:solidFill>
                <a:latin typeface="Times New Roman"/>
                <a:cs typeface="Calibri Light"/>
              </a:rPr>
              <a:t> и </a:t>
            </a:r>
            <a:r>
              <a:rPr lang="sr-Latn-RS" sz="3600" dirty="0" err="1">
                <a:solidFill>
                  <a:srgbClr val="FFFFFF"/>
                </a:solidFill>
                <a:latin typeface="Times New Roman"/>
                <a:cs typeface="Calibri Light"/>
              </a:rPr>
              <a:t>чување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дигиталне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слике</a:t>
            </a:r>
            <a:r>
              <a:rPr lang="sr-Latn-RS" sz="3600" dirty="0">
                <a:solidFill>
                  <a:srgbClr val="FFFFFF"/>
                </a:solidFill>
                <a:latin typeface="Times New Roman"/>
                <a:cs typeface="Calibri Light"/>
              </a:rPr>
              <a:t>)</a:t>
            </a:r>
            <a:endParaRPr lang="sr-Latn-RS" sz="3600" dirty="0"/>
          </a:p>
        </p:txBody>
      </p:sp>
      <p:pic>
        <p:nvPicPr>
          <p:cNvPr id="5" name="Slika 5">
            <a:extLst>
              <a:ext uri="{FF2B5EF4-FFF2-40B4-BE49-F238E27FC236}">
                <a16:creationId xmlns="" xmlns:a16="http://schemas.microsoft.com/office/drawing/2014/main" id="{3F0C49AE-73E5-9E6C-D8B8-B79499D48314}"/>
              </a:ext>
            </a:extLst>
          </p:cNvPr>
          <p:cNvPicPr>
            <a:picLocks noChangeAspect="1"/>
          </p:cNvPicPr>
          <p:nvPr/>
        </p:nvPicPr>
        <p:blipFill>
          <a:blip r:embed="rId2"/>
          <a:stretch>
            <a:fillRect/>
          </a:stretch>
        </p:blipFill>
        <p:spPr>
          <a:xfrm>
            <a:off x="4810664" y="596982"/>
            <a:ext cx="6510067" cy="3766222"/>
          </a:xfrm>
          <a:prstGeom prst="rect">
            <a:avLst/>
          </a:prstGeom>
        </p:spPr>
      </p:pic>
      <p:pic>
        <p:nvPicPr>
          <p:cNvPr id="6" name="Slika 6">
            <a:extLst>
              <a:ext uri="{FF2B5EF4-FFF2-40B4-BE49-F238E27FC236}">
                <a16:creationId xmlns="" xmlns:a16="http://schemas.microsoft.com/office/drawing/2014/main" id="{4FB6142F-4E83-EF48-46B0-508EA77D34DE}"/>
              </a:ext>
            </a:extLst>
          </p:cNvPr>
          <p:cNvPicPr>
            <a:picLocks noChangeAspect="1"/>
          </p:cNvPicPr>
          <p:nvPr/>
        </p:nvPicPr>
        <p:blipFill>
          <a:blip r:embed="rId3"/>
          <a:stretch>
            <a:fillRect/>
          </a:stretch>
        </p:blipFill>
        <p:spPr>
          <a:xfrm>
            <a:off x="10244137" y="5340200"/>
            <a:ext cx="1200063" cy="1200848"/>
          </a:xfrm>
          <a:prstGeom prst="rect">
            <a:avLst/>
          </a:prstGeom>
        </p:spPr>
      </p:pic>
      <p:sp>
        <p:nvSpPr>
          <p:cNvPr id="14" name="Content Placeholder 2"/>
          <p:cNvSpPr>
            <a:spLocks noGrp="1"/>
          </p:cNvSpPr>
          <p:nvPr>
            <p:ph idx="1"/>
          </p:nvPr>
        </p:nvSpPr>
        <p:spPr>
          <a:xfrm>
            <a:off x="4810663" y="4632280"/>
            <a:ext cx="6510067" cy="974725"/>
          </a:xfrm>
        </p:spPr>
        <p:txBody>
          <a:bodyPr>
            <a:normAutofit/>
          </a:bodyPr>
          <a:lstStyle/>
          <a:p>
            <a:pPr marL="0" indent="0">
              <a:buNone/>
            </a:pPr>
            <a:r>
              <a:rPr lang="en-GB" sz="2000" dirty="0">
                <a:hlinkClick r:id="rId4"/>
              </a:rPr>
              <a:t>https://</a:t>
            </a:r>
            <a:r>
              <a:rPr lang="en-GB" sz="2000" dirty="0" smtClean="0">
                <a:hlinkClick r:id="rId4"/>
              </a:rPr>
              <a:t>web.microsoftstream.com/video/9b756e3d-b27d-4a67-af06-8454c3404b7d</a:t>
            </a:r>
            <a:r>
              <a:rPr lang="bs-Cyrl-BA" sz="2000" dirty="0" smtClean="0"/>
              <a:t> </a:t>
            </a:r>
            <a:endParaRPr lang="sr-Cyrl-RS" sz="2000" dirty="0"/>
          </a:p>
        </p:txBody>
      </p:sp>
    </p:spTree>
    <p:extLst>
      <p:ext uri="{BB962C8B-B14F-4D97-AF65-F5344CB8AC3E}">
        <p14:creationId xmlns:p14="http://schemas.microsoft.com/office/powerpoint/2010/main" val="82092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lika 12">
            <a:extLst>
              <a:ext uri="{FF2B5EF4-FFF2-40B4-BE49-F238E27FC236}">
                <a16:creationId xmlns="" xmlns:a16="http://schemas.microsoft.com/office/drawing/2014/main" id="{7000BDDE-947A-E465-22B7-72C1701330FA}"/>
              </a:ext>
            </a:extLst>
          </p:cNvPr>
          <p:cNvPicPr>
            <a:picLocks noChangeAspect="1"/>
          </p:cNvPicPr>
          <p:nvPr/>
        </p:nvPicPr>
        <p:blipFill>
          <a:blip r:embed="rId2"/>
          <a:stretch>
            <a:fillRect/>
          </a:stretch>
        </p:blipFill>
        <p:spPr>
          <a:xfrm>
            <a:off x="4623758" y="2606550"/>
            <a:ext cx="6811991" cy="4103425"/>
          </a:xfrm>
          <a:prstGeom prst="rect">
            <a:avLst/>
          </a:prstGeom>
        </p:spPr>
      </p:pic>
      <p:sp>
        <p:nvSpPr>
          <p:cNvPr id="13" name="Okvir za tekst 12">
            <a:extLst>
              <a:ext uri="{FF2B5EF4-FFF2-40B4-BE49-F238E27FC236}">
                <a16:creationId xmlns="" xmlns:a16="http://schemas.microsoft.com/office/drawing/2014/main" id="{BB8B035D-1E2C-0145-64B9-AC0F6650BF7C}"/>
              </a:ext>
            </a:extLst>
          </p:cNvPr>
          <p:cNvSpPr txBox="1"/>
          <p:nvPr/>
        </p:nvSpPr>
        <p:spPr>
          <a:xfrm>
            <a:off x="4408099" y="195532"/>
            <a:ext cx="715704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latin typeface="Times New Roman"/>
                <a:cs typeface="Times New Roman"/>
              </a:rPr>
              <a:t>Наставник</a:t>
            </a:r>
            <a:r>
              <a:rPr lang="en-US" sz="2400" dirty="0">
                <a:latin typeface="Times New Roman"/>
                <a:cs typeface="Times New Roman"/>
              </a:rPr>
              <a:t> </a:t>
            </a:r>
            <a:r>
              <a:rPr lang="en-US" sz="2400" dirty="0" err="1">
                <a:latin typeface="Times New Roman"/>
                <a:cs typeface="Times New Roman"/>
              </a:rPr>
              <a:t>ће</a:t>
            </a:r>
            <a:r>
              <a:rPr lang="en-US" sz="2400" dirty="0">
                <a:latin typeface="Times New Roman"/>
                <a:cs typeface="Times New Roman"/>
              </a:rPr>
              <a:t> </a:t>
            </a:r>
            <a:r>
              <a:rPr lang="en-US" sz="2400" dirty="0" err="1">
                <a:latin typeface="Times New Roman"/>
                <a:cs typeface="Times New Roman"/>
              </a:rPr>
              <a:t>ученицима</a:t>
            </a:r>
            <a:r>
              <a:rPr lang="en-US" sz="2400" dirty="0">
                <a:latin typeface="Times New Roman"/>
                <a:cs typeface="Times New Roman"/>
              </a:rPr>
              <a:t> </a:t>
            </a:r>
            <a:r>
              <a:rPr lang="en-US" sz="2400" dirty="0" err="1">
                <a:latin typeface="Times New Roman"/>
                <a:cs typeface="Times New Roman"/>
              </a:rPr>
              <a:t>показати</a:t>
            </a:r>
            <a:r>
              <a:rPr lang="en-US" sz="2400" dirty="0">
                <a:latin typeface="Times New Roman"/>
                <a:cs typeface="Times New Roman"/>
              </a:rPr>
              <a:t> </a:t>
            </a:r>
            <a:r>
              <a:rPr lang="en-US" sz="2400" dirty="0" err="1">
                <a:latin typeface="Times New Roman"/>
                <a:cs typeface="Times New Roman"/>
              </a:rPr>
              <a:t>на</a:t>
            </a:r>
            <a:r>
              <a:rPr lang="en-US" sz="2400" dirty="0">
                <a:latin typeface="Times New Roman"/>
                <a:cs typeface="Times New Roman"/>
              </a:rPr>
              <a:t> </a:t>
            </a:r>
            <a:r>
              <a:rPr lang="en-US" sz="2400" dirty="0" err="1">
                <a:latin typeface="Times New Roman"/>
                <a:cs typeface="Times New Roman"/>
              </a:rPr>
              <a:t>који</a:t>
            </a:r>
            <a:r>
              <a:rPr lang="en-US" sz="2400" dirty="0">
                <a:latin typeface="Times New Roman"/>
                <a:cs typeface="Times New Roman"/>
              </a:rPr>
              <a:t> </a:t>
            </a:r>
            <a:r>
              <a:rPr lang="en-US" sz="2400" dirty="0" err="1">
                <a:latin typeface="Times New Roman"/>
                <a:cs typeface="Times New Roman"/>
              </a:rPr>
              <a:t>начин</a:t>
            </a:r>
            <a:r>
              <a:rPr lang="en-US" sz="2400" dirty="0">
                <a:latin typeface="Times New Roman"/>
                <a:cs typeface="Times New Roman"/>
              </a:rPr>
              <a:t> </a:t>
            </a:r>
            <a:r>
              <a:rPr lang="en-US" sz="2400" dirty="0" err="1">
                <a:latin typeface="Times New Roman"/>
                <a:cs typeface="Times New Roman"/>
              </a:rPr>
              <a:t>могу</a:t>
            </a:r>
            <a:r>
              <a:rPr lang="en-US" sz="2400" dirty="0">
                <a:latin typeface="Times New Roman"/>
                <a:cs typeface="Times New Roman"/>
              </a:rPr>
              <a:t> </a:t>
            </a:r>
            <a:r>
              <a:rPr lang="en-US" sz="2400" dirty="0" err="1">
                <a:latin typeface="Times New Roman"/>
                <a:cs typeface="Times New Roman"/>
              </a:rPr>
              <a:t>сачувати</a:t>
            </a:r>
            <a:r>
              <a:rPr lang="en-US" sz="2400" dirty="0">
                <a:latin typeface="Times New Roman"/>
                <a:cs typeface="Times New Roman"/>
              </a:rPr>
              <a:t> </a:t>
            </a:r>
            <a:r>
              <a:rPr lang="en-US" sz="2400" dirty="0" err="1">
                <a:latin typeface="Times New Roman"/>
                <a:cs typeface="Times New Roman"/>
              </a:rPr>
              <a:t>све</a:t>
            </a:r>
            <a:r>
              <a:rPr lang="en-US" sz="2400" dirty="0">
                <a:latin typeface="Times New Roman"/>
                <a:cs typeface="Times New Roman"/>
              </a:rPr>
              <a:t> </a:t>
            </a:r>
            <a:r>
              <a:rPr lang="en-US" sz="2400" dirty="0" err="1">
                <a:latin typeface="Times New Roman"/>
                <a:cs typeface="Times New Roman"/>
              </a:rPr>
              <a:t>оно</a:t>
            </a:r>
            <a:r>
              <a:rPr lang="en-US" sz="2400" dirty="0">
                <a:latin typeface="Times New Roman"/>
                <a:cs typeface="Times New Roman"/>
              </a:rPr>
              <a:t> </a:t>
            </a:r>
            <a:r>
              <a:rPr lang="en-US" sz="2400" dirty="0" err="1">
                <a:latin typeface="Times New Roman"/>
                <a:cs typeface="Times New Roman"/>
              </a:rPr>
              <a:t>што</a:t>
            </a:r>
            <a:r>
              <a:rPr lang="en-US" sz="2400" dirty="0">
                <a:latin typeface="Times New Roman"/>
                <a:cs typeface="Times New Roman"/>
              </a:rPr>
              <a:t> </a:t>
            </a:r>
            <a:r>
              <a:rPr lang="en-US" sz="2400" dirty="0" err="1">
                <a:latin typeface="Times New Roman"/>
                <a:cs typeface="Times New Roman"/>
              </a:rPr>
              <a:t>су</a:t>
            </a:r>
            <a:r>
              <a:rPr lang="en-US" sz="2400" dirty="0">
                <a:latin typeface="Times New Roman"/>
                <a:cs typeface="Times New Roman"/>
              </a:rPr>
              <a:t> </a:t>
            </a:r>
            <a:r>
              <a:rPr lang="en-US" sz="2400" dirty="0" err="1">
                <a:latin typeface="Times New Roman"/>
                <a:cs typeface="Times New Roman"/>
              </a:rPr>
              <a:t>урадили</a:t>
            </a:r>
            <a:r>
              <a:rPr lang="en-US" sz="2400" dirty="0">
                <a:latin typeface="Times New Roman"/>
                <a:cs typeface="Times New Roman"/>
              </a:rPr>
              <a:t> </a:t>
            </a:r>
            <a:r>
              <a:rPr lang="en-US" sz="2400" dirty="0" err="1">
                <a:latin typeface="Times New Roman"/>
                <a:cs typeface="Times New Roman"/>
              </a:rPr>
              <a:t>на</a:t>
            </a:r>
            <a:r>
              <a:rPr lang="en-US" sz="2400" dirty="0">
                <a:latin typeface="Times New Roman"/>
                <a:cs typeface="Times New Roman"/>
              </a:rPr>
              <a:t> </a:t>
            </a:r>
            <a:r>
              <a:rPr lang="en-US" sz="2400" dirty="0" err="1">
                <a:latin typeface="Times New Roman"/>
                <a:cs typeface="Times New Roman"/>
              </a:rPr>
              <a:t>рачунару</a:t>
            </a:r>
            <a:r>
              <a:rPr lang="en-US" sz="2400" dirty="0">
                <a:latin typeface="Times New Roman"/>
                <a:cs typeface="Times New Roman"/>
              </a:rPr>
              <a:t> </a:t>
            </a:r>
            <a:r>
              <a:rPr lang="en-US" sz="2400" dirty="0" err="1">
                <a:latin typeface="Times New Roman"/>
                <a:cs typeface="Times New Roman"/>
              </a:rPr>
              <a:t>да</a:t>
            </a:r>
            <a:r>
              <a:rPr lang="en-US" sz="2400" dirty="0">
                <a:latin typeface="Times New Roman"/>
                <a:cs typeface="Times New Roman"/>
              </a:rPr>
              <a:t> </a:t>
            </a:r>
            <a:r>
              <a:rPr lang="en-US" sz="2400" dirty="0" err="1">
                <a:latin typeface="Times New Roman"/>
                <a:cs typeface="Times New Roman"/>
              </a:rPr>
              <a:t>би</a:t>
            </a:r>
            <a:r>
              <a:rPr lang="en-US" sz="2400" dirty="0">
                <a:latin typeface="Times New Roman"/>
                <a:cs typeface="Times New Roman"/>
              </a:rPr>
              <a:t> и </a:t>
            </a:r>
            <a:r>
              <a:rPr lang="en-US" sz="2400" dirty="0" err="1">
                <a:latin typeface="Times New Roman"/>
                <a:cs typeface="Times New Roman"/>
              </a:rPr>
              <a:t>касније</a:t>
            </a:r>
            <a:r>
              <a:rPr lang="en-US" sz="2400" dirty="0">
                <a:latin typeface="Times New Roman"/>
                <a:cs typeface="Times New Roman"/>
              </a:rPr>
              <a:t> </a:t>
            </a:r>
            <a:r>
              <a:rPr lang="en-US" sz="2400" dirty="0" err="1">
                <a:latin typeface="Times New Roman"/>
                <a:cs typeface="Times New Roman"/>
              </a:rPr>
              <a:t>могли</a:t>
            </a:r>
            <a:r>
              <a:rPr lang="en-US" sz="2400" dirty="0">
                <a:latin typeface="Times New Roman"/>
                <a:cs typeface="Times New Roman"/>
              </a:rPr>
              <a:t> </a:t>
            </a:r>
            <a:r>
              <a:rPr lang="en-US" sz="2400" dirty="0" err="1">
                <a:latin typeface="Times New Roman"/>
                <a:cs typeface="Times New Roman"/>
              </a:rPr>
              <a:t>отворити</a:t>
            </a:r>
            <a:r>
              <a:rPr lang="en-US" sz="2400" dirty="0">
                <a:latin typeface="Times New Roman"/>
                <a:cs typeface="Times New Roman"/>
              </a:rPr>
              <a:t> </a:t>
            </a:r>
            <a:r>
              <a:rPr lang="en-US" sz="2400" dirty="0" err="1">
                <a:latin typeface="Times New Roman"/>
                <a:cs typeface="Times New Roman"/>
              </a:rPr>
              <a:t>исту</a:t>
            </a:r>
            <a:r>
              <a:rPr lang="en-US" sz="2400" dirty="0">
                <a:latin typeface="Times New Roman"/>
                <a:cs typeface="Times New Roman"/>
              </a:rPr>
              <a:t> </a:t>
            </a:r>
            <a:r>
              <a:rPr lang="en-US" sz="2400" dirty="0" err="1">
                <a:latin typeface="Times New Roman"/>
                <a:cs typeface="Times New Roman"/>
              </a:rPr>
              <a:t>слику</a:t>
            </a:r>
            <a:r>
              <a:rPr lang="en-US" sz="2400" dirty="0">
                <a:latin typeface="Times New Roman"/>
                <a:cs typeface="Times New Roman"/>
              </a:rPr>
              <a:t> </a:t>
            </a:r>
            <a:r>
              <a:rPr lang="en-US" sz="2400" dirty="0" err="1">
                <a:latin typeface="Times New Roman"/>
                <a:cs typeface="Times New Roman"/>
              </a:rPr>
              <a:t>па</a:t>
            </a:r>
            <a:r>
              <a:rPr lang="en-US" sz="2400" dirty="0">
                <a:latin typeface="Times New Roman"/>
                <a:cs typeface="Times New Roman"/>
              </a:rPr>
              <a:t> </a:t>
            </a:r>
            <a:r>
              <a:rPr lang="en-US" sz="2400" dirty="0" err="1">
                <a:latin typeface="Times New Roman"/>
                <a:cs typeface="Times New Roman"/>
              </a:rPr>
              <a:t>је</a:t>
            </a:r>
            <a:r>
              <a:rPr lang="en-US" sz="2400" dirty="0">
                <a:latin typeface="Times New Roman"/>
                <a:cs typeface="Times New Roman"/>
              </a:rPr>
              <a:t> </a:t>
            </a:r>
            <a:r>
              <a:rPr lang="en-US" sz="2400" dirty="0" err="1">
                <a:latin typeface="Times New Roman"/>
                <a:cs typeface="Times New Roman"/>
              </a:rPr>
              <a:t>уређивати</a:t>
            </a:r>
            <a:r>
              <a:rPr lang="en-US" sz="2400" dirty="0">
                <a:latin typeface="Times New Roman"/>
                <a:cs typeface="Times New Roman"/>
              </a:rPr>
              <a:t> </a:t>
            </a:r>
            <a:r>
              <a:rPr lang="en-US" sz="2400" dirty="0" err="1">
                <a:latin typeface="Times New Roman"/>
                <a:cs typeface="Times New Roman"/>
              </a:rPr>
              <a:t>поправљати</a:t>
            </a:r>
            <a:r>
              <a:rPr lang="en-US" sz="2400" dirty="0">
                <a:latin typeface="Times New Roman"/>
                <a:cs typeface="Times New Roman"/>
              </a:rPr>
              <a:t>, </a:t>
            </a:r>
            <a:r>
              <a:rPr lang="en-US" sz="2400" dirty="0" err="1">
                <a:latin typeface="Times New Roman"/>
                <a:cs typeface="Times New Roman"/>
              </a:rPr>
              <a:t>мијењати</a:t>
            </a:r>
            <a:r>
              <a:rPr lang="en-US" sz="2400" dirty="0">
                <a:latin typeface="Times New Roman"/>
                <a:cs typeface="Times New Roman"/>
              </a:rPr>
              <a:t> и </a:t>
            </a:r>
            <a:r>
              <a:rPr lang="en-US" sz="2400" dirty="0" err="1">
                <a:latin typeface="Times New Roman"/>
                <a:cs typeface="Times New Roman"/>
              </a:rPr>
              <a:t>сл</a:t>
            </a:r>
            <a:r>
              <a:rPr lang="en-US" sz="2400" dirty="0">
                <a:latin typeface="Times New Roman"/>
                <a:cs typeface="Times New Roman"/>
              </a:rPr>
              <a:t>. </a:t>
            </a:r>
            <a:r>
              <a:rPr lang="en-US" sz="2400" dirty="0" err="1">
                <a:latin typeface="Times New Roman"/>
                <a:cs typeface="Times New Roman"/>
              </a:rPr>
              <a:t>Демонстрирати</a:t>
            </a:r>
            <a:r>
              <a:rPr lang="en-US" sz="2400" dirty="0">
                <a:latin typeface="Times New Roman"/>
                <a:cs typeface="Times New Roman"/>
              </a:rPr>
              <a:t> </a:t>
            </a:r>
            <a:r>
              <a:rPr lang="en-US" sz="2400" dirty="0" err="1">
                <a:latin typeface="Times New Roman"/>
                <a:cs typeface="Times New Roman"/>
              </a:rPr>
              <a:t>поступак</a:t>
            </a:r>
            <a:r>
              <a:rPr lang="en-US" sz="2400" dirty="0">
                <a:latin typeface="Times New Roman"/>
                <a:cs typeface="Times New Roman"/>
              </a:rPr>
              <a:t> </a:t>
            </a:r>
            <a:r>
              <a:rPr lang="en-US" sz="2400" dirty="0" err="1">
                <a:latin typeface="Times New Roman"/>
                <a:cs typeface="Times New Roman"/>
              </a:rPr>
              <a:t>именовања</a:t>
            </a:r>
            <a:r>
              <a:rPr lang="en-US" sz="2400" dirty="0">
                <a:latin typeface="Times New Roman"/>
                <a:cs typeface="Times New Roman"/>
              </a:rPr>
              <a:t> и </a:t>
            </a:r>
            <a:r>
              <a:rPr lang="en-US" sz="2400" dirty="0" err="1">
                <a:latin typeface="Times New Roman"/>
                <a:cs typeface="Times New Roman"/>
              </a:rPr>
              <a:t>чувања</a:t>
            </a:r>
            <a:r>
              <a:rPr lang="en-US" sz="2400" dirty="0">
                <a:latin typeface="Times New Roman"/>
                <a:cs typeface="Times New Roman"/>
              </a:rPr>
              <a:t> </a:t>
            </a:r>
            <a:r>
              <a:rPr lang="en-US" sz="2400" dirty="0" err="1">
                <a:latin typeface="Times New Roman"/>
                <a:cs typeface="Times New Roman"/>
              </a:rPr>
              <a:t>документа</a:t>
            </a:r>
            <a:r>
              <a:rPr lang="en-US" sz="2400" dirty="0">
                <a:latin typeface="Times New Roman"/>
                <a:cs typeface="Times New Roman"/>
              </a:rPr>
              <a:t> </a:t>
            </a:r>
            <a:r>
              <a:rPr lang="en-US" sz="2400" dirty="0" err="1">
                <a:latin typeface="Times New Roman"/>
                <a:cs typeface="Times New Roman"/>
              </a:rPr>
              <a:t>на</a:t>
            </a:r>
            <a:r>
              <a:rPr lang="en-US" sz="2400" dirty="0">
                <a:latin typeface="Times New Roman"/>
                <a:cs typeface="Times New Roman"/>
              </a:rPr>
              <a:t> </a:t>
            </a:r>
            <a:r>
              <a:rPr lang="en-US" sz="2400" dirty="0" err="1">
                <a:latin typeface="Times New Roman"/>
                <a:cs typeface="Times New Roman"/>
              </a:rPr>
              <a:t>радној</a:t>
            </a:r>
            <a:r>
              <a:rPr lang="en-US" sz="2400" dirty="0">
                <a:latin typeface="Times New Roman"/>
                <a:cs typeface="Times New Roman"/>
              </a:rPr>
              <a:t> </a:t>
            </a:r>
            <a:r>
              <a:rPr lang="en-US" sz="2400" dirty="0" err="1">
                <a:latin typeface="Times New Roman"/>
                <a:cs typeface="Times New Roman"/>
              </a:rPr>
              <a:t>површини</a:t>
            </a:r>
            <a:r>
              <a:rPr lang="en-US" sz="2400" dirty="0">
                <a:latin typeface="Times New Roman"/>
                <a:cs typeface="Times New Roman"/>
              </a:rPr>
              <a:t> </a:t>
            </a:r>
            <a:r>
              <a:rPr lang="en-US" sz="2400" dirty="0" err="1">
                <a:latin typeface="Times New Roman"/>
                <a:cs typeface="Times New Roman"/>
              </a:rPr>
              <a:t>рачунара</a:t>
            </a:r>
            <a:r>
              <a:rPr lang="en-US" sz="2400" dirty="0">
                <a:latin typeface="Times New Roman"/>
                <a:cs typeface="Times New Roman"/>
              </a:rPr>
              <a:t>.  </a:t>
            </a:r>
            <a:endParaRPr lang="sr-Latn-RS" sz="2400" dirty="0">
              <a:latin typeface="Times New Roman"/>
              <a:cs typeface="Times New Roman"/>
            </a:endParaRPr>
          </a:p>
        </p:txBody>
      </p:sp>
      <p:sp>
        <p:nvSpPr>
          <p:cNvPr id="17" name="Naslov 1">
            <a:extLst>
              <a:ext uri="{FF2B5EF4-FFF2-40B4-BE49-F238E27FC236}">
                <a16:creationId xmlns="" xmlns:a16="http://schemas.microsoft.com/office/drawing/2014/main" id="{BA78AAFD-4943-FF78-5C6F-37C4F9B76CDD}"/>
              </a:ext>
            </a:extLst>
          </p:cNvPr>
          <p:cNvSpPr>
            <a:spLocks noGrp="1"/>
          </p:cNvSpPr>
          <p:nvPr>
            <p:ph type="title"/>
          </p:nvPr>
        </p:nvSpPr>
        <p:spPr>
          <a:xfrm>
            <a:off x="495477" y="946289"/>
            <a:ext cx="3201366" cy="4393911"/>
          </a:xfrm>
        </p:spPr>
        <p:txBody>
          <a:bodyPr anchor="b">
            <a:noAutofit/>
          </a:bodyPr>
          <a:lstStyle/>
          <a:p>
            <a:r>
              <a:rPr lang="sr-Latn-RS" sz="3600" b="1" dirty="0" err="1">
                <a:solidFill>
                  <a:srgbClr val="FFFFFF"/>
                </a:solidFill>
                <a:latin typeface="Times New Roman"/>
                <a:cs typeface="Calibri Light"/>
              </a:rPr>
              <a:t>Дигитална</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слика</a:t>
            </a:r>
            <a:r>
              <a:rPr lang="sr-Latn-RS" sz="3600" b="1" dirty="0">
                <a:solidFill>
                  <a:srgbClr val="FFFFFF"/>
                </a:solidFill>
                <a:latin typeface="Times New Roman"/>
                <a:cs typeface="Calibri Light"/>
              </a:rPr>
              <a:t> </a:t>
            </a:r>
            <a:br>
              <a:rPr lang="sr-Latn-RS" sz="3600" b="1" dirty="0">
                <a:solidFill>
                  <a:srgbClr val="FFFFFF"/>
                </a:solidFill>
                <a:latin typeface="Times New Roman"/>
                <a:cs typeface="Calibri Light"/>
              </a:rPr>
            </a:br>
            <a:r>
              <a:rPr lang="sr-Latn-RS" sz="3600" b="1" dirty="0">
                <a:latin typeface="Times New Roman"/>
                <a:cs typeface="Calibri Light"/>
              </a:rPr>
              <a:t/>
            </a:r>
            <a:br>
              <a:rPr lang="sr-Latn-RS" sz="3600" b="1" dirty="0">
                <a:latin typeface="Times New Roman"/>
                <a:cs typeface="Calibri Light"/>
              </a:rPr>
            </a:br>
            <a:r>
              <a:rPr lang="sr-Latn-RS" sz="3600" dirty="0">
                <a:solidFill>
                  <a:srgbClr val="FFFFFF"/>
                </a:solidFill>
                <a:latin typeface="Times New Roman"/>
                <a:cs typeface="Calibri Light"/>
              </a:rPr>
              <a:t>(</a:t>
            </a:r>
            <a:r>
              <a:rPr lang="sr-Latn-RS" sz="3600" dirty="0" err="1">
                <a:solidFill>
                  <a:srgbClr val="FFFFFF"/>
                </a:solidFill>
                <a:latin typeface="Times New Roman"/>
                <a:cs typeface="Calibri Light"/>
              </a:rPr>
              <a:t>цртање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различитих</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облика</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креирање</a:t>
            </a:r>
            <a:r>
              <a:rPr lang="sr-Latn-RS" sz="3600" dirty="0">
                <a:solidFill>
                  <a:srgbClr val="FFFFFF"/>
                </a:solidFill>
                <a:latin typeface="Times New Roman"/>
                <a:cs typeface="Calibri Light"/>
              </a:rPr>
              <a:t> и </a:t>
            </a:r>
            <a:r>
              <a:rPr lang="sr-Latn-RS" sz="3600" dirty="0" err="1">
                <a:solidFill>
                  <a:srgbClr val="FFFFFF"/>
                </a:solidFill>
                <a:latin typeface="Times New Roman"/>
                <a:cs typeface="Calibri Light"/>
              </a:rPr>
              <a:t>чување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дигиталне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слике</a:t>
            </a:r>
            <a:r>
              <a:rPr lang="sr-Latn-RS" sz="3600" dirty="0">
                <a:solidFill>
                  <a:srgbClr val="FFFFFF"/>
                </a:solidFill>
                <a:latin typeface="Times New Roman"/>
                <a:cs typeface="Calibri Light"/>
              </a:rPr>
              <a:t>)</a:t>
            </a:r>
            <a:endParaRPr lang="sr-Latn-RS" sz="3600" dirty="0"/>
          </a:p>
        </p:txBody>
      </p:sp>
    </p:spTree>
    <p:extLst>
      <p:ext uri="{BB962C8B-B14F-4D97-AF65-F5344CB8AC3E}">
        <p14:creationId xmlns:p14="http://schemas.microsoft.com/office/powerpoint/2010/main" val="549444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kvir za tekst 3">
            <a:extLst>
              <a:ext uri="{FF2B5EF4-FFF2-40B4-BE49-F238E27FC236}">
                <a16:creationId xmlns="" xmlns:a16="http://schemas.microsoft.com/office/drawing/2014/main" id="{0A4F44C1-616A-80A7-3B6E-F0CB2A06F2A6}"/>
              </a:ext>
            </a:extLst>
          </p:cNvPr>
          <p:cNvSpPr txBox="1"/>
          <p:nvPr/>
        </p:nvSpPr>
        <p:spPr>
          <a:xfrm>
            <a:off x="4408098" y="598098"/>
            <a:ext cx="720018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err="1">
                <a:latin typeface="Times New Roman"/>
                <a:cs typeface="Times New Roman"/>
              </a:rPr>
              <a:t>Наставник</a:t>
            </a:r>
            <a:r>
              <a:rPr lang="en-US" sz="2800" dirty="0">
                <a:latin typeface="Times New Roman"/>
                <a:cs typeface="Times New Roman"/>
              </a:rPr>
              <a:t>, у </a:t>
            </a:r>
            <a:r>
              <a:rPr lang="en-US" sz="2800" dirty="0" err="1">
                <a:latin typeface="Times New Roman"/>
                <a:cs typeface="Times New Roman"/>
              </a:rPr>
              <a:t>складу</a:t>
            </a:r>
            <a:r>
              <a:rPr lang="en-US" sz="2800" dirty="0">
                <a:latin typeface="Times New Roman"/>
                <a:cs typeface="Times New Roman"/>
              </a:rPr>
              <a:t> </a:t>
            </a:r>
            <a:r>
              <a:rPr lang="en-US" sz="2800" dirty="0" err="1">
                <a:latin typeface="Times New Roman"/>
                <a:cs typeface="Times New Roman"/>
              </a:rPr>
              <a:t>са</a:t>
            </a:r>
            <a:r>
              <a:rPr lang="en-US" sz="2800" dirty="0">
                <a:latin typeface="Times New Roman"/>
                <a:cs typeface="Times New Roman"/>
              </a:rPr>
              <a:t> </a:t>
            </a:r>
            <a:r>
              <a:rPr lang="en-US" sz="2800" dirty="0" err="1">
                <a:latin typeface="Times New Roman"/>
                <a:cs typeface="Times New Roman"/>
              </a:rPr>
              <a:t>техничким</a:t>
            </a:r>
            <a:r>
              <a:rPr lang="en-US" sz="2800" dirty="0">
                <a:latin typeface="Times New Roman"/>
                <a:cs typeface="Times New Roman"/>
              </a:rPr>
              <a:t> </a:t>
            </a:r>
            <a:r>
              <a:rPr lang="en-US" sz="2800" dirty="0" err="1">
                <a:latin typeface="Times New Roman"/>
                <a:cs typeface="Times New Roman"/>
              </a:rPr>
              <a:t>могућностима</a:t>
            </a:r>
            <a:r>
              <a:rPr lang="en-US" sz="2800" dirty="0">
                <a:latin typeface="Times New Roman"/>
                <a:cs typeface="Times New Roman"/>
              </a:rPr>
              <a:t>, </a:t>
            </a:r>
            <a:r>
              <a:rPr lang="en-US" sz="2800" dirty="0" err="1">
                <a:latin typeface="Times New Roman"/>
                <a:cs typeface="Times New Roman"/>
              </a:rPr>
              <a:t>треба</a:t>
            </a:r>
            <a:r>
              <a:rPr lang="en-US" sz="2800" dirty="0">
                <a:latin typeface="Times New Roman"/>
                <a:cs typeface="Times New Roman"/>
              </a:rPr>
              <a:t> </a:t>
            </a:r>
            <a:r>
              <a:rPr lang="en-US" sz="2800" dirty="0" err="1">
                <a:latin typeface="Times New Roman"/>
                <a:cs typeface="Times New Roman"/>
              </a:rPr>
              <a:t>да</a:t>
            </a:r>
            <a:r>
              <a:rPr lang="en-US" sz="2800" dirty="0">
                <a:latin typeface="Times New Roman"/>
                <a:cs typeface="Times New Roman"/>
              </a:rPr>
              <a:t> </a:t>
            </a:r>
            <a:r>
              <a:rPr lang="en-US" sz="2800" dirty="0" err="1">
                <a:latin typeface="Times New Roman"/>
                <a:cs typeface="Times New Roman"/>
              </a:rPr>
              <a:t>демонстрира</a:t>
            </a:r>
            <a:r>
              <a:rPr lang="en-US" sz="2800" dirty="0">
                <a:latin typeface="Times New Roman"/>
                <a:cs typeface="Times New Roman"/>
              </a:rPr>
              <a:t> </a:t>
            </a:r>
            <a:r>
              <a:rPr lang="en-US" sz="2800" dirty="0" err="1">
                <a:latin typeface="Times New Roman"/>
                <a:cs typeface="Times New Roman"/>
              </a:rPr>
              <a:t>рад</a:t>
            </a:r>
            <a:r>
              <a:rPr lang="en-US" sz="2800" dirty="0">
                <a:latin typeface="Times New Roman"/>
                <a:cs typeface="Times New Roman"/>
              </a:rPr>
              <a:t> </a:t>
            </a:r>
            <a:r>
              <a:rPr lang="en-US" sz="2800" dirty="0" err="1">
                <a:latin typeface="Times New Roman"/>
                <a:cs typeface="Times New Roman"/>
              </a:rPr>
              <a:t>основних</a:t>
            </a:r>
            <a:r>
              <a:rPr lang="en-US" sz="2800" dirty="0">
                <a:latin typeface="Times New Roman"/>
                <a:cs typeface="Times New Roman"/>
              </a:rPr>
              <a:t> </a:t>
            </a:r>
            <a:r>
              <a:rPr lang="en-US" sz="2800" dirty="0" err="1">
                <a:latin typeface="Times New Roman"/>
                <a:cs typeface="Times New Roman"/>
              </a:rPr>
              <a:t>алата</a:t>
            </a:r>
            <a:r>
              <a:rPr lang="en-US" sz="2800" dirty="0">
                <a:latin typeface="Times New Roman"/>
                <a:cs typeface="Times New Roman"/>
              </a:rPr>
              <a:t> </a:t>
            </a:r>
            <a:r>
              <a:rPr lang="en-US" sz="2800" dirty="0" err="1">
                <a:latin typeface="Times New Roman"/>
                <a:cs typeface="Times New Roman"/>
              </a:rPr>
              <a:t>за</a:t>
            </a:r>
            <a:r>
              <a:rPr lang="en-US" sz="2800" dirty="0">
                <a:latin typeface="Times New Roman"/>
                <a:cs typeface="Times New Roman"/>
              </a:rPr>
              <a:t> </a:t>
            </a:r>
            <a:r>
              <a:rPr lang="en-US" sz="2800" dirty="0" err="1">
                <a:latin typeface="Times New Roman"/>
                <a:cs typeface="Times New Roman"/>
              </a:rPr>
              <a:t>цртање</a:t>
            </a:r>
            <a:r>
              <a:rPr lang="en-US" sz="2800" dirty="0">
                <a:latin typeface="Times New Roman"/>
                <a:cs typeface="Times New Roman"/>
              </a:rPr>
              <a:t>, </a:t>
            </a:r>
            <a:r>
              <a:rPr lang="en-US" sz="2800" dirty="0" err="1">
                <a:latin typeface="Times New Roman"/>
                <a:cs typeface="Times New Roman"/>
              </a:rPr>
              <a:t>тј</a:t>
            </a:r>
            <a:r>
              <a:rPr lang="en-US" sz="2800" dirty="0">
                <a:latin typeface="Times New Roman"/>
                <a:cs typeface="Times New Roman"/>
              </a:rPr>
              <a:t>. </a:t>
            </a:r>
            <a:r>
              <a:rPr lang="en-US" sz="2800" dirty="0" err="1">
                <a:latin typeface="Times New Roman"/>
                <a:cs typeface="Times New Roman"/>
              </a:rPr>
              <a:t>креирање</a:t>
            </a:r>
            <a:r>
              <a:rPr lang="en-US" sz="2800" dirty="0">
                <a:latin typeface="Times New Roman"/>
                <a:cs typeface="Times New Roman"/>
              </a:rPr>
              <a:t> </a:t>
            </a:r>
            <a:r>
              <a:rPr lang="en-US" sz="2800" dirty="0" err="1">
                <a:latin typeface="Times New Roman"/>
                <a:cs typeface="Times New Roman"/>
              </a:rPr>
              <a:t>дигиталне</a:t>
            </a:r>
            <a:r>
              <a:rPr lang="en-US" sz="2800" dirty="0">
                <a:latin typeface="Times New Roman"/>
                <a:cs typeface="Times New Roman"/>
              </a:rPr>
              <a:t> </a:t>
            </a:r>
            <a:r>
              <a:rPr lang="en-US" sz="2800" dirty="0" err="1">
                <a:latin typeface="Times New Roman"/>
                <a:cs typeface="Times New Roman"/>
              </a:rPr>
              <a:t>слике</a:t>
            </a:r>
            <a:r>
              <a:rPr lang="en-US" sz="2800" dirty="0">
                <a:latin typeface="Times New Roman"/>
                <a:cs typeface="Times New Roman"/>
              </a:rPr>
              <a:t>.</a:t>
            </a:r>
          </a:p>
        </p:txBody>
      </p:sp>
      <p:sp>
        <p:nvSpPr>
          <p:cNvPr id="6" name="Naslov 1">
            <a:extLst>
              <a:ext uri="{FF2B5EF4-FFF2-40B4-BE49-F238E27FC236}">
                <a16:creationId xmlns="" xmlns:a16="http://schemas.microsoft.com/office/drawing/2014/main" id="{D6522684-A701-C306-71EC-E575B4D66A91}"/>
              </a:ext>
            </a:extLst>
          </p:cNvPr>
          <p:cNvSpPr>
            <a:spLocks noGrp="1"/>
          </p:cNvSpPr>
          <p:nvPr>
            <p:ph type="title"/>
          </p:nvPr>
        </p:nvSpPr>
        <p:spPr>
          <a:xfrm>
            <a:off x="626059" y="1946414"/>
            <a:ext cx="3201366" cy="4393911"/>
          </a:xfrm>
        </p:spPr>
        <p:txBody>
          <a:bodyPr anchor="b">
            <a:noAutofit/>
          </a:bodyPr>
          <a:lstStyle/>
          <a:p>
            <a:r>
              <a:rPr lang="sr-Latn-RS" sz="3600" b="1" dirty="0" err="1">
                <a:solidFill>
                  <a:srgbClr val="FFFFFF"/>
                </a:solidFill>
                <a:latin typeface="Times New Roman"/>
                <a:cs typeface="Calibri Light"/>
              </a:rPr>
              <a:t>Дигитална</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слика</a:t>
            </a:r>
            <a:r>
              <a:rPr lang="sr-Latn-RS" sz="3600" b="1" dirty="0">
                <a:solidFill>
                  <a:srgbClr val="FFFFFF"/>
                </a:solidFill>
                <a:latin typeface="Times New Roman"/>
                <a:cs typeface="Calibri Light"/>
              </a:rPr>
              <a:t> </a:t>
            </a:r>
            <a:br>
              <a:rPr lang="sr-Latn-RS" sz="3600" b="1" dirty="0">
                <a:solidFill>
                  <a:srgbClr val="FFFFFF"/>
                </a:solidFill>
                <a:latin typeface="Times New Roman"/>
                <a:cs typeface="Calibri Light"/>
              </a:rPr>
            </a:br>
            <a:r>
              <a:rPr lang="sr-Latn-RS" sz="3600" b="1" dirty="0">
                <a:latin typeface="Times New Roman"/>
                <a:cs typeface="Calibri Light"/>
              </a:rPr>
              <a:t/>
            </a:r>
            <a:br>
              <a:rPr lang="sr-Latn-RS" sz="3600" b="1" dirty="0">
                <a:latin typeface="Times New Roman"/>
                <a:cs typeface="Calibri Light"/>
              </a:rPr>
            </a:br>
            <a:r>
              <a:rPr lang="sr-Latn-RS" sz="3600" dirty="0">
                <a:solidFill>
                  <a:srgbClr val="FFFFFF"/>
                </a:solidFill>
                <a:latin typeface="Times New Roman"/>
                <a:cs typeface="Calibri Light"/>
              </a:rPr>
              <a:t>(</a:t>
            </a:r>
            <a:r>
              <a:rPr lang="sr-Latn-RS" sz="3600" dirty="0" err="1">
                <a:solidFill>
                  <a:srgbClr val="FFFFFF"/>
                </a:solidFill>
                <a:latin typeface="Times New Roman"/>
                <a:cs typeface="Calibri Light"/>
              </a:rPr>
              <a:t>цртање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различитих</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облика</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креирање</a:t>
            </a:r>
            <a:r>
              <a:rPr lang="sr-Latn-RS" sz="3600" dirty="0">
                <a:solidFill>
                  <a:srgbClr val="FFFFFF"/>
                </a:solidFill>
                <a:latin typeface="Times New Roman"/>
                <a:cs typeface="Calibri Light"/>
              </a:rPr>
              <a:t> и </a:t>
            </a:r>
            <a:r>
              <a:rPr lang="sr-Latn-RS" sz="3600" dirty="0" err="1">
                <a:solidFill>
                  <a:srgbClr val="FFFFFF"/>
                </a:solidFill>
                <a:latin typeface="Times New Roman"/>
                <a:cs typeface="Calibri Light"/>
              </a:rPr>
              <a:t>чување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дигиталне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слике</a:t>
            </a:r>
            <a:r>
              <a:rPr lang="sr-Latn-RS" sz="3600" dirty="0">
                <a:solidFill>
                  <a:srgbClr val="FFFFFF"/>
                </a:solidFill>
                <a:latin typeface="Times New Roman"/>
                <a:cs typeface="Calibri Light"/>
              </a:rPr>
              <a:t>)</a:t>
            </a:r>
            <a:endParaRPr lang="sr-Latn-RS" sz="3600" dirty="0"/>
          </a:p>
        </p:txBody>
      </p:sp>
      <p:pic>
        <p:nvPicPr>
          <p:cNvPr id="9" name="Slika 4">
            <a:extLst>
              <a:ext uri="{FF2B5EF4-FFF2-40B4-BE49-F238E27FC236}">
                <a16:creationId xmlns="" xmlns:a16="http://schemas.microsoft.com/office/drawing/2014/main" id="{F898C3E2-C569-1B28-90BF-06123CB5B015}"/>
              </a:ext>
            </a:extLst>
          </p:cNvPr>
          <p:cNvPicPr>
            <a:picLocks noChangeAspect="1"/>
          </p:cNvPicPr>
          <p:nvPr/>
        </p:nvPicPr>
        <p:blipFill>
          <a:blip r:embed="rId2"/>
          <a:stretch>
            <a:fillRect/>
          </a:stretch>
        </p:blipFill>
        <p:spPr>
          <a:xfrm>
            <a:off x="4533303" y="2412347"/>
            <a:ext cx="7333768" cy="4103646"/>
          </a:xfrm>
          <a:prstGeom prst="rect">
            <a:avLst/>
          </a:prstGeom>
        </p:spPr>
      </p:pic>
    </p:spTree>
    <p:extLst>
      <p:ext uri="{BB962C8B-B14F-4D97-AF65-F5344CB8AC3E}">
        <p14:creationId xmlns:p14="http://schemas.microsoft.com/office/powerpoint/2010/main" val="1123432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kvir za tekst 3">
            <a:extLst>
              <a:ext uri="{FF2B5EF4-FFF2-40B4-BE49-F238E27FC236}">
                <a16:creationId xmlns="" xmlns:a16="http://schemas.microsoft.com/office/drawing/2014/main" id="{0A4F44C1-616A-80A7-3B6E-F0CB2A06F2A6}"/>
              </a:ext>
            </a:extLst>
          </p:cNvPr>
          <p:cNvSpPr txBox="1"/>
          <p:nvPr/>
        </p:nvSpPr>
        <p:spPr>
          <a:xfrm>
            <a:off x="4376441" y="197408"/>
            <a:ext cx="720018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bs-Cyrl-BA" sz="2400" dirty="0" smtClean="0">
                <a:latin typeface="Times New Roman"/>
                <a:ea typeface="+mn-lt"/>
                <a:cs typeface="+mn-lt"/>
              </a:rPr>
              <a:t>Ученике </a:t>
            </a:r>
            <a:r>
              <a:rPr lang="bs-Cyrl-BA" sz="2400" dirty="0">
                <a:latin typeface="Times New Roman"/>
                <a:ea typeface="+mn-lt"/>
                <a:cs typeface="+mn-lt"/>
              </a:rPr>
              <a:t>упознати са алатом за копирање односно израде идентичних цртежа, што је цртањем руком, врло тешко остварити. Како би ове радње практично увјежбали, уз подршку наставника, ученици ће се поиграти алатима за брисање, исјецање, копирање, бојење и др. (н</a:t>
            </a:r>
            <a:r>
              <a:rPr lang="en-US" sz="2400" dirty="0" err="1">
                <a:latin typeface="Times New Roman"/>
                <a:ea typeface="+mn-lt"/>
                <a:cs typeface="+mn-lt"/>
              </a:rPr>
              <a:t>пр</a:t>
            </a:r>
            <a:r>
              <a:rPr lang="en-US" sz="2400" dirty="0">
                <a:latin typeface="Times New Roman"/>
                <a:ea typeface="+mn-lt"/>
                <a:cs typeface="+mn-lt"/>
              </a:rPr>
              <a:t>. </a:t>
            </a:r>
            <a:r>
              <a:rPr lang="en-US" sz="2400" dirty="0" err="1">
                <a:latin typeface="Times New Roman"/>
                <a:ea typeface="+mn-lt"/>
                <a:cs typeface="+mn-lt"/>
              </a:rPr>
              <a:t>означити</a:t>
            </a:r>
            <a:r>
              <a:rPr lang="en-US" sz="2400" dirty="0">
                <a:latin typeface="Times New Roman"/>
                <a:ea typeface="+mn-lt"/>
                <a:cs typeface="+mn-lt"/>
              </a:rPr>
              <a:t>, </a:t>
            </a:r>
            <a:r>
              <a:rPr lang="en-US" sz="2400" dirty="0" err="1">
                <a:latin typeface="Times New Roman"/>
                <a:ea typeface="+mn-lt"/>
                <a:cs typeface="+mn-lt"/>
              </a:rPr>
              <a:t>исјећи</a:t>
            </a:r>
            <a:r>
              <a:rPr lang="en-US" sz="2400" dirty="0">
                <a:latin typeface="Times New Roman"/>
                <a:ea typeface="+mn-lt"/>
                <a:cs typeface="+mn-lt"/>
              </a:rPr>
              <a:t>, </a:t>
            </a:r>
            <a:r>
              <a:rPr lang="en-US" sz="2400" dirty="0" err="1">
                <a:latin typeface="Times New Roman"/>
                <a:ea typeface="+mn-lt"/>
                <a:cs typeface="+mn-lt"/>
              </a:rPr>
              <a:t>копирати</a:t>
            </a:r>
            <a:r>
              <a:rPr lang="en-US" sz="2400" dirty="0">
                <a:latin typeface="Times New Roman"/>
                <a:ea typeface="+mn-lt"/>
                <a:cs typeface="+mn-lt"/>
              </a:rPr>
              <a:t>, </a:t>
            </a:r>
            <a:r>
              <a:rPr lang="en-US" sz="2400" dirty="0" err="1">
                <a:latin typeface="Times New Roman"/>
                <a:ea typeface="+mn-lt"/>
                <a:cs typeface="+mn-lt"/>
              </a:rPr>
              <a:t>залијепити</a:t>
            </a:r>
            <a:r>
              <a:rPr lang="en-US" sz="2400" dirty="0">
                <a:latin typeface="Times New Roman"/>
                <a:ea typeface="+mn-lt"/>
                <a:cs typeface="+mn-lt"/>
              </a:rPr>
              <a:t>, </a:t>
            </a:r>
            <a:r>
              <a:rPr lang="en-US" sz="2400" dirty="0" err="1">
                <a:latin typeface="Times New Roman"/>
                <a:ea typeface="+mn-lt"/>
                <a:cs typeface="+mn-lt"/>
              </a:rPr>
              <a:t>увећати</a:t>
            </a:r>
            <a:r>
              <a:rPr lang="en-US" sz="2400" dirty="0">
                <a:latin typeface="Times New Roman"/>
                <a:ea typeface="+mn-lt"/>
                <a:cs typeface="+mn-lt"/>
              </a:rPr>
              <a:t>, </a:t>
            </a:r>
            <a:r>
              <a:rPr lang="en-US" sz="2400" dirty="0" err="1">
                <a:latin typeface="Times New Roman"/>
                <a:ea typeface="+mn-lt"/>
                <a:cs typeface="+mn-lt"/>
              </a:rPr>
              <a:t>промијенити</a:t>
            </a:r>
            <a:r>
              <a:rPr lang="en-US" sz="2400" dirty="0">
                <a:latin typeface="Times New Roman"/>
                <a:ea typeface="+mn-lt"/>
                <a:cs typeface="+mn-lt"/>
              </a:rPr>
              <a:t> </a:t>
            </a:r>
            <a:r>
              <a:rPr lang="en-US" sz="2400" dirty="0" err="1">
                <a:latin typeface="Times New Roman"/>
                <a:ea typeface="+mn-lt"/>
                <a:cs typeface="+mn-lt"/>
              </a:rPr>
              <a:t>боју</a:t>
            </a:r>
            <a:r>
              <a:rPr lang="en-US" sz="2400" dirty="0">
                <a:latin typeface="Times New Roman"/>
                <a:ea typeface="+mn-lt"/>
                <a:cs typeface="+mn-lt"/>
              </a:rPr>
              <a:t>) и </a:t>
            </a:r>
            <a:r>
              <a:rPr lang="en-US" sz="2400" dirty="0" err="1">
                <a:latin typeface="Times New Roman"/>
                <a:ea typeface="+mn-lt"/>
                <a:cs typeface="+mn-lt"/>
              </a:rPr>
              <a:t>стварати</a:t>
            </a:r>
            <a:r>
              <a:rPr lang="en-US" sz="2400" dirty="0">
                <a:latin typeface="Times New Roman"/>
                <a:ea typeface="+mn-lt"/>
                <a:cs typeface="+mn-lt"/>
              </a:rPr>
              <a:t> </a:t>
            </a:r>
            <a:r>
              <a:rPr lang="en-US" sz="2400" dirty="0" err="1">
                <a:latin typeface="Times New Roman"/>
                <a:ea typeface="+mn-lt"/>
                <a:cs typeface="+mn-lt"/>
              </a:rPr>
              <a:t>своје</a:t>
            </a:r>
            <a:r>
              <a:rPr lang="en-US" sz="2400" dirty="0">
                <a:latin typeface="Times New Roman"/>
                <a:ea typeface="+mn-lt"/>
                <a:cs typeface="+mn-lt"/>
              </a:rPr>
              <a:t> </a:t>
            </a:r>
            <a:r>
              <a:rPr lang="en-US" sz="2400" dirty="0" err="1">
                <a:latin typeface="Times New Roman"/>
                <a:ea typeface="+mn-lt"/>
                <a:cs typeface="+mn-lt"/>
              </a:rPr>
              <a:t>креације</a:t>
            </a:r>
            <a:r>
              <a:rPr lang="en-US" sz="2400" dirty="0">
                <a:latin typeface="Times New Roman"/>
                <a:ea typeface="+mn-lt"/>
                <a:cs typeface="+mn-lt"/>
              </a:rPr>
              <a:t>. </a:t>
            </a:r>
            <a:endParaRPr lang="sr-Latn-RS" sz="1600" dirty="0">
              <a:latin typeface="Times New Roman"/>
              <a:cs typeface="Times New Roman"/>
            </a:endParaRPr>
          </a:p>
          <a:p>
            <a:pPr algn="just"/>
            <a:endParaRPr lang="en-US" sz="2400" dirty="0">
              <a:latin typeface="Times New Roman"/>
              <a:cs typeface="Calibri"/>
            </a:endParaRPr>
          </a:p>
        </p:txBody>
      </p:sp>
      <p:sp>
        <p:nvSpPr>
          <p:cNvPr id="6" name="Naslov 1">
            <a:extLst>
              <a:ext uri="{FF2B5EF4-FFF2-40B4-BE49-F238E27FC236}">
                <a16:creationId xmlns="" xmlns:a16="http://schemas.microsoft.com/office/drawing/2014/main" id="{D6522684-A701-C306-71EC-E575B4D66A91}"/>
              </a:ext>
            </a:extLst>
          </p:cNvPr>
          <p:cNvSpPr>
            <a:spLocks noGrp="1"/>
          </p:cNvSpPr>
          <p:nvPr>
            <p:ph type="title"/>
          </p:nvPr>
        </p:nvSpPr>
        <p:spPr>
          <a:xfrm>
            <a:off x="324075" y="1734625"/>
            <a:ext cx="3576898" cy="4393911"/>
          </a:xfrm>
        </p:spPr>
        <p:txBody>
          <a:bodyPr anchor="b">
            <a:noAutofit/>
          </a:bodyPr>
          <a:lstStyle/>
          <a:p>
            <a:r>
              <a:rPr lang="sr-Latn-RS" sz="3600" b="1" dirty="0" err="1">
                <a:solidFill>
                  <a:srgbClr val="FFFFFF"/>
                </a:solidFill>
                <a:latin typeface="Times New Roman"/>
                <a:cs typeface="Calibri Light"/>
              </a:rPr>
              <a:t>Дигитална</a:t>
            </a:r>
            <a:r>
              <a:rPr lang="sr-Latn-RS" sz="3600" b="1" dirty="0">
                <a:solidFill>
                  <a:srgbClr val="FFFFFF"/>
                </a:solidFill>
                <a:latin typeface="Times New Roman"/>
                <a:cs typeface="Calibri Light"/>
              </a:rPr>
              <a:t> </a:t>
            </a:r>
            <a:r>
              <a:rPr lang="sr-Latn-RS" sz="3600" b="1" dirty="0" err="1" smtClean="0">
                <a:solidFill>
                  <a:srgbClr val="FFFFFF"/>
                </a:solidFill>
                <a:latin typeface="Times New Roman"/>
                <a:cs typeface="Calibri Light"/>
              </a:rPr>
              <a:t>слика</a:t>
            </a:r>
            <a:r>
              <a:rPr lang="bs-Cyrl-BA" sz="3600" b="1" dirty="0" smtClean="0">
                <a:solidFill>
                  <a:srgbClr val="FFFFFF"/>
                </a:solidFill>
                <a:latin typeface="Times New Roman"/>
                <a:cs typeface="Calibri Light"/>
              </a:rPr>
              <a:t/>
            </a:r>
            <a:br>
              <a:rPr lang="bs-Cyrl-BA" sz="3600" b="1" dirty="0" smtClean="0">
                <a:solidFill>
                  <a:srgbClr val="FFFFFF"/>
                </a:solidFill>
                <a:latin typeface="Times New Roman"/>
                <a:cs typeface="Calibri Light"/>
              </a:rPr>
            </a:br>
            <a:r>
              <a:rPr lang="sr-Latn-RS" sz="3600" dirty="0">
                <a:solidFill>
                  <a:srgbClr val="FFFFFF"/>
                </a:solidFill>
                <a:latin typeface="Times New Roman"/>
                <a:cs typeface="Calibri Light"/>
              </a:rPr>
              <a:t> </a:t>
            </a:r>
            <a:r>
              <a:rPr lang="bs-Cyrl-BA" sz="3600" dirty="0">
                <a:solidFill>
                  <a:srgbClr val="FFFFFF"/>
                </a:solidFill>
                <a:latin typeface="Times New Roman"/>
                <a:cs typeface="Calibri Light"/>
              </a:rPr>
              <a:t/>
            </a:r>
            <a:br>
              <a:rPr lang="bs-Cyrl-BA" sz="3600" dirty="0">
                <a:solidFill>
                  <a:srgbClr val="FFFFFF"/>
                </a:solidFill>
                <a:latin typeface="Times New Roman"/>
                <a:cs typeface="Calibri Light"/>
              </a:rPr>
            </a:br>
            <a:r>
              <a:rPr lang="sr-Latn-RS" sz="3600" dirty="0" smtClean="0">
                <a:solidFill>
                  <a:srgbClr val="FFFFFF"/>
                </a:solidFill>
                <a:latin typeface="Times New Roman"/>
                <a:cs typeface="Calibri Light"/>
              </a:rPr>
              <a:t>(</a:t>
            </a:r>
            <a:r>
              <a:rPr lang="sr-Latn-RS" sz="3600" dirty="0" err="1">
                <a:solidFill>
                  <a:srgbClr val="FFFFFF"/>
                </a:solidFill>
                <a:latin typeface="Times New Roman"/>
                <a:cs typeface="Calibri Light"/>
              </a:rPr>
              <a:t>цртање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различитих</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облика</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креирање</a:t>
            </a:r>
            <a:r>
              <a:rPr lang="sr-Latn-RS" sz="3600" dirty="0">
                <a:solidFill>
                  <a:srgbClr val="FFFFFF"/>
                </a:solidFill>
                <a:latin typeface="Times New Roman"/>
                <a:cs typeface="Calibri Light"/>
              </a:rPr>
              <a:t> и </a:t>
            </a:r>
            <a:r>
              <a:rPr lang="sr-Latn-RS" sz="3600" dirty="0" err="1">
                <a:solidFill>
                  <a:srgbClr val="FFFFFF"/>
                </a:solidFill>
                <a:latin typeface="Times New Roman"/>
                <a:cs typeface="Calibri Light"/>
              </a:rPr>
              <a:t>чување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дигиталне</a:t>
            </a:r>
            <a:r>
              <a:rPr lang="sr-Latn-RS" sz="3600" dirty="0">
                <a:solidFill>
                  <a:srgbClr val="FFFFFF"/>
                </a:solidFill>
                <a:latin typeface="Times New Roman"/>
                <a:cs typeface="Calibri Light"/>
              </a:rPr>
              <a:t> </a:t>
            </a:r>
            <a:r>
              <a:rPr lang="sr-Latn-RS" sz="3600" dirty="0" err="1">
                <a:solidFill>
                  <a:srgbClr val="FFFFFF"/>
                </a:solidFill>
                <a:latin typeface="Times New Roman"/>
                <a:cs typeface="Calibri Light"/>
              </a:rPr>
              <a:t>слике</a:t>
            </a:r>
            <a:r>
              <a:rPr lang="sr-Latn-RS" sz="3600" dirty="0">
                <a:solidFill>
                  <a:srgbClr val="FFFFFF"/>
                </a:solidFill>
                <a:latin typeface="Times New Roman"/>
                <a:cs typeface="Calibri Light"/>
              </a:rPr>
              <a:t>)</a:t>
            </a:r>
            <a:endParaRPr lang="sr-Latn-RS" sz="3600" dirty="0"/>
          </a:p>
        </p:txBody>
      </p:sp>
      <p:sp>
        <p:nvSpPr>
          <p:cNvPr id="2" name="Okvir za tekst 1">
            <a:extLst>
              <a:ext uri="{FF2B5EF4-FFF2-40B4-BE49-F238E27FC236}">
                <a16:creationId xmlns="" xmlns:a16="http://schemas.microsoft.com/office/drawing/2014/main" id="{686C0BDC-3A92-4A0C-883B-DFB2CEA5B324}"/>
              </a:ext>
            </a:extLst>
          </p:cNvPr>
          <p:cNvSpPr txBox="1"/>
          <p:nvPr/>
        </p:nvSpPr>
        <p:spPr>
          <a:xfrm>
            <a:off x="8708725" y="631186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sr-Cyrl-BA" sz="1200" dirty="0">
                <a:latin typeface="Times New Roman"/>
                <a:hlinkClick r:id="rId2"/>
              </a:rPr>
              <a:t>https://youtu.be/4TAWL3oYEDI</a:t>
            </a:r>
          </a:p>
        </p:txBody>
      </p:sp>
      <p:pic>
        <p:nvPicPr>
          <p:cNvPr id="3" name="Slika 4">
            <a:extLst>
              <a:ext uri="{FF2B5EF4-FFF2-40B4-BE49-F238E27FC236}">
                <a16:creationId xmlns="" xmlns:a16="http://schemas.microsoft.com/office/drawing/2014/main" id="{13AA0996-7EEC-5CC4-1675-D452F0B174F0}"/>
              </a:ext>
            </a:extLst>
          </p:cNvPr>
          <p:cNvPicPr>
            <a:picLocks noChangeAspect="1"/>
          </p:cNvPicPr>
          <p:nvPr/>
        </p:nvPicPr>
        <p:blipFill>
          <a:blip r:embed="rId3"/>
          <a:stretch>
            <a:fillRect/>
          </a:stretch>
        </p:blipFill>
        <p:spPr>
          <a:xfrm>
            <a:off x="11128254" y="5576708"/>
            <a:ext cx="988803" cy="998328"/>
          </a:xfrm>
          <a:prstGeom prst="rect">
            <a:avLst/>
          </a:prstGeom>
        </p:spPr>
      </p:pic>
      <p:pic>
        <p:nvPicPr>
          <p:cNvPr id="13" name="Slika 4">
            <a:extLst>
              <a:ext uri="{FF2B5EF4-FFF2-40B4-BE49-F238E27FC236}">
                <a16:creationId xmlns="" xmlns:a16="http://schemas.microsoft.com/office/drawing/2014/main" id="{22C61AA3-42A6-01B5-4C3B-739D28D54832}"/>
              </a:ext>
            </a:extLst>
          </p:cNvPr>
          <p:cNvPicPr>
            <a:picLocks noChangeAspect="1"/>
          </p:cNvPicPr>
          <p:nvPr/>
        </p:nvPicPr>
        <p:blipFill>
          <a:blip r:embed="rId4"/>
          <a:stretch>
            <a:fillRect/>
          </a:stretch>
        </p:blipFill>
        <p:spPr>
          <a:xfrm>
            <a:off x="4919639" y="3228687"/>
            <a:ext cx="6071754" cy="3126954"/>
          </a:xfrm>
          <a:prstGeom prst="rect">
            <a:avLst/>
          </a:prstGeom>
        </p:spPr>
      </p:pic>
    </p:spTree>
    <p:extLst>
      <p:ext uri="{BB962C8B-B14F-4D97-AF65-F5344CB8AC3E}">
        <p14:creationId xmlns:p14="http://schemas.microsoft.com/office/powerpoint/2010/main" val="1320436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kvir za tekst 3">
            <a:extLst>
              <a:ext uri="{FF2B5EF4-FFF2-40B4-BE49-F238E27FC236}">
                <a16:creationId xmlns="" xmlns:a16="http://schemas.microsoft.com/office/drawing/2014/main" id="{47D744A4-52A2-D2AC-6973-672F8051C862}"/>
              </a:ext>
            </a:extLst>
          </p:cNvPr>
          <p:cNvSpPr txBox="1"/>
          <p:nvPr/>
        </p:nvSpPr>
        <p:spPr>
          <a:xfrm>
            <a:off x="1073727" y="1281545"/>
            <a:ext cx="36822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sr-Latn-RS" dirty="0">
              <a:cs typeface="Calibri"/>
            </a:endParaRPr>
          </a:p>
        </p:txBody>
      </p:sp>
      <p:sp>
        <p:nvSpPr>
          <p:cNvPr id="5" name="Okvir za tekst 4">
            <a:extLst>
              <a:ext uri="{FF2B5EF4-FFF2-40B4-BE49-F238E27FC236}">
                <a16:creationId xmlns="" xmlns:a16="http://schemas.microsoft.com/office/drawing/2014/main" id="{D117327F-C1D4-5126-640C-265081E56F88}"/>
              </a:ext>
            </a:extLst>
          </p:cNvPr>
          <p:cNvSpPr txBox="1"/>
          <p:nvPr/>
        </p:nvSpPr>
        <p:spPr>
          <a:xfrm>
            <a:off x="107847" y="1581821"/>
            <a:ext cx="382212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r-Latn-RS" sz="3600" b="1" dirty="0" err="1">
                <a:solidFill>
                  <a:srgbClr val="FFFFFF"/>
                </a:solidFill>
                <a:latin typeface="Times New Roman"/>
                <a:cs typeface="Calibri"/>
              </a:rPr>
              <a:t>Покретна</a:t>
            </a:r>
            <a:r>
              <a:rPr lang="sr-Latn-RS" sz="3600" b="1" dirty="0">
                <a:solidFill>
                  <a:srgbClr val="FFFFFF"/>
                </a:solidFill>
                <a:latin typeface="Times New Roman"/>
                <a:cs typeface="Calibri"/>
              </a:rPr>
              <a:t> </a:t>
            </a:r>
            <a:r>
              <a:rPr lang="sr-Latn-RS" sz="3600" b="1" dirty="0" err="1">
                <a:solidFill>
                  <a:srgbClr val="FFFFFF"/>
                </a:solidFill>
                <a:latin typeface="Times New Roman"/>
                <a:cs typeface="Calibri"/>
              </a:rPr>
              <a:t>слика</a:t>
            </a:r>
            <a:r>
              <a:rPr lang="sr-Latn-RS" sz="3600" b="1" dirty="0">
                <a:solidFill>
                  <a:srgbClr val="FFFFFF"/>
                </a:solidFill>
                <a:latin typeface="Times New Roman"/>
                <a:cs typeface="Calibri"/>
              </a:rPr>
              <a:t> </a:t>
            </a:r>
            <a:endParaRPr lang="bs-Cyrl-BA" sz="3600" b="1" dirty="0" smtClean="0">
              <a:solidFill>
                <a:srgbClr val="FFFFFF"/>
              </a:solidFill>
              <a:latin typeface="Times New Roman"/>
              <a:cs typeface="Calibri"/>
            </a:endParaRPr>
          </a:p>
          <a:p>
            <a:pPr algn="ctr"/>
            <a:r>
              <a:rPr lang="en-US" sz="3600" b="1" dirty="0">
                <a:solidFill>
                  <a:srgbClr val="FFFFFF"/>
                </a:solidFill>
                <a:latin typeface="Times New Roman"/>
              </a:rPr>
              <a:t/>
            </a:r>
            <a:br>
              <a:rPr lang="en-US" sz="3600" b="1" dirty="0">
                <a:solidFill>
                  <a:srgbClr val="FFFFFF"/>
                </a:solidFill>
                <a:latin typeface="Times New Roman"/>
              </a:rPr>
            </a:br>
            <a:r>
              <a:rPr lang="sr-Latn-RS" sz="3600" dirty="0">
                <a:solidFill>
                  <a:srgbClr val="FFFFFF"/>
                </a:solidFill>
                <a:latin typeface="Times New Roman"/>
                <a:cs typeface="Calibri"/>
              </a:rPr>
              <a:t>(</a:t>
            </a:r>
            <a:r>
              <a:rPr lang="sr-Latn-RS" sz="3600" dirty="0" err="1">
                <a:solidFill>
                  <a:srgbClr val="FFFFFF"/>
                </a:solidFill>
                <a:latin typeface="Times New Roman"/>
                <a:cs typeface="Calibri"/>
              </a:rPr>
              <a:t>елементи</a:t>
            </a:r>
            <a:r>
              <a:rPr lang="sr-Latn-RS" sz="3600" dirty="0">
                <a:solidFill>
                  <a:srgbClr val="FFFFFF"/>
                </a:solidFill>
                <a:latin typeface="Times New Roman"/>
                <a:cs typeface="Calibri"/>
              </a:rPr>
              <a:t> и </a:t>
            </a:r>
            <a:r>
              <a:rPr lang="sr-Latn-RS" sz="3600" dirty="0" err="1">
                <a:solidFill>
                  <a:srgbClr val="FFFFFF"/>
                </a:solidFill>
                <a:latin typeface="Times New Roman"/>
                <a:cs typeface="Calibri"/>
              </a:rPr>
              <a:t>стварање</a:t>
            </a:r>
            <a:r>
              <a:rPr lang="sr-Latn-RS" sz="3600" dirty="0">
                <a:solidFill>
                  <a:srgbClr val="FFFFFF"/>
                </a:solidFill>
                <a:latin typeface="Times New Roman"/>
                <a:cs typeface="Calibri"/>
              </a:rPr>
              <a:t>)</a:t>
            </a:r>
            <a:endParaRPr lang="sr-Latn-RS" sz="3600" dirty="0">
              <a:solidFill>
                <a:srgbClr val="FFFFFF"/>
              </a:solidFill>
              <a:latin typeface="Times New Roman"/>
              <a:cs typeface="Times New Roman"/>
            </a:endParaRPr>
          </a:p>
        </p:txBody>
      </p:sp>
      <p:sp>
        <p:nvSpPr>
          <p:cNvPr id="6" name="Okvir za tekst 5">
            <a:extLst>
              <a:ext uri="{FF2B5EF4-FFF2-40B4-BE49-F238E27FC236}">
                <a16:creationId xmlns="" xmlns:a16="http://schemas.microsoft.com/office/drawing/2014/main" id="{43BAB670-8DAD-11DA-DCDA-33209007D574}"/>
              </a:ext>
            </a:extLst>
          </p:cNvPr>
          <p:cNvSpPr txBox="1"/>
          <p:nvPr/>
        </p:nvSpPr>
        <p:spPr>
          <a:xfrm>
            <a:off x="4755964" y="119037"/>
            <a:ext cx="678323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latin typeface="Times New Roman"/>
                <a:cs typeface="Times New Roman"/>
              </a:rPr>
              <a:t>   </a:t>
            </a:r>
            <a:r>
              <a:rPr lang="en-US" sz="2400" dirty="0">
                <a:latin typeface="Times New Roman"/>
                <a:cs typeface="Times New Roman"/>
              </a:rPr>
              <a:t>   </a:t>
            </a:r>
            <a:r>
              <a:rPr lang="en-US" sz="2400" dirty="0" err="1">
                <a:latin typeface="Times New Roman"/>
                <a:cs typeface="Times New Roman"/>
              </a:rPr>
              <a:t>Појам</a:t>
            </a:r>
            <a:r>
              <a:rPr lang="en-US" sz="2400" dirty="0">
                <a:latin typeface="Times New Roman"/>
                <a:cs typeface="Times New Roman"/>
              </a:rPr>
              <a:t> </a:t>
            </a:r>
            <a:r>
              <a:rPr lang="en-US" sz="2400" i="1" dirty="0" err="1">
                <a:latin typeface="Times New Roman"/>
                <a:cs typeface="Times New Roman"/>
              </a:rPr>
              <a:t>покретна</a:t>
            </a:r>
            <a:r>
              <a:rPr lang="en-US" sz="2400" i="1" dirty="0">
                <a:latin typeface="Times New Roman"/>
                <a:cs typeface="Times New Roman"/>
              </a:rPr>
              <a:t> </a:t>
            </a:r>
            <a:r>
              <a:rPr lang="en-US" sz="2400" i="1" dirty="0" err="1">
                <a:latin typeface="Times New Roman"/>
                <a:cs typeface="Times New Roman"/>
              </a:rPr>
              <a:t>слика</a:t>
            </a:r>
            <a:r>
              <a:rPr lang="en-US" sz="2400" i="1" dirty="0">
                <a:latin typeface="Times New Roman"/>
                <a:cs typeface="Times New Roman"/>
              </a:rPr>
              <a:t> </a:t>
            </a:r>
            <a:r>
              <a:rPr lang="en-US" sz="2400" dirty="0" err="1">
                <a:latin typeface="Times New Roman"/>
                <a:cs typeface="Times New Roman"/>
              </a:rPr>
              <a:t>се</a:t>
            </a:r>
            <a:r>
              <a:rPr lang="en-US" sz="2400" dirty="0">
                <a:latin typeface="Times New Roman"/>
                <a:cs typeface="Times New Roman"/>
              </a:rPr>
              <a:t> </a:t>
            </a:r>
            <a:r>
              <a:rPr lang="en-US" sz="2400" dirty="0" err="1">
                <a:latin typeface="Times New Roman"/>
                <a:cs typeface="Times New Roman"/>
              </a:rPr>
              <a:t>може</a:t>
            </a:r>
            <a:r>
              <a:rPr lang="en-US" sz="2400" dirty="0">
                <a:latin typeface="Times New Roman"/>
                <a:cs typeface="Times New Roman"/>
              </a:rPr>
              <a:t> </a:t>
            </a:r>
            <a:r>
              <a:rPr lang="en-US" sz="2400" dirty="0" err="1">
                <a:latin typeface="Times New Roman"/>
                <a:cs typeface="Times New Roman"/>
              </a:rPr>
              <a:t>објаснити</a:t>
            </a:r>
            <a:r>
              <a:rPr lang="en-US" sz="2400" dirty="0">
                <a:latin typeface="Times New Roman"/>
                <a:cs typeface="Times New Roman"/>
              </a:rPr>
              <a:t> </a:t>
            </a:r>
            <a:r>
              <a:rPr lang="en-US" sz="2400" dirty="0" err="1">
                <a:latin typeface="Times New Roman"/>
                <a:cs typeface="Times New Roman"/>
              </a:rPr>
              <a:t>као</a:t>
            </a:r>
            <a:r>
              <a:rPr lang="en-US" sz="2400" dirty="0">
                <a:latin typeface="Times New Roman"/>
                <a:cs typeface="Times New Roman"/>
              </a:rPr>
              <a:t> </a:t>
            </a:r>
            <a:r>
              <a:rPr lang="en-US" sz="2400" dirty="0" err="1">
                <a:latin typeface="Times New Roman"/>
                <a:cs typeface="Times New Roman"/>
              </a:rPr>
              <a:t>више</a:t>
            </a:r>
            <a:r>
              <a:rPr lang="en-US" sz="2400" dirty="0">
                <a:latin typeface="Times New Roman"/>
                <a:cs typeface="Times New Roman"/>
              </a:rPr>
              <a:t> </a:t>
            </a:r>
            <a:r>
              <a:rPr lang="en-US" sz="2400" dirty="0" err="1">
                <a:latin typeface="Times New Roman"/>
                <a:cs typeface="Times New Roman"/>
              </a:rPr>
              <a:t>статичних</a:t>
            </a:r>
            <a:r>
              <a:rPr lang="en-US" sz="2400" dirty="0">
                <a:latin typeface="Times New Roman"/>
                <a:cs typeface="Times New Roman"/>
              </a:rPr>
              <a:t>, </a:t>
            </a:r>
            <a:r>
              <a:rPr lang="en-US" sz="2400" dirty="0" err="1">
                <a:latin typeface="Times New Roman"/>
                <a:cs typeface="Times New Roman"/>
              </a:rPr>
              <a:t>непокретних</a:t>
            </a:r>
            <a:r>
              <a:rPr lang="en-US" sz="2400" dirty="0">
                <a:latin typeface="Times New Roman"/>
                <a:cs typeface="Times New Roman"/>
              </a:rPr>
              <a:t> </a:t>
            </a:r>
            <a:r>
              <a:rPr lang="en-US" sz="2400" dirty="0" err="1">
                <a:latin typeface="Times New Roman"/>
                <a:cs typeface="Times New Roman"/>
              </a:rPr>
              <a:t>слика</a:t>
            </a:r>
            <a:r>
              <a:rPr lang="en-US" sz="2400" dirty="0">
                <a:latin typeface="Times New Roman"/>
                <a:cs typeface="Times New Roman"/>
              </a:rPr>
              <a:t> </a:t>
            </a:r>
            <a:r>
              <a:rPr lang="en-US" sz="2400" dirty="0" err="1">
                <a:latin typeface="Times New Roman"/>
                <a:cs typeface="Times New Roman"/>
              </a:rPr>
              <a:t>које</a:t>
            </a:r>
            <a:r>
              <a:rPr lang="en-US" sz="2400" dirty="0">
                <a:latin typeface="Times New Roman"/>
                <a:cs typeface="Times New Roman"/>
              </a:rPr>
              <a:t> </a:t>
            </a:r>
            <a:r>
              <a:rPr lang="en-US" sz="2400" dirty="0" err="1">
                <a:latin typeface="Times New Roman"/>
                <a:cs typeface="Times New Roman"/>
              </a:rPr>
              <a:t>се</a:t>
            </a:r>
            <a:r>
              <a:rPr lang="en-US" sz="2400" dirty="0">
                <a:latin typeface="Times New Roman"/>
                <a:cs typeface="Times New Roman"/>
              </a:rPr>
              <a:t> </a:t>
            </a:r>
            <a:r>
              <a:rPr lang="en-US" sz="2400" dirty="0" err="1">
                <a:latin typeface="Times New Roman"/>
                <a:cs typeface="Times New Roman"/>
              </a:rPr>
              <a:t>смјењују</a:t>
            </a:r>
            <a:r>
              <a:rPr lang="en-US" sz="2400" dirty="0">
                <a:latin typeface="Times New Roman"/>
                <a:cs typeface="Times New Roman"/>
              </a:rPr>
              <a:t> </a:t>
            </a:r>
            <a:r>
              <a:rPr lang="en-US" sz="2400" dirty="0" err="1">
                <a:latin typeface="Times New Roman"/>
                <a:cs typeface="Times New Roman"/>
              </a:rPr>
              <a:t>великом</a:t>
            </a:r>
            <a:r>
              <a:rPr lang="en-US" sz="2400" dirty="0">
                <a:latin typeface="Times New Roman"/>
                <a:cs typeface="Times New Roman"/>
              </a:rPr>
              <a:t> </a:t>
            </a:r>
            <a:r>
              <a:rPr lang="en-US" sz="2400" dirty="0" err="1">
                <a:latin typeface="Times New Roman"/>
                <a:cs typeface="Times New Roman"/>
              </a:rPr>
              <a:t>брзином</a:t>
            </a:r>
            <a:r>
              <a:rPr lang="en-US" sz="2400" dirty="0">
                <a:latin typeface="Times New Roman"/>
                <a:cs typeface="Times New Roman"/>
              </a:rPr>
              <a:t>. </a:t>
            </a:r>
            <a:r>
              <a:rPr lang="en-US" sz="2400" dirty="0" err="1">
                <a:latin typeface="Times New Roman"/>
                <a:cs typeface="Times New Roman"/>
              </a:rPr>
              <a:t>Наставник</a:t>
            </a:r>
            <a:r>
              <a:rPr lang="en-US" sz="2400" dirty="0">
                <a:latin typeface="Times New Roman"/>
                <a:cs typeface="Times New Roman"/>
              </a:rPr>
              <a:t> </a:t>
            </a:r>
            <a:r>
              <a:rPr lang="en-US" sz="2400" dirty="0" err="1">
                <a:latin typeface="Times New Roman"/>
                <a:cs typeface="Times New Roman"/>
              </a:rPr>
              <a:t>може</a:t>
            </a:r>
            <a:r>
              <a:rPr lang="en-US" sz="2400" dirty="0">
                <a:latin typeface="Times New Roman"/>
                <a:cs typeface="Times New Roman"/>
              </a:rPr>
              <a:t> </a:t>
            </a:r>
            <a:r>
              <a:rPr lang="en-US" sz="2400" dirty="0" err="1">
                <a:latin typeface="Times New Roman"/>
                <a:cs typeface="Times New Roman"/>
              </a:rPr>
              <a:t>демонстрирати</a:t>
            </a:r>
            <a:r>
              <a:rPr lang="en-US" sz="2400" dirty="0">
                <a:latin typeface="Times New Roman"/>
                <a:cs typeface="Times New Roman"/>
              </a:rPr>
              <a:t> </a:t>
            </a:r>
            <a:r>
              <a:rPr lang="en-US" sz="2400" dirty="0" err="1">
                <a:latin typeface="Times New Roman"/>
                <a:cs typeface="Times New Roman"/>
              </a:rPr>
              <a:t>ученицима</a:t>
            </a:r>
            <a:r>
              <a:rPr lang="en-US" sz="2400" dirty="0">
                <a:latin typeface="Times New Roman"/>
                <a:cs typeface="Times New Roman"/>
              </a:rPr>
              <a:t> </a:t>
            </a:r>
            <a:r>
              <a:rPr lang="en-US" sz="2400" dirty="0" err="1">
                <a:latin typeface="Times New Roman"/>
                <a:cs typeface="Times New Roman"/>
              </a:rPr>
              <a:t>цртање</a:t>
            </a:r>
            <a:r>
              <a:rPr lang="en-US" sz="2400" dirty="0">
                <a:latin typeface="Times New Roman"/>
                <a:cs typeface="Times New Roman"/>
              </a:rPr>
              <a:t> </a:t>
            </a:r>
            <a:r>
              <a:rPr lang="en-US" sz="2400" dirty="0" err="1">
                <a:latin typeface="Times New Roman"/>
                <a:cs typeface="Times New Roman"/>
              </a:rPr>
              <a:t>једноставних</a:t>
            </a:r>
            <a:r>
              <a:rPr lang="en-US" sz="2400" dirty="0">
                <a:latin typeface="Times New Roman"/>
                <a:cs typeface="Times New Roman"/>
              </a:rPr>
              <a:t> </a:t>
            </a:r>
            <a:r>
              <a:rPr lang="en-US" sz="2400" dirty="0" err="1">
                <a:latin typeface="Times New Roman"/>
                <a:cs typeface="Times New Roman"/>
              </a:rPr>
              <a:t>цртежа</a:t>
            </a:r>
            <a:r>
              <a:rPr lang="en-US" sz="2400" dirty="0">
                <a:latin typeface="Times New Roman"/>
                <a:cs typeface="Times New Roman"/>
              </a:rPr>
              <a:t> </a:t>
            </a:r>
            <a:r>
              <a:rPr lang="en-US" sz="2400" dirty="0" err="1">
                <a:latin typeface="Times New Roman"/>
                <a:cs typeface="Times New Roman"/>
              </a:rPr>
              <a:t>на</a:t>
            </a:r>
            <a:r>
              <a:rPr lang="en-US" sz="2400" dirty="0">
                <a:latin typeface="Times New Roman"/>
                <a:cs typeface="Times New Roman"/>
              </a:rPr>
              <a:t> </a:t>
            </a:r>
            <a:r>
              <a:rPr lang="en-US" sz="2400" dirty="0" err="1">
                <a:latin typeface="Times New Roman"/>
                <a:cs typeface="Times New Roman"/>
              </a:rPr>
              <a:t>папиру</a:t>
            </a:r>
            <a:r>
              <a:rPr lang="en-US" sz="2400" dirty="0">
                <a:latin typeface="Times New Roman"/>
                <a:cs typeface="Times New Roman"/>
              </a:rPr>
              <a:t> </a:t>
            </a:r>
            <a:r>
              <a:rPr lang="en-US" sz="2400" dirty="0" err="1">
                <a:latin typeface="Times New Roman"/>
                <a:cs typeface="Times New Roman"/>
              </a:rPr>
              <a:t>гдје</a:t>
            </a:r>
            <a:r>
              <a:rPr lang="en-US" sz="2400" dirty="0">
                <a:latin typeface="Times New Roman"/>
                <a:cs typeface="Times New Roman"/>
              </a:rPr>
              <a:t> </a:t>
            </a:r>
            <a:r>
              <a:rPr lang="en-US" sz="2400" dirty="0" err="1">
                <a:latin typeface="Times New Roman"/>
                <a:cs typeface="Times New Roman"/>
              </a:rPr>
              <a:t>ће</a:t>
            </a:r>
            <a:r>
              <a:rPr lang="en-US" sz="2400" dirty="0">
                <a:latin typeface="Times New Roman"/>
                <a:cs typeface="Times New Roman"/>
              </a:rPr>
              <a:t> </a:t>
            </a:r>
            <a:r>
              <a:rPr lang="en-US" sz="2400" dirty="0" err="1">
                <a:latin typeface="Times New Roman"/>
                <a:cs typeface="Times New Roman"/>
              </a:rPr>
              <a:t>се</a:t>
            </a:r>
            <a:r>
              <a:rPr lang="en-US" sz="2400" dirty="0">
                <a:latin typeface="Times New Roman"/>
                <a:cs typeface="Times New Roman"/>
              </a:rPr>
              <a:t> </a:t>
            </a:r>
            <a:r>
              <a:rPr lang="en-US" sz="2400" dirty="0" err="1">
                <a:latin typeface="Times New Roman"/>
                <a:cs typeface="Times New Roman"/>
              </a:rPr>
              <a:t>мијењати</a:t>
            </a:r>
            <a:r>
              <a:rPr lang="en-US" sz="2400" dirty="0">
                <a:latin typeface="Times New Roman"/>
                <a:cs typeface="Times New Roman"/>
              </a:rPr>
              <a:t> </a:t>
            </a:r>
            <a:r>
              <a:rPr lang="en-US" sz="2400" dirty="0" err="1">
                <a:latin typeface="Times New Roman"/>
                <a:cs typeface="Times New Roman"/>
              </a:rPr>
              <a:t>само</a:t>
            </a:r>
            <a:r>
              <a:rPr lang="en-US" sz="2400" dirty="0">
                <a:latin typeface="Times New Roman"/>
                <a:cs typeface="Times New Roman"/>
              </a:rPr>
              <a:t> </a:t>
            </a:r>
            <a:r>
              <a:rPr lang="en-US" sz="2400" dirty="0" err="1">
                <a:latin typeface="Times New Roman"/>
                <a:cs typeface="Times New Roman"/>
              </a:rPr>
              <a:t>поједини</a:t>
            </a:r>
            <a:r>
              <a:rPr lang="en-US" sz="2400" dirty="0">
                <a:latin typeface="Times New Roman"/>
                <a:cs typeface="Times New Roman"/>
              </a:rPr>
              <a:t> </a:t>
            </a:r>
            <a:r>
              <a:rPr lang="en-US" sz="2400" dirty="0" err="1">
                <a:latin typeface="Times New Roman"/>
                <a:cs typeface="Times New Roman"/>
              </a:rPr>
              <a:t>дијелови</a:t>
            </a:r>
            <a:r>
              <a:rPr lang="en-US" sz="2400" dirty="0">
                <a:latin typeface="Times New Roman"/>
                <a:cs typeface="Times New Roman"/>
              </a:rPr>
              <a:t> </a:t>
            </a:r>
            <a:r>
              <a:rPr lang="en-US" sz="2400" dirty="0" err="1">
                <a:latin typeface="Times New Roman"/>
                <a:cs typeface="Times New Roman"/>
              </a:rPr>
              <a:t>цртежа</a:t>
            </a:r>
            <a:r>
              <a:rPr lang="en-US" sz="2400" dirty="0">
                <a:latin typeface="Times New Roman"/>
                <a:cs typeface="Times New Roman"/>
              </a:rPr>
              <a:t>, </a:t>
            </a:r>
            <a:r>
              <a:rPr lang="en-US" sz="2400" dirty="0" err="1">
                <a:latin typeface="Times New Roman"/>
                <a:cs typeface="Times New Roman"/>
              </a:rPr>
              <a:t>нпр</a:t>
            </a:r>
            <a:r>
              <a:rPr lang="en-US" sz="2400" dirty="0">
                <a:latin typeface="Times New Roman"/>
                <a:cs typeface="Times New Roman"/>
              </a:rPr>
              <a:t>. </a:t>
            </a:r>
            <a:r>
              <a:rPr lang="en-US" sz="2400" dirty="0" err="1">
                <a:latin typeface="Times New Roman"/>
                <a:cs typeface="Times New Roman"/>
              </a:rPr>
              <a:t>положај</a:t>
            </a:r>
            <a:r>
              <a:rPr lang="en-US" sz="2400" dirty="0">
                <a:latin typeface="Times New Roman"/>
                <a:cs typeface="Times New Roman"/>
              </a:rPr>
              <a:t> </a:t>
            </a:r>
            <a:r>
              <a:rPr lang="en-US" sz="2400" dirty="0" err="1">
                <a:latin typeface="Times New Roman"/>
                <a:cs typeface="Times New Roman"/>
              </a:rPr>
              <a:t>руке</a:t>
            </a:r>
            <a:r>
              <a:rPr lang="en-US" sz="2400" dirty="0">
                <a:latin typeface="Times New Roman"/>
                <a:cs typeface="Times New Roman"/>
              </a:rPr>
              <a:t>, </a:t>
            </a:r>
            <a:r>
              <a:rPr lang="en-US" sz="2400" dirty="0" err="1">
                <a:latin typeface="Times New Roman"/>
                <a:cs typeface="Times New Roman"/>
              </a:rPr>
              <a:t>облаци</a:t>
            </a:r>
            <a:r>
              <a:rPr lang="en-US" sz="2400" dirty="0">
                <a:latin typeface="Times New Roman"/>
                <a:cs typeface="Times New Roman"/>
              </a:rPr>
              <a:t> </a:t>
            </a:r>
            <a:r>
              <a:rPr lang="en-US" sz="2400" dirty="0" err="1">
                <a:latin typeface="Times New Roman"/>
                <a:cs typeface="Times New Roman"/>
              </a:rPr>
              <a:t>који</a:t>
            </a:r>
            <a:r>
              <a:rPr lang="en-US" sz="2400" dirty="0">
                <a:latin typeface="Times New Roman"/>
                <a:cs typeface="Times New Roman"/>
              </a:rPr>
              <a:t> „</a:t>
            </a:r>
            <a:r>
              <a:rPr lang="en-US" sz="2400" dirty="0" err="1">
                <a:latin typeface="Times New Roman"/>
                <a:cs typeface="Times New Roman"/>
              </a:rPr>
              <a:t>пролазе</a:t>
            </a:r>
            <a:r>
              <a:rPr lang="en-US" sz="2400" dirty="0">
                <a:latin typeface="Times New Roman"/>
                <a:cs typeface="Times New Roman"/>
              </a:rPr>
              <a:t>“ </a:t>
            </a:r>
            <a:r>
              <a:rPr lang="en-US" sz="2400" dirty="0" err="1">
                <a:latin typeface="Times New Roman"/>
                <a:cs typeface="Times New Roman"/>
              </a:rPr>
              <a:t>поред</a:t>
            </a:r>
            <a:r>
              <a:rPr lang="en-US" sz="2400" dirty="0">
                <a:latin typeface="Times New Roman"/>
                <a:cs typeface="Times New Roman"/>
              </a:rPr>
              <a:t> </a:t>
            </a:r>
            <a:r>
              <a:rPr lang="en-US" sz="2400" dirty="0" err="1">
                <a:latin typeface="Times New Roman"/>
                <a:cs typeface="Times New Roman"/>
              </a:rPr>
              <a:t>сунца</a:t>
            </a:r>
            <a:r>
              <a:rPr lang="en-US" sz="2400" dirty="0">
                <a:latin typeface="Times New Roman"/>
                <a:cs typeface="Times New Roman"/>
              </a:rPr>
              <a:t> и </a:t>
            </a:r>
            <a:r>
              <a:rPr lang="en-US" sz="2400" dirty="0" err="1">
                <a:latin typeface="Times New Roman"/>
                <a:cs typeface="Times New Roman"/>
              </a:rPr>
              <a:t>слично</a:t>
            </a:r>
            <a:r>
              <a:rPr lang="en-US" sz="2400" dirty="0">
                <a:latin typeface="Times New Roman"/>
                <a:cs typeface="Times New Roman"/>
              </a:rPr>
              <a:t>. </a:t>
            </a:r>
            <a:r>
              <a:rPr lang="en-US" sz="2400" dirty="0" err="1">
                <a:latin typeface="Times New Roman"/>
                <a:cs typeface="Times New Roman"/>
              </a:rPr>
              <a:t>Брзим</a:t>
            </a:r>
            <a:r>
              <a:rPr lang="en-US" sz="2400" dirty="0">
                <a:latin typeface="Times New Roman"/>
                <a:cs typeface="Times New Roman"/>
              </a:rPr>
              <a:t> </a:t>
            </a:r>
            <a:r>
              <a:rPr lang="en-US" sz="2400" dirty="0" err="1">
                <a:latin typeface="Times New Roman"/>
                <a:cs typeface="Times New Roman"/>
              </a:rPr>
              <a:t>листањем</a:t>
            </a:r>
            <a:r>
              <a:rPr lang="en-US" sz="2400" dirty="0">
                <a:latin typeface="Times New Roman"/>
                <a:cs typeface="Times New Roman"/>
              </a:rPr>
              <a:t> </a:t>
            </a:r>
            <a:r>
              <a:rPr lang="en-US" sz="2400" dirty="0" err="1">
                <a:latin typeface="Times New Roman"/>
                <a:cs typeface="Times New Roman"/>
              </a:rPr>
              <a:t>тј</a:t>
            </a:r>
            <a:r>
              <a:rPr lang="en-US" sz="2400" dirty="0">
                <a:latin typeface="Times New Roman"/>
                <a:cs typeface="Times New Roman"/>
              </a:rPr>
              <a:t>. </a:t>
            </a:r>
            <a:r>
              <a:rPr lang="en-US" sz="2400" dirty="0" err="1">
                <a:latin typeface="Times New Roman"/>
                <a:cs typeface="Times New Roman"/>
              </a:rPr>
              <a:t>смјењивањем</a:t>
            </a:r>
            <a:r>
              <a:rPr lang="en-US" sz="2400" dirty="0">
                <a:latin typeface="Times New Roman"/>
                <a:cs typeface="Times New Roman"/>
              </a:rPr>
              <a:t> </a:t>
            </a:r>
            <a:r>
              <a:rPr lang="en-US" sz="2400" dirty="0" err="1">
                <a:latin typeface="Times New Roman"/>
                <a:cs typeface="Times New Roman"/>
              </a:rPr>
              <a:t>цртежа</a:t>
            </a:r>
            <a:r>
              <a:rPr lang="en-US" sz="2400" dirty="0">
                <a:latin typeface="Times New Roman"/>
                <a:cs typeface="Times New Roman"/>
              </a:rPr>
              <a:t>, </a:t>
            </a:r>
            <a:r>
              <a:rPr lang="en-US" sz="2400" dirty="0" err="1">
                <a:latin typeface="Times New Roman"/>
                <a:cs typeface="Times New Roman"/>
              </a:rPr>
              <a:t>ученици</a:t>
            </a:r>
            <a:r>
              <a:rPr lang="en-US" sz="2400" dirty="0">
                <a:latin typeface="Times New Roman"/>
                <a:cs typeface="Times New Roman"/>
              </a:rPr>
              <a:t> </a:t>
            </a:r>
            <a:r>
              <a:rPr lang="en-US" sz="2400" dirty="0" err="1">
                <a:latin typeface="Times New Roman"/>
                <a:cs typeface="Times New Roman"/>
              </a:rPr>
              <a:t>ће</a:t>
            </a:r>
            <a:r>
              <a:rPr lang="en-US" sz="2400" dirty="0">
                <a:latin typeface="Times New Roman"/>
                <a:cs typeface="Times New Roman"/>
              </a:rPr>
              <a:t> </a:t>
            </a:r>
            <a:r>
              <a:rPr lang="en-US" sz="2400" dirty="0" err="1">
                <a:latin typeface="Times New Roman"/>
                <a:cs typeface="Times New Roman"/>
              </a:rPr>
              <a:t>уочити</a:t>
            </a:r>
            <a:r>
              <a:rPr lang="en-US" sz="2400" dirty="0">
                <a:latin typeface="Times New Roman"/>
                <a:cs typeface="Times New Roman"/>
              </a:rPr>
              <a:t> </a:t>
            </a:r>
            <a:r>
              <a:rPr lang="en-US" sz="2400" dirty="0" err="1">
                <a:latin typeface="Times New Roman"/>
                <a:cs typeface="Times New Roman"/>
              </a:rPr>
              <a:t>покрет</a:t>
            </a:r>
            <a:r>
              <a:rPr lang="en-US" sz="2400" dirty="0">
                <a:latin typeface="Times New Roman"/>
                <a:cs typeface="Times New Roman"/>
              </a:rPr>
              <a:t>, а </a:t>
            </a:r>
            <a:r>
              <a:rPr lang="en-US" sz="2400" dirty="0" err="1">
                <a:latin typeface="Times New Roman"/>
                <a:cs typeface="Times New Roman"/>
              </a:rPr>
              <a:t>тиме</a:t>
            </a:r>
            <a:r>
              <a:rPr lang="en-US" sz="2400" dirty="0">
                <a:latin typeface="Times New Roman"/>
                <a:cs typeface="Times New Roman"/>
              </a:rPr>
              <a:t> и </a:t>
            </a:r>
            <a:r>
              <a:rPr lang="en-US" sz="2400" dirty="0" err="1">
                <a:latin typeface="Times New Roman"/>
                <a:cs typeface="Times New Roman"/>
              </a:rPr>
              <a:t>како</a:t>
            </a:r>
            <a:r>
              <a:rPr lang="en-US" sz="2400" dirty="0">
                <a:latin typeface="Times New Roman"/>
                <a:cs typeface="Times New Roman"/>
              </a:rPr>
              <a:t> </a:t>
            </a:r>
            <a:r>
              <a:rPr lang="en-US" sz="2400" dirty="0" err="1">
                <a:latin typeface="Times New Roman"/>
                <a:cs typeface="Times New Roman"/>
              </a:rPr>
              <a:t>настаје</a:t>
            </a:r>
            <a:r>
              <a:rPr lang="en-US" sz="2400" dirty="0">
                <a:latin typeface="Times New Roman"/>
                <a:cs typeface="Times New Roman"/>
              </a:rPr>
              <a:t> </a:t>
            </a:r>
            <a:r>
              <a:rPr lang="en-US" sz="2400" dirty="0" err="1">
                <a:latin typeface="Times New Roman"/>
                <a:cs typeface="Times New Roman"/>
              </a:rPr>
              <a:t>покретна</a:t>
            </a:r>
            <a:r>
              <a:rPr lang="en-US" sz="2400" dirty="0">
                <a:latin typeface="Times New Roman"/>
                <a:cs typeface="Times New Roman"/>
              </a:rPr>
              <a:t> </a:t>
            </a:r>
            <a:r>
              <a:rPr lang="en-US" sz="2400" dirty="0" err="1">
                <a:latin typeface="Times New Roman"/>
                <a:cs typeface="Times New Roman"/>
              </a:rPr>
              <a:t>слика</a:t>
            </a:r>
            <a:r>
              <a:rPr lang="en-US" sz="2400" dirty="0">
                <a:latin typeface="Times New Roman"/>
                <a:cs typeface="Times New Roman"/>
              </a:rPr>
              <a:t>.</a:t>
            </a:r>
          </a:p>
          <a:p>
            <a:pPr algn="just"/>
            <a:endParaRPr lang="en-US" sz="1600" dirty="0">
              <a:latin typeface="Times New Roman"/>
            </a:endParaRPr>
          </a:p>
        </p:txBody>
      </p:sp>
      <p:sp>
        <p:nvSpPr>
          <p:cNvPr id="7" name="Okvir za tekst 6">
            <a:extLst>
              <a:ext uri="{FF2B5EF4-FFF2-40B4-BE49-F238E27FC236}">
                <a16:creationId xmlns="" xmlns:a16="http://schemas.microsoft.com/office/drawing/2014/main" id="{C1BDBCEF-8218-6B16-E55B-1DF18A1A2861}"/>
              </a:ext>
            </a:extLst>
          </p:cNvPr>
          <p:cNvSpPr txBox="1"/>
          <p:nvPr/>
        </p:nvSpPr>
        <p:spPr>
          <a:xfrm>
            <a:off x="4822135" y="5652719"/>
            <a:ext cx="47416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Cyrl-RS" dirty="0">
                <a:hlinkClick r:id="rId2"/>
              </a:rPr>
              <a:t>https://youtu.be/P9eBDWl4icU</a:t>
            </a:r>
            <a:endParaRPr lang="sr-Latn-RS" dirty="0"/>
          </a:p>
        </p:txBody>
      </p:sp>
      <p:pic>
        <p:nvPicPr>
          <p:cNvPr id="9" name="Slika 10">
            <a:extLst>
              <a:ext uri="{FF2B5EF4-FFF2-40B4-BE49-F238E27FC236}">
                <a16:creationId xmlns="" xmlns:a16="http://schemas.microsoft.com/office/drawing/2014/main" id="{CF078326-45F3-5055-64BB-649C689AFDCF}"/>
              </a:ext>
            </a:extLst>
          </p:cNvPr>
          <p:cNvPicPr>
            <a:picLocks noChangeAspect="1"/>
          </p:cNvPicPr>
          <p:nvPr/>
        </p:nvPicPr>
        <p:blipFill>
          <a:blip r:embed="rId3"/>
          <a:stretch>
            <a:fillRect/>
          </a:stretch>
        </p:blipFill>
        <p:spPr>
          <a:xfrm>
            <a:off x="10315845" y="4488526"/>
            <a:ext cx="1533525" cy="1533525"/>
          </a:xfrm>
          <a:prstGeom prst="rect">
            <a:avLst/>
          </a:prstGeom>
        </p:spPr>
      </p:pic>
      <p:sp>
        <p:nvSpPr>
          <p:cNvPr id="11" name="Okvir za tekst 10">
            <a:extLst>
              <a:ext uri="{FF2B5EF4-FFF2-40B4-BE49-F238E27FC236}">
                <a16:creationId xmlns="" xmlns:a16="http://schemas.microsoft.com/office/drawing/2014/main" id="{EF1E6472-C4BE-664D-F8CF-FC587C179158}"/>
              </a:ext>
            </a:extLst>
          </p:cNvPr>
          <p:cNvSpPr txBox="1"/>
          <p:nvPr/>
        </p:nvSpPr>
        <p:spPr>
          <a:xfrm>
            <a:off x="4839289" y="4549870"/>
            <a:ext cx="47389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Times New Roman"/>
                <a:cs typeface="Times New Roman"/>
              </a:rPr>
              <a:t>Кинеограф</a:t>
            </a:r>
            <a:r>
              <a:rPr lang="en-US" dirty="0">
                <a:latin typeface="Times New Roman"/>
                <a:cs typeface="Times New Roman"/>
              </a:rPr>
              <a:t> (Flipbook) - </a:t>
            </a:r>
            <a:r>
              <a:rPr lang="en-US" dirty="0" err="1">
                <a:latin typeface="Times New Roman"/>
                <a:cs typeface="Times New Roman"/>
              </a:rPr>
              <a:t>књижица</a:t>
            </a:r>
            <a:r>
              <a:rPr lang="en-US" dirty="0">
                <a:latin typeface="Times New Roman"/>
                <a:cs typeface="Times New Roman"/>
              </a:rPr>
              <a:t> </a:t>
            </a:r>
            <a:r>
              <a:rPr lang="en-US" dirty="0" err="1">
                <a:latin typeface="Times New Roman"/>
                <a:cs typeface="Times New Roman"/>
              </a:rPr>
              <a:t>са</a:t>
            </a:r>
            <a:r>
              <a:rPr lang="en-US" dirty="0">
                <a:latin typeface="Times New Roman"/>
                <a:cs typeface="Times New Roman"/>
              </a:rPr>
              <a:t> </a:t>
            </a:r>
            <a:r>
              <a:rPr lang="en-US" dirty="0" err="1">
                <a:latin typeface="Times New Roman"/>
                <a:cs typeface="Times New Roman"/>
              </a:rPr>
              <a:t>нацртаним</a:t>
            </a:r>
            <a:r>
              <a:rPr lang="en-US" dirty="0">
                <a:latin typeface="Times New Roman"/>
                <a:cs typeface="Times New Roman"/>
              </a:rPr>
              <a:t> </a:t>
            </a:r>
            <a:r>
              <a:rPr lang="en-US" dirty="0" err="1">
                <a:latin typeface="Times New Roman"/>
                <a:cs typeface="Times New Roman"/>
              </a:rPr>
              <a:t>елементима</a:t>
            </a:r>
            <a:r>
              <a:rPr lang="en-US" dirty="0">
                <a:latin typeface="Times New Roman"/>
                <a:cs typeface="Times New Roman"/>
              </a:rPr>
              <a:t> </a:t>
            </a:r>
            <a:r>
              <a:rPr lang="en-US" dirty="0" err="1">
                <a:latin typeface="Times New Roman"/>
                <a:cs typeface="Times New Roman"/>
              </a:rPr>
              <a:t>покрета</a:t>
            </a:r>
          </a:p>
        </p:txBody>
      </p:sp>
      <p:pic>
        <p:nvPicPr>
          <p:cNvPr id="13" name="Slika 14" descr="Slika na kojoj se nalazi zatvoreni prostor, osoba&#10;&#10;Opis je automatski generisan">
            <a:extLst>
              <a:ext uri="{FF2B5EF4-FFF2-40B4-BE49-F238E27FC236}">
                <a16:creationId xmlns="" xmlns:a16="http://schemas.microsoft.com/office/drawing/2014/main" id="{9EDF5FCD-4871-7181-82A9-F8B6286214B9}"/>
              </a:ext>
            </a:extLst>
          </p:cNvPr>
          <p:cNvPicPr>
            <a:picLocks noChangeAspect="1"/>
          </p:cNvPicPr>
          <p:nvPr/>
        </p:nvPicPr>
        <p:blipFill>
          <a:blip r:embed="rId4"/>
          <a:stretch>
            <a:fillRect/>
          </a:stretch>
        </p:blipFill>
        <p:spPr>
          <a:xfrm>
            <a:off x="489132" y="4150910"/>
            <a:ext cx="3283333" cy="2065083"/>
          </a:xfrm>
          <a:prstGeom prst="rect">
            <a:avLst/>
          </a:prstGeom>
          <a:ln>
            <a:noFill/>
          </a:ln>
          <a:effectLst>
            <a:softEdge rad="112500"/>
          </a:effectLst>
        </p:spPr>
      </p:pic>
      <p:sp>
        <p:nvSpPr>
          <p:cNvPr id="17" name="Content Placeholder 2"/>
          <p:cNvSpPr>
            <a:spLocks noGrp="1"/>
          </p:cNvSpPr>
          <p:nvPr>
            <p:ph idx="1"/>
          </p:nvPr>
        </p:nvSpPr>
        <p:spPr>
          <a:xfrm>
            <a:off x="4905054" y="6182682"/>
            <a:ext cx="5572854" cy="330021"/>
          </a:xfrm>
        </p:spPr>
        <p:txBody>
          <a:bodyPr>
            <a:normAutofit fontScale="92500"/>
          </a:bodyPr>
          <a:lstStyle/>
          <a:p>
            <a:pPr marL="0" indent="0">
              <a:buNone/>
            </a:pPr>
            <a:r>
              <a:rPr lang="en-GB" sz="1800" dirty="0">
                <a:hlinkClick r:id="rId5"/>
              </a:rPr>
              <a:t>Watch '</a:t>
            </a:r>
            <a:r>
              <a:rPr lang="sr-Cyrl-RS" sz="1800" dirty="0">
                <a:hlinkClick r:id="rId5"/>
              </a:rPr>
              <a:t>Анимација на папиру' | </a:t>
            </a:r>
            <a:r>
              <a:rPr lang="en-GB" sz="1800" dirty="0">
                <a:hlinkClick r:id="rId5"/>
              </a:rPr>
              <a:t>Microsoft Stream (Classic)</a:t>
            </a:r>
            <a:endParaRPr lang="sr-Cyrl-RS" sz="1800" dirty="0"/>
          </a:p>
        </p:txBody>
      </p:sp>
    </p:spTree>
    <p:extLst>
      <p:ext uri="{BB962C8B-B14F-4D97-AF65-F5344CB8AC3E}">
        <p14:creationId xmlns:p14="http://schemas.microsoft.com/office/powerpoint/2010/main" val="761940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ученицима показати и кратки анимирани филм са задатком да уоче који дијелови слике су стални (не мијењају се), а шта се мијења. Са ученицима је могуће погледати и старе звучне анимиране филмове</a:t>
            </a: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4595752" y="3780486"/>
            <a:ext cx="2118250" cy="1797432"/>
          </a:xfrm>
          <a:prstGeom prst="rect">
            <a:avLst/>
          </a:prstGeom>
        </p:spPr>
      </p:pic>
      <p:pic>
        <p:nvPicPr>
          <p:cNvPr id="17" name="Picture 16"/>
          <p:cNvPicPr>
            <a:picLocks noChangeAspect="1"/>
          </p:cNvPicPr>
          <p:nvPr/>
        </p:nvPicPr>
        <p:blipFill>
          <a:blip r:embed="rId3"/>
          <a:stretch>
            <a:fillRect/>
          </a:stretch>
        </p:blipFill>
        <p:spPr>
          <a:xfrm>
            <a:off x="6891302" y="3768465"/>
            <a:ext cx="2126306" cy="1801306"/>
          </a:xfrm>
          <a:prstGeom prst="rect">
            <a:avLst/>
          </a:prstGeom>
        </p:spPr>
      </p:pic>
      <p:pic>
        <p:nvPicPr>
          <p:cNvPr id="19" name="Picture 18"/>
          <p:cNvPicPr>
            <a:picLocks noChangeAspect="1"/>
          </p:cNvPicPr>
          <p:nvPr/>
        </p:nvPicPr>
        <p:blipFill>
          <a:blip r:embed="rId4"/>
          <a:stretch>
            <a:fillRect/>
          </a:stretch>
        </p:blipFill>
        <p:spPr>
          <a:xfrm>
            <a:off x="9123664" y="3765959"/>
            <a:ext cx="1817825" cy="1801306"/>
          </a:xfrm>
          <a:prstGeom prst="rect">
            <a:avLst/>
          </a:prstGeom>
        </p:spPr>
      </p:pic>
      <p:sp>
        <p:nvSpPr>
          <p:cNvPr id="21" name="Rectangle 20"/>
          <p:cNvSpPr/>
          <p:nvPr/>
        </p:nvSpPr>
        <p:spPr>
          <a:xfrm>
            <a:off x="4605931" y="5916097"/>
            <a:ext cx="6063198" cy="369332"/>
          </a:xfrm>
          <a:prstGeom prst="rect">
            <a:avLst/>
          </a:prstGeom>
        </p:spPr>
        <p:txBody>
          <a:bodyPr wrap="none">
            <a:spAutoFit/>
          </a:bodyPr>
          <a:lstStyle/>
          <a:p>
            <a:r>
              <a:rPr lang="en-GB" dirty="0">
                <a:hlinkClick r:id="rId5"/>
              </a:rPr>
              <a:t>(1) Walt Disney Animation Studios' Steamboat Willie - YouTube</a:t>
            </a:r>
            <a:endParaRPr lang="sr-Cyrl-RS" dirty="0"/>
          </a:p>
        </p:txBody>
      </p:sp>
      <p:sp>
        <p:nvSpPr>
          <p:cNvPr id="22" name="Rectangle 21"/>
          <p:cNvSpPr/>
          <p:nvPr/>
        </p:nvSpPr>
        <p:spPr>
          <a:xfrm>
            <a:off x="4573128" y="1269903"/>
            <a:ext cx="6528259" cy="1938992"/>
          </a:xfrm>
          <a:prstGeom prst="rect">
            <a:avLst/>
          </a:prstGeom>
        </p:spPr>
        <p:txBody>
          <a:bodyPr wrap="square">
            <a:spAutoFit/>
          </a:bodyPr>
          <a:lstStyle/>
          <a:p>
            <a:pPr algn="just"/>
            <a:r>
              <a:rPr lang="bs-Cyrl-BA" sz="2400" dirty="0">
                <a:latin typeface="Times New Roman" panose="02020603050405020304" pitchFamily="18" charset="0"/>
                <a:cs typeface="Times New Roman" panose="02020603050405020304" pitchFamily="18" charset="0"/>
              </a:rPr>
              <a:t>У</a:t>
            </a:r>
            <a:r>
              <a:rPr lang="ru-RU" sz="2400" dirty="0" smtClean="0">
                <a:latin typeface="Times New Roman" panose="02020603050405020304" pitchFamily="18" charset="0"/>
                <a:cs typeface="Times New Roman" panose="02020603050405020304" pitchFamily="18" charset="0"/>
              </a:rPr>
              <a:t>ченицима </a:t>
            </a:r>
            <a:r>
              <a:rPr lang="ru-RU" sz="2400" dirty="0">
                <a:latin typeface="Times New Roman" panose="02020603050405020304" pitchFamily="18" charset="0"/>
                <a:cs typeface="Times New Roman" panose="02020603050405020304" pitchFamily="18" charset="0"/>
              </a:rPr>
              <a:t>показати и кратки анимирани филм са задатком да уоче који дијелови слике су стални (не мијењају се), а шта се мијења. Са ученицима је могуће погледати и старе звучне анимиране филмове</a:t>
            </a:r>
            <a:endParaRPr lang="sr-Cyrl-RS" sz="2400" dirty="0">
              <a:latin typeface="Times New Roman" panose="02020603050405020304" pitchFamily="18" charset="0"/>
              <a:cs typeface="Times New Roman" panose="02020603050405020304" pitchFamily="18" charset="0"/>
            </a:endParaRPr>
          </a:p>
        </p:txBody>
      </p:sp>
      <p:sp>
        <p:nvSpPr>
          <p:cNvPr id="23" name="Okvir za tekst 4">
            <a:extLst>
              <a:ext uri="{FF2B5EF4-FFF2-40B4-BE49-F238E27FC236}">
                <a16:creationId xmlns="" xmlns:a16="http://schemas.microsoft.com/office/drawing/2014/main" id="{D117327F-C1D4-5126-640C-265081E56F88}"/>
              </a:ext>
            </a:extLst>
          </p:cNvPr>
          <p:cNvSpPr txBox="1"/>
          <p:nvPr/>
        </p:nvSpPr>
        <p:spPr>
          <a:xfrm>
            <a:off x="107847" y="1581821"/>
            <a:ext cx="382212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r-Latn-RS" sz="3600" b="1" dirty="0" err="1">
                <a:solidFill>
                  <a:srgbClr val="FFFFFF"/>
                </a:solidFill>
                <a:latin typeface="Times New Roman"/>
                <a:cs typeface="Calibri"/>
              </a:rPr>
              <a:t>Покретна</a:t>
            </a:r>
            <a:r>
              <a:rPr lang="sr-Latn-RS" sz="3600" b="1" dirty="0">
                <a:solidFill>
                  <a:srgbClr val="FFFFFF"/>
                </a:solidFill>
                <a:latin typeface="Times New Roman"/>
                <a:cs typeface="Calibri"/>
              </a:rPr>
              <a:t> </a:t>
            </a:r>
            <a:r>
              <a:rPr lang="sr-Latn-RS" sz="3600" b="1" dirty="0" err="1">
                <a:solidFill>
                  <a:srgbClr val="FFFFFF"/>
                </a:solidFill>
                <a:latin typeface="Times New Roman"/>
                <a:cs typeface="Calibri"/>
              </a:rPr>
              <a:t>слика</a:t>
            </a:r>
            <a:r>
              <a:rPr lang="sr-Latn-RS" sz="3600" b="1" dirty="0">
                <a:solidFill>
                  <a:srgbClr val="FFFFFF"/>
                </a:solidFill>
                <a:latin typeface="Times New Roman"/>
                <a:cs typeface="Calibri"/>
              </a:rPr>
              <a:t> </a:t>
            </a:r>
            <a:endParaRPr lang="bs-Cyrl-BA" sz="3600" b="1" dirty="0" smtClean="0">
              <a:solidFill>
                <a:srgbClr val="FFFFFF"/>
              </a:solidFill>
              <a:latin typeface="Times New Roman"/>
              <a:cs typeface="Calibri"/>
            </a:endParaRPr>
          </a:p>
          <a:p>
            <a:pPr algn="ctr"/>
            <a:r>
              <a:rPr lang="en-US" sz="3600" b="1" dirty="0">
                <a:solidFill>
                  <a:srgbClr val="FFFFFF"/>
                </a:solidFill>
                <a:latin typeface="Times New Roman"/>
              </a:rPr>
              <a:t/>
            </a:r>
            <a:br>
              <a:rPr lang="en-US" sz="3600" b="1" dirty="0">
                <a:solidFill>
                  <a:srgbClr val="FFFFFF"/>
                </a:solidFill>
                <a:latin typeface="Times New Roman"/>
              </a:rPr>
            </a:br>
            <a:r>
              <a:rPr lang="sr-Latn-RS" sz="3600" dirty="0">
                <a:solidFill>
                  <a:srgbClr val="FFFFFF"/>
                </a:solidFill>
                <a:latin typeface="Times New Roman"/>
                <a:cs typeface="Calibri"/>
              </a:rPr>
              <a:t>(</a:t>
            </a:r>
            <a:r>
              <a:rPr lang="sr-Latn-RS" sz="3600" dirty="0" err="1">
                <a:solidFill>
                  <a:srgbClr val="FFFFFF"/>
                </a:solidFill>
                <a:latin typeface="Times New Roman"/>
                <a:cs typeface="Calibri"/>
              </a:rPr>
              <a:t>елементи</a:t>
            </a:r>
            <a:r>
              <a:rPr lang="sr-Latn-RS" sz="3600" dirty="0">
                <a:solidFill>
                  <a:srgbClr val="FFFFFF"/>
                </a:solidFill>
                <a:latin typeface="Times New Roman"/>
                <a:cs typeface="Calibri"/>
              </a:rPr>
              <a:t> и </a:t>
            </a:r>
            <a:r>
              <a:rPr lang="sr-Latn-RS" sz="3600" dirty="0" err="1">
                <a:solidFill>
                  <a:srgbClr val="FFFFFF"/>
                </a:solidFill>
                <a:latin typeface="Times New Roman"/>
                <a:cs typeface="Calibri"/>
              </a:rPr>
              <a:t>стварање</a:t>
            </a:r>
            <a:r>
              <a:rPr lang="sr-Latn-RS" sz="3600" dirty="0">
                <a:solidFill>
                  <a:srgbClr val="FFFFFF"/>
                </a:solidFill>
                <a:latin typeface="Times New Roman"/>
                <a:cs typeface="Calibri"/>
              </a:rPr>
              <a:t>)</a:t>
            </a:r>
            <a:endParaRPr lang="sr-Latn-RS" sz="3600" dirty="0">
              <a:solidFill>
                <a:srgbClr val="FFFFFF"/>
              </a:solidFill>
              <a:latin typeface="Times New Roman"/>
              <a:cs typeface="Times New Roman"/>
            </a:endParaRPr>
          </a:p>
        </p:txBody>
      </p:sp>
    </p:spTree>
    <p:extLst>
      <p:ext uri="{BB962C8B-B14F-4D97-AF65-F5344CB8AC3E}">
        <p14:creationId xmlns:p14="http://schemas.microsoft.com/office/powerpoint/2010/main" val="2249969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kvir za tekst 3">
            <a:extLst>
              <a:ext uri="{FF2B5EF4-FFF2-40B4-BE49-F238E27FC236}">
                <a16:creationId xmlns="" xmlns:a16="http://schemas.microsoft.com/office/drawing/2014/main" id="{2F344290-3333-7749-58DB-6371BEAD7B62}"/>
              </a:ext>
            </a:extLst>
          </p:cNvPr>
          <p:cNvSpPr txBox="1"/>
          <p:nvPr/>
        </p:nvSpPr>
        <p:spPr>
          <a:xfrm>
            <a:off x="4465608" y="1446363"/>
            <a:ext cx="71714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latin typeface="Times New Roman"/>
                <a:cs typeface="Times New Roman"/>
              </a:rPr>
              <a:t>„</a:t>
            </a:r>
            <a:r>
              <a:rPr lang="en-US" sz="2400" dirty="0" err="1">
                <a:latin typeface="Times New Roman"/>
                <a:cs typeface="Times New Roman"/>
              </a:rPr>
              <a:t>Оживљену</a:t>
            </a:r>
            <a:r>
              <a:rPr lang="en-US" sz="2400" dirty="0">
                <a:latin typeface="Times New Roman"/>
                <a:cs typeface="Times New Roman"/>
              </a:rPr>
              <a:t>” </a:t>
            </a:r>
            <a:r>
              <a:rPr lang="en-US" sz="2400" dirty="0" err="1">
                <a:latin typeface="Times New Roman"/>
                <a:cs typeface="Times New Roman"/>
              </a:rPr>
              <a:t>слику</a:t>
            </a:r>
            <a:r>
              <a:rPr lang="en-US" sz="2400" dirty="0">
                <a:latin typeface="Times New Roman"/>
                <a:cs typeface="Times New Roman"/>
              </a:rPr>
              <a:t> </a:t>
            </a:r>
            <a:r>
              <a:rPr lang="en-US" sz="2400" dirty="0" err="1">
                <a:latin typeface="Times New Roman"/>
                <a:cs typeface="Times New Roman"/>
              </a:rPr>
              <a:t>ученици</a:t>
            </a:r>
            <a:r>
              <a:rPr lang="en-US" sz="2400" dirty="0">
                <a:latin typeface="Times New Roman"/>
                <a:cs typeface="Times New Roman"/>
              </a:rPr>
              <a:t> </a:t>
            </a:r>
            <a:r>
              <a:rPr lang="en-US" sz="2400" dirty="0" err="1">
                <a:latin typeface="Times New Roman"/>
                <a:cs typeface="Times New Roman"/>
              </a:rPr>
              <a:t>могу</a:t>
            </a:r>
            <a:r>
              <a:rPr lang="en-US" sz="2400" dirty="0">
                <a:latin typeface="Times New Roman"/>
                <a:cs typeface="Times New Roman"/>
              </a:rPr>
              <a:t> </a:t>
            </a:r>
            <a:r>
              <a:rPr lang="en-US" sz="2400" dirty="0" err="1">
                <a:latin typeface="Times New Roman"/>
                <a:cs typeface="Times New Roman"/>
              </a:rPr>
              <a:t>видјети</a:t>
            </a:r>
            <a:r>
              <a:rPr lang="en-US" sz="2400" dirty="0">
                <a:latin typeface="Times New Roman"/>
                <a:cs typeface="Times New Roman"/>
              </a:rPr>
              <a:t> и у </a:t>
            </a:r>
            <a:r>
              <a:rPr lang="en-US" sz="2400" dirty="0" err="1">
                <a:latin typeface="Times New Roman"/>
                <a:cs typeface="Times New Roman"/>
              </a:rPr>
              <a:t>дигиталном</a:t>
            </a:r>
            <a:r>
              <a:rPr lang="en-US" sz="2400" dirty="0">
                <a:latin typeface="Times New Roman"/>
                <a:cs typeface="Times New Roman"/>
              </a:rPr>
              <a:t> </a:t>
            </a:r>
            <a:r>
              <a:rPr lang="en-US" sz="2400" dirty="0" err="1">
                <a:latin typeface="Times New Roman"/>
                <a:cs typeface="Times New Roman"/>
              </a:rPr>
              <a:t>облику</a:t>
            </a:r>
            <a:r>
              <a:rPr lang="en-US" sz="2400" dirty="0">
                <a:latin typeface="Times New Roman"/>
                <a:cs typeface="Times New Roman"/>
              </a:rPr>
              <a:t>, </a:t>
            </a:r>
            <a:r>
              <a:rPr lang="en-US" sz="2400" dirty="0" err="1">
                <a:latin typeface="Times New Roman"/>
                <a:cs typeface="Times New Roman"/>
              </a:rPr>
              <a:t>тако</a:t>
            </a:r>
            <a:r>
              <a:rPr lang="en-US" sz="2400" dirty="0">
                <a:latin typeface="Times New Roman"/>
                <a:cs typeface="Times New Roman"/>
              </a:rPr>
              <a:t> </a:t>
            </a:r>
            <a:r>
              <a:rPr lang="en-US" sz="2400" dirty="0" err="1">
                <a:latin typeface="Times New Roman"/>
                <a:cs typeface="Times New Roman"/>
              </a:rPr>
              <a:t>што</a:t>
            </a:r>
            <a:r>
              <a:rPr lang="en-US" sz="2400" dirty="0">
                <a:latin typeface="Times New Roman"/>
                <a:cs typeface="Times New Roman"/>
              </a:rPr>
              <a:t> </a:t>
            </a:r>
            <a:r>
              <a:rPr lang="en-US" sz="2400" dirty="0" err="1">
                <a:latin typeface="Times New Roman"/>
                <a:cs typeface="Times New Roman"/>
              </a:rPr>
              <a:t>ће</a:t>
            </a:r>
            <a:r>
              <a:rPr lang="en-US" sz="2400" dirty="0">
                <a:latin typeface="Times New Roman"/>
                <a:cs typeface="Times New Roman"/>
              </a:rPr>
              <a:t> </a:t>
            </a:r>
            <a:r>
              <a:rPr lang="en-US" sz="2400" dirty="0" err="1">
                <a:latin typeface="Times New Roman"/>
                <a:cs typeface="Times New Roman"/>
              </a:rPr>
              <a:t>наставник</a:t>
            </a:r>
            <a:r>
              <a:rPr lang="en-US" sz="2400" dirty="0">
                <a:latin typeface="Times New Roman"/>
                <a:cs typeface="Times New Roman"/>
              </a:rPr>
              <a:t> </a:t>
            </a:r>
            <a:r>
              <a:rPr lang="en-US" sz="2400" dirty="0" err="1">
                <a:latin typeface="Times New Roman"/>
                <a:cs typeface="Times New Roman"/>
              </a:rPr>
              <a:t>ученицима</a:t>
            </a:r>
            <a:r>
              <a:rPr lang="en-US" sz="2400" dirty="0">
                <a:latin typeface="Times New Roman"/>
                <a:cs typeface="Times New Roman"/>
              </a:rPr>
              <a:t> </a:t>
            </a:r>
            <a:r>
              <a:rPr lang="en-US" sz="2400" dirty="0" err="1">
                <a:latin typeface="Times New Roman"/>
                <a:cs typeface="Times New Roman"/>
              </a:rPr>
              <a:t>показати</a:t>
            </a:r>
            <a:r>
              <a:rPr lang="en-US" sz="2400" dirty="0">
                <a:latin typeface="Times New Roman"/>
                <a:cs typeface="Times New Roman"/>
              </a:rPr>
              <a:t> </a:t>
            </a:r>
            <a:r>
              <a:rPr lang="en-US" sz="2400" dirty="0" err="1">
                <a:latin typeface="Times New Roman"/>
                <a:cs typeface="Times New Roman"/>
              </a:rPr>
              <a:t>различите</a:t>
            </a:r>
            <a:r>
              <a:rPr lang="en-US" sz="2400" dirty="0">
                <a:latin typeface="Times New Roman"/>
                <a:cs typeface="Times New Roman"/>
              </a:rPr>
              <a:t> </a:t>
            </a:r>
            <a:r>
              <a:rPr lang="en-US" sz="2400" dirty="0" err="1">
                <a:latin typeface="Times New Roman"/>
                <a:cs typeface="Times New Roman"/>
              </a:rPr>
              <a:t>анимације</a:t>
            </a:r>
            <a:r>
              <a:rPr lang="en-US" sz="2400" dirty="0">
                <a:latin typeface="Times New Roman"/>
                <a:cs typeface="Times New Roman"/>
              </a:rPr>
              <a:t>. </a:t>
            </a:r>
          </a:p>
        </p:txBody>
      </p:sp>
      <p:pic>
        <p:nvPicPr>
          <p:cNvPr id="7" name="Slika 8" descr="Slika na kojoj se nalazi tekst&#10;&#10;Opis je automatski generisan">
            <a:extLst>
              <a:ext uri="{FF2B5EF4-FFF2-40B4-BE49-F238E27FC236}">
                <a16:creationId xmlns="" xmlns:a16="http://schemas.microsoft.com/office/drawing/2014/main" id="{365C73A3-FD44-5860-CF4C-087284180146}"/>
              </a:ext>
            </a:extLst>
          </p:cNvPr>
          <p:cNvPicPr>
            <a:picLocks noChangeAspect="1"/>
          </p:cNvPicPr>
          <p:nvPr/>
        </p:nvPicPr>
        <p:blipFill>
          <a:blip r:embed="rId2"/>
          <a:stretch>
            <a:fillRect/>
          </a:stretch>
        </p:blipFill>
        <p:spPr>
          <a:xfrm>
            <a:off x="4513295" y="2727035"/>
            <a:ext cx="7200180" cy="2757356"/>
          </a:xfrm>
          <a:prstGeom prst="rect">
            <a:avLst/>
          </a:prstGeom>
        </p:spPr>
      </p:pic>
      <p:sp>
        <p:nvSpPr>
          <p:cNvPr id="9" name="Okvir za tekst 8">
            <a:extLst>
              <a:ext uri="{FF2B5EF4-FFF2-40B4-BE49-F238E27FC236}">
                <a16:creationId xmlns="" xmlns:a16="http://schemas.microsoft.com/office/drawing/2014/main" id="{502E8216-7963-AFBE-7BDB-9C50D1C56546}"/>
              </a:ext>
            </a:extLst>
          </p:cNvPr>
          <p:cNvSpPr txBox="1"/>
          <p:nvPr/>
        </p:nvSpPr>
        <p:spPr>
          <a:xfrm>
            <a:off x="4376434" y="5373727"/>
            <a:ext cx="67832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BA" dirty="0">
                <a:hlinkClick r:id="rId3"/>
              </a:rPr>
              <a:t>https://www.youtube.com/watch?v=kCZPzHg0h80</a:t>
            </a:r>
            <a:endParaRPr lang="sr-Latn-RS" dirty="0"/>
          </a:p>
        </p:txBody>
      </p:sp>
      <p:sp>
        <p:nvSpPr>
          <p:cNvPr id="13" name="Content Placeholder 2"/>
          <p:cNvSpPr>
            <a:spLocks noGrp="1"/>
          </p:cNvSpPr>
          <p:nvPr>
            <p:ph idx="1"/>
          </p:nvPr>
        </p:nvSpPr>
        <p:spPr>
          <a:xfrm>
            <a:off x="4376434" y="5753202"/>
            <a:ext cx="6296329" cy="333274"/>
          </a:xfrm>
        </p:spPr>
        <p:txBody>
          <a:bodyPr>
            <a:normAutofit/>
          </a:bodyPr>
          <a:lstStyle/>
          <a:p>
            <a:pPr marL="0" indent="0">
              <a:buNone/>
            </a:pPr>
            <a:r>
              <a:rPr lang="en-GB" sz="1600" dirty="0">
                <a:hlinkClick r:id="rId4"/>
              </a:rPr>
              <a:t>Watch '</a:t>
            </a:r>
            <a:r>
              <a:rPr lang="en-GB" sz="1600" dirty="0" err="1">
                <a:hlinkClick r:id="rId4"/>
              </a:rPr>
              <a:t>Креирање</a:t>
            </a:r>
            <a:r>
              <a:rPr lang="en-GB" sz="1600" dirty="0">
                <a:hlinkClick r:id="rId4"/>
              </a:rPr>
              <a:t> </a:t>
            </a:r>
            <a:r>
              <a:rPr lang="en-GB" sz="1600" dirty="0" err="1">
                <a:hlinkClick r:id="rId4"/>
              </a:rPr>
              <a:t>покретне</a:t>
            </a:r>
            <a:r>
              <a:rPr lang="en-GB" sz="1600" dirty="0">
                <a:hlinkClick r:id="rId4"/>
              </a:rPr>
              <a:t> </a:t>
            </a:r>
            <a:r>
              <a:rPr lang="en-GB" sz="1600" dirty="0" err="1">
                <a:hlinkClick r:id="rId4"/>
              </a:rPr>
              <a:t>слике</a:t>
            </a:r>
            <a:r>
              <a:rPr lang="en-GB" sz="1600" dirty="0">
                <a:hlinkClick r:id="rId4"/>
              </a:rPr>
              <a:t> у </a:t>
            </a:r>
            <a:r>
              <a:rPr lang="en-GB" sz="1600" dirty="0" err="1">
                <a:hlinkClick r:id="rId4"/>
              </a:rPr>
              <a:t>Paintu</a:t>
            </a:r>
            <a:r>
              <a:rPr lang="en-GB" sz="1600" dirty="0">
                <a:hlinkClick r:id="rId4"/>
              </a:rPr>
              <a:t>' | Microsoft Stream (Classic)</a:t>
            </a:r>
            <a:endParaRPr lang="sr-Cyrl-RS" sz="1600" dirty="0"/>
          </a:p>
        </p:txBody>
      </p:sp>
      <p:sp>
        <p:nvSpPr>
          <p:cNvPr id="15" name="Okvir za tekst 4">
            <a:extLst>
              <a:ext uri="{FF2B5EF4-FFF2-40B4-BE49-F238E27FC236}">
                <a16:creationId xmlns="" xmlns:a16="http://schemas.microsoft.com/office/drawing/2014/main" id="{D117327F-C1D4-5126-640C-265081E56F88}"/>
              </a:ext>
            </a:extLst>
          </p:cNvPr>
          <p:cNvSpPr txBox="1"/>
          <p:nvPr/>
        </p:nvSpPr>
        <p:spPr>
          <a:xfrm>
            <a:off x="107847" y="1581821"/>
            <a:ext cx="382212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r-Latn-RS" sz="3600" b="1" dirty="0" err="1">
                <a:solidFill>
                  <a:srgbClr val="FFFFFF"/>
                </a:solidFill>
                <a:latin typeface="Times New Roman"/>
                <a:cs typeface="Calibri"/>
              </a:rPr>
              <a:t>Покретна</a:t>
            </a:r>
            <a:r>
              <a:rPr lang="sr-Latn-RS" sz="3600" b="1" dirty="0">
                <a:solidFill>
                  <a:srgbClr val="FFFFFF"/>
                </a:solidFill>
                <a:latin typeface="Times New Roman"/>
                <a:cs typeface="Calibri"/>
              </a:rPr>
              <a:t> </a:t>
            </a:r>
            <a:r>
              <a:rPr lang="sr-Latn-RS" sz="3600" b="1" dirty="0" err="1">
                <a:solidFill>
                  <a:srgbClr val="FFFFFF"/>
                </a:solidFill>
                <a:latin typeface="Times New Roman"/>
                <a:cs typeface="Calibri"/>
              </a:rPr>
              <a:t>слика</a:t>
            </a:r>
            <a:r>
              <a:rPr lang="sr-Latn-RS" sz="3600" b="1" dirty="0">
                <a:solidFill>
                  <a:srgbClr val="FFFFFF"/>
                </a:solidFill>
                <a:latin typeface="Times New Roman"/>
                <a:cs typeface="Calibri"/>
              </a:rPr>
              <a:t> </a:t>
            </a:r>
            <a:endParaRPr lang="bs-Cyrl-BA" sz="3600" b="1" dirty="0" smtClean="0">
              <a:solidFill>
                <a:srgbClr val="FFFFFF"/>
              </a:solidFill>
              <a:latin typeface="Times New Roman"/>
              <a:cs typeface="Calibri"/>
            </a:endParaRPr>
          </a:p>
          <a:p>
            <a:pPr algn="ctr"/>
            <a:r>
              <a:rPr lang="en-US" sz="3600" b="1" dirty="0">
                <a:solidFill>
                  <a:srgbClr val="FFFFFF"/>
                </a:solidFill>
                <a:latin typeface="Times New Roman"/>
              </a:rPr>
              <a:t/>
            </a:r>
            <a:br>
              <a:rPr lang="en-US" sz="3600" b="1" dirty="0">
                <a:solidFill>
                  <a:srgbClr val="FFFFFF"/>
                </a:solidFill>
                <a:latin typeface="Times New Roman"/>
              </a:rPr>
            </a:br>
            <a:r>
              <a:rPr lang="sr-Latn-RS" sz="3600" dirty="0">
                <a:solidFill>
                  <a:srgbClr val="FFFFFF"/>
                </a:solidFill>
                <a:latin typeface="Times New Roman"/>
                <a:cs typeface="Calibri"/>
              </a:rPr>
              <a:t>(</a:t>
            </a:r>
            <a:r>
              <a:rPr lang="sr-Latn-RS" sz="3600" dirty="0" err="1">
                <a:solidFill>
                  <a:srgbClr val="FFFFFF"/>
                </a:solidFill>
                <a:latin typeface="Times New Roman"/>
                <a:cs typeface="Calibri"/>
              </a:rPr>
              <a:t>елементи</a:t>
            </a:r>
            <a:r>
              <a:rPr lang="sr-Latn-RS" sz="3600" dirty="0">
                <a:solidFill>
                  <a:srgbClr val="FFFFFF"/>
                </a:solidFill>
                <a:latin typeface="Times New Roman"/>
                <a:cs typeface="Calibri"/>
              </a:rPr>
              <a:t> и </a:t>
            </a:r>
            <a:r>
              <a:rPr lang="sr-Latn-RS" sz="3600" dirty="0" err="1">
                <a:solidFill>
                  <a:srgbClr val="FFFFFF"/>
                </a:solidFill>
                <a:latin typeface="Times New Roman"/>
                <a:cs typeface="Calibri"/>
              </a:rPr>
              <a:t>стварање</a:t>
            </a:r>
            <a:r>
              <a:rPr lang="sr-Latn-RS" sz="3600" dirty="0">
                <a:solidFill>
                  <a:srgbClr val="FFFFFF"/>
                </a:solidFill>
                <a:latin typeface="Times New Roman"/>
                <a:cs typeface="Calibri"/>
              </a:rPr>
              <a:t>)</a:t>
            </a:r>
            <a:endParaRPr lang="sr-Latn-RS" sz="3600" dirty="0">
              <a:solidFill>
                <a:srgbClr val="FFFFFF"/>
              </a:solidFill>
              <a:latin typeface="Times New Roman"/>
              <a:cs typeface="Times New Roman"/>
            </a:endParaRPr>
          </a:p>
        </p:txBody>
      </p:sp>
    </p:spTree>
    <p:extLst>
      <p:ext uri="{BB962C8B-B14F-4D97-AF65-F5344CB8AC3E}">
        <p14:creationId xmlns:p14="http://schemas.microsoft.com/office/powerpoint/2010/main" val="3423108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4" descr="Slika na kojoj se nalazi tekst&#10;&#10;Opis je automatski generisan">
            <a:extLst>
              <a:ext uri="{FF2B5EF4-FFF2-40B4-BE49-F238E27FC236}">
                <a16:creationId xmlns="" xmlns:a16="http://schemas.microsoft.com/office/drawing/2014/main" id="{35AF6B85-D2C8-72B1-7C38-50DB40D32D1B}"/>
              </a:ext>
            </a:extLst>
          </p:cNvPr>
          <p:cNvPicPr>
            <a:picLocks noChangeAspect="1"/>
          </p:cNvPicPr>
          <p:nvPr/>
        </p:nvPicPr>
        <p:blipFill>
          <a:blip r:embed="rId2"/>
          <a:stretch>
            <a:fillRect/>
          </a:stretch>
        </p:blipFill>
        <p:spPr>
          <a:xfrm>
            <a:off x="4034287" y="1307116"/>
            <a:ext cx="8062821" cy="4933882"/>
          </a:xfrm>
          <a:prstGeom prst="rect">
            <a:avLst/>
          </a:prstGeom>
        </p:spPr>
      </p:pic>
      <p:sp>
        <p:nvSpPr>
          <p:cNvPr id="5" name="Okvir za tekst 4">
            <a:extLst>
              <a:ext uri="{FF2B5EF4-FFF2-40B4-BE49-F238E27FC236}">
                <a16:creationId xmlns="" xmlns:a16="http://schemas.microsoft.com/office/drawing/2014/main" id="{3A58C702-8005-08BF-C1E7-64467FCBE83C}"/>
              </a:ext>
            </a:extLst>
          </p:cNvPr>
          <p:cNvSpPr txBox="1"/>
          <p:nvPr/>
        </p:nvSpPr>
        <p:spPr>
          <a:xfrm>
            <a:off x="396815" y="1820174"/>
            <a:ext cx="313138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FFFFFF"/>
                </a:solidFill>
                <a:latin typeface="Times New Roman"/>
                <a:cs typeface="Times New Roman"/>
              </a:rPr>
              <a:t>Повезивање</a:t>
            </a:r>
            <a:r>
              <a:rPr lang="en-US" sz="3600" b="1" dirty="0">
                <a:solidFill>
                  <a:srgbClr val="FFFFFF"/>
                </a:solidFill>
                <a:latin typeface="Times New Roman"/>
                <a:cs typeface="Times New Roman"/>
              </a:rPr>
              <a:t> </a:t>
            </a:r>
            <a:r>
              <a:rPr lang="en-US" sz="3600" b="1" dirty="0" err="1">
                <a:solidFill>
                  <a:srgbClr val="FFFFFF"/>
                </a:solidFill>
                <a:latin typeface="Times New Roman"/>
                <a:cs typeface="Times New Roman"/>
              </a:rPr>
              <a:t>дигиталних</a:t>
            </a:r>
            <a:r>
              <a:rPr lang="en-US" sz="3600" b="1" dirty="0">
                <a:solidFill>
                  <a:srgbClr val="FFFFFF"/>
                </a:solidFill>
                <a:latin typeface="Times New Roman"/>
                <a:cs typeface="Times New Roman"/>
              </a:rPr>
              <a:t> </a:t>
            </a:r>
            <a:r>
              <a:rPr lang="en-US" sz="3600" b="1" dirty="0" err="1">
                <a:solidFill>
                  <a:srgbClr val="FFFFFF"/>
                </a:solidFill>
                <a:latin typeface="Times New Roman"/>
                <a:cs typeface="Times New Roman"/>
              </a:rPr>
              <a:t>уређаја</a:t>
            </a:r>
            <a:r>
              <a:rPr lang="en-US" sz="3600" b="1" dirty="0">
                <a:solidFill>
                  <a:srgbClr val="FFFFFF"/>
                </a:solidFill>
                <a:latin typeface="Times New Roman"/>
                <a:cs typeface="Times New Roman"/>
              </a:rPr>
              <a:t> </a:t>
            </a:r>
            <a:r>
              <a:rPr lang="en-US" sz="3600" b="1" dirty="0" err="1">
                <a:solidFill>
                  <a:srgbClr val="FFFFFF"/>
                </a:solidFill>
                <a:latin typeface="Times New Roman"/>
                <a:cs typeface="Times New Roman"/>
              </a:rPr>
              <a:t>са</a:t>
            </a:r>
            <a:r>
              <a:rPr lang="en-US" sz="3600" b="1" dirty="0">
                <a:solidFill>
                  <a:srgbClr val="FFFFFF"/>
                </a:solidFill>
                <a:latin typeface="Times New Roman"/>
                <a:cs typeface="Times New Roman"/>
              </a:rPr>
              <a:t> и </a:t>
            </a:r>
            <a:r>
              <a:rPr lang="en-US" sz="3600" b="1" dirty="0" err="1">
                <a:solidFill>
                  <a:srgbClr val="FFFFFF"/>
                </a:solidFill>
                <a:latin typeface="Times New Roman"/>
                <a:cs typeface="Times New Roman"/>
              </a:rPr>
              <a:t>без</a:t>
            </a:r>
            <a:r>
              <a:rPr lang="en-US" sz="3600" b="1" dirty="0">
                <a:solidFill>
                  <a:srgbClr val="FFFFFF"/>
                </a:solidFill>
                <a:latin typeface="Times New Roman"/>
                <a:cs typeface="Times New Roman"/>
              </a:rPr>
              <a:t> </a:t>
            </a:r>
            <a:r>
              <a:rPr lang="en-US" sz="3600" b="1" dirty="0" err="1">
                <a:solidFill>
                  <a:srgbClr val="FFFFFF"/>
                </a:solidFill>
                <a:latin typeface="Times New Roman"/>
                <a:cs typeface="Times New Roman"/>
              </a:rPr>
              <a:t>интернета</a:t>
            </a:r>
          </a:p>
        </p:txBody>
      </p:sp>
    </p:spTree>
    <p:extLst>
      <p:ext uri="{BB962C8B-B14F-4D97-AF65-F5344CB8AC3E}">
        <p14:creationId xmlns:p14="http://schemas.microsoft.com/office/powerpoint/2010/main" val="1367187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aslov 1">
            <a:extLst>
              <a:ext uri="{FF2B5EF4-FFF2-40B4-BE49-F238E27FC236}">
                <a16:creationId xmlns="" xmlns:a16="http://schemas.microsoft.com/office/drawing/2014/main" id="{D6522684-A701-C306-71EC-E575B4D66A91}"/>
              </a:ext>
            </a:extLst>
          </p:cNvPr>
          <p:cNvSpPr>
            <a:spLocks noGrp="1"/>
          </p:cNvSpPr>
          <p:nvPr>
            <p:ph type="title"/>
          </p:nvPr>
        </p:nvSpPr>
        <p:spPr>
          <a:xfrm>
            <a:off x="418225" y="2200274"/>
            <a:ext cx="3201366" cy="2155741"/>
          </a:xfrm>
        </p:spPr>
        <p:txBody>
          <a:bodyPr anchor="b">
            <a:normAutofit/>
          </a:bodyPr>
          <a:lstStyle/>
          <a:p>
            <a:pPr algn="ctr"/>
            <a:r>
              <a:rPr lang="sr-Latn-RS" sz="3600" b="1" dirty="0" err="1">
                <a:solidFill>
                  <a:srgbClr val="FFFFFF"/>
                </a:solidFill>
                <a:latin typeface="Times New Roman"/>
                <a:cs typeface="Calibri Light"/>
              </a:rPr>
              <a:t>Дигитална</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слика</a:t>
            </a:r>
            <a:r>
              <a:rPr lang="sr-Latn-RS" sz="3600" b="1" dirty="0">
                <a:solidFill>
                  <a:srgbClr val="FFFFFF"/>
                </a:solidFill>
                <a:latin typeface="Times New Roman"/>
                <a:cs typeface="Calibri Light"/>
              </a:rPr>
              <a:t> </a:t>
            </a:r>
            <a:br>
              <a:rPr lang="sr-Latn-RS" sz="3600" b="1" dirty="0">
                <a:solidFill>
                  <a:srgbClr val="FFFFFF"/>
                </a:solidFill>
                <a:latin typeface="Times New Roman"/>
                <a:cs typeface="Calibri Light"/>
              </a:rPr>
            </a:br>
            <a:endParaRPr lang="sr-Latn-RS" sz="3200" b="1" dirty="0"/>
          </a:p>
        </p:txBody>
      </p:sp>
      <p:pic>
        <p:nvPicPr>
          <p:cNvPr id="15" name="Picture 1" descr="https://eus-www.sway-cdn.com/sway/v1.0/MG9D3TxWSwGEMrQt/thumbnailImage?imageId=VjPl0oH91iuhhi&amp;width=600&amp;height=180&amp;isPreview=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76" y="3057516"/>
            <a:ext cx="4385196" cy="24844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3212555151"/>
              </p:ext>
            </p:extLst>
          </p:nvPr>
        </p:nvGraphicFramePr>
        <p:xfrm>
          <a:off x="5567787" y="1759016"/>
          <a:ext cx="5202762" cy="4716520"/>
        </p:xfrm>
        <a:graphic>
          <a:graphicData uri="http://schemas.openxmlformats.org/drawingml/2006/table">
            <a:tbl>
              <a:tblPr/>
              <a:tblGrid>
                <a:gridCol w="5202762"/>
              </a:tblGrid>
              <a:tr h="605612">
                <a:tc>
                  <a:txBody>
                    <a:bodyPr/>
                    <a:lstStyle/>
                    <a:p>
                      <a:pPr algn="ctr"/>
                      <a:endParaRPr lang="sr-Cyrl-RS" dirty="0">
                        <a:solidFill>
                          <a:schemeClr val="bg1"/>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1053407">
                <a:tc>
                  <a:txBody>
                    <a:bodyPr/>
                    <a:lstStyle/>
                    <a:p>
                      <a:pPr algn="ctr" fontAlgn="t"/>
                      <a:r>
                        <a:rPr lang="ru-RU" u="none" strike="noStrike" dirty="0">
                          <a:solidFill>
                            <a:schemeClr val="bg1"/>
                          </a:solidFill>
                          <a:effectLst/>
                          <a:latin typeface="Segoe UI Semilight" panose="020B0402040204020203" pitchFamily="34" charset="0"/>
                          <a:hlinkClick r:id="rId3"/>
                        </a:rPr>
                        <a:t>ПРВА ГРУПА, колекција урађених задатака</a:t>
                      </a:r>
                      <a:endParaRPr lang="ru-RU" dirty="0">
                        <a:solidFill>
                          <a:schemeClr val="bg1"/>
                        </a:solidFill>
                        <a:effectLst/>
                      </a:endParaRPr>
                    </a:p>
                  </a:txBody>
                  <a:tcPr marL="190500" marR="190500" marT="123825"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878979">
                <a:tc>
                  <a:txBody>
                    <a:bodyPr/>
                    <a:lstStyle/>
                    <a:p>
                      <a:pPr algn="l" fontAlgn="t"/>
                      <a:endParaRPr lang="sr-Cyrl-RS" dirty="0">
                        <a:solidFill>
                          <a:schemeClr val="tx1"/>
                        </a:solidFill>
                        <a:effectLst/>
                      </a:endParaRPr>
                    </a:p>
                  </a:txBody>
                  <a:tcPr marL="190500" marR="190500" marT="123825"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446741">
                <a:tc>
                  <a:txBody>
                    <a:bodyPr/>
                    <a:lstStyle/>
                    <a:p>
                      <a:endParaRPr lang="sr-Cyrl-RS" dirty="0">
                        <a:solidFill>
                          <a:schemeClr val="bg1"/>
                        </a:solidFill>
                      </a:endParaRPr>
                    </a:p>
                  </a:txBody>
                  <a:tcPr marL="190500" marR="190500" marT="190500" marB="1905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731781">
                <a:tc>
                  <a:txBody>
                    <a:bodyPr/>
                    <a:lstStyle/>
                    <a:p>
                      <a:pPr algn="ctr"/>
                      <a:r>
                        <a:rPr lang="en-GB" u="none" strike="noStrike" dirty="0">
                          <a:solidFill>
                            <a:schemeClr val="bg1"/>
                          </a:solidFill>
                          <a:effectLst/>
                          <a:latin typeface="Segoe UI Semilight" panose="020B0402040204020203" pitchFamily="34" charset="0"/>
                          <a:hlinkClick r:id="rId3"/>
                        </a:rPr>
                        <a:t>Go to this Sway</a:t>
                      </a:r>
                      <a:endParaRPr lang="en-GB" dirty="0">
                        <a:solidFill>
                          <a:schemeClr val="bg1"/>
                        </a:solidFill>
                        <a:effectLst/>
                      </a:endParaRPr>
                    </a:p>
                  </a:txBody>
                  <a:tcPr marL="190500" marR="190500" marT="28575" marB="2857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2" name="TextBox 1"/>
          <p:cNvSpPr txBox="1"/>
          <p:nvPr/>
        </p:nvSpPr>
        <p:spPr>
          <a:xfrm>
            <a:off x="4607255" y="311333"/>
            <a:ext cx="6163294" cy="461665"/>
          </a:xfrm>
          <a:prstGeom prst="rect">
            <a:avLst/>
          </a:prstGeom>
          <a:noFill/>
        </p:spPr>
        <p:txBody>
          <a:bodyPr wrap="square" rtlCol="0">
            <a:spAutoFit/>
          </a:bodyPr>
          <a:lstStyle/>
          <a:p>
            <a:r>
              <a:rPr lang="bs-Cyrl-BA" sz="2400" dirty="0" smtClean="0">
                <a:latin typeface="Times New Roman" panose="02020603050405020304" pitchFamily="18" charset="0"/>
                <a:cs typeface="Times New Roman" panose="02020603050405020304" pitchFamily="18" charset="0"/>
              </a:rPr>
              <a:t>Примјери из праксе ...</a:t>
            </a:r>
            <a:endParaRPr lang="sr-Cyrl-R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990624" y="1204515"/>
            <a:ext cx="3867877" cy="461665"/>
          </a:xfrm>
          <a:prstGeom prst="rect">
            <a:avLst/>
          </a:prstGeom>
          <a:noFill/>
        </p:spPr>
        <p:txBody>
          <a:bodyPr wrap="square" rtlCol="0">
            <a:spAutoFit/>
          </a:bodyPr>
          <a:lstStyle/>
          <a:p>
            <a:r>
              <a:rPr lang="bs-Cyrl-BA" sz="2400" b="1" dirty="0" smtClean="0">
                <a:latin typeface="Times New Roman" panose="02020603050405020304" pitchFamily="18" charset="0"/>
                <a:cs typeface="Times New Roman" panose="02020603050405020304" pitchFamily="18" charset="0"/>
              </a:rPr>
              <a:t>Дигитална слика</a:t>
            </a:r>
            <a:endParaRPr lang="sr-Cyrl-R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15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https://www.rpz-rs.org/sajt/doc/file/Novi_nastavni_programi/Redovna_nastava/2022/Digitalni_svijet_nastavni_program_za_3_razr%D0%B5d.pdf</a:t>
            </a:r>
          </a:p>
        </p:txBody>
      </p:sp>
      <p:sp>
        <p:nvSpPr>
          <p:cNvPr id="6"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3" name="Čuvar mesta za sadržaj 2">
            <a:extLst>
              <a:ext uri="{FF2B5EF4-FFF2-40B4-BE49-F238E27FC236}">
                <a16:creationId xmlns="" xmlns:a16="http://schemas.microsoft.com/office/drawing/2014/main" id="{46F6B5A5-81DA-1D8A-CD00-2A6F6D9F72EF}"/>
              </a:ext>
            </a:extLst>
          </p:cNvPr>
          <p:cNvSpPr>
            <a:spLocks noGrp="1"/>
          </p:cNvSpPr>
          <p:nvPr>
            <p:ph idx="1"/>
          </p:nvPr>
        </p:nvSpPr>
        <p:spPr>
          <a:xfrm>
            <a:off x="1283731" y="3722955"/>
            <a:ext cx="10103778" cy="1589262"/>
          </a:xfrm>
        </p:spPr>
        <p:txBody>
          <a:bodyPr vert="horz" lIns="91440" tIns="45720" rIns="91440" bIns="45720" rtlCol="0" anchor="ctr">
            <a:normAutofit/>
          </a:bodyPr>
          <a:lstStyle/>
          <a:p>
            <a:pPr marL="0" indent="0" algn="ctr">
              <a:buNone/>
            </a:pPr>
            <a:r>
              <a:rPr lang="sr-Latn-RS" sz="3600" b="1" dirty="0" err="1">
                <a:latin typeface="Times New Roman"/>
                <a:cs typeface="Calibri"/>
                <a:hlinkClick r:id="rId2"/>
              </a:rPr>
              <a:t>Упознавање</a:t>
            </a:r>
            <a:r>
              <a:rPr lang="sr-Latn-RS" sz="3600" b="1" dirty="0">
                <a:latin typeface="Times New Roman"/>
                <a:cs typeface="Calibri"/>
                <a:hlinkClick r:id="rId2"/>
              </a:rPr>
              <a:t> </a:t>
            </a:r>
            <a:r>
              <a:rPr lang="sr-Latn-RS" sz="3600" b="1" dirty="0" err="1">
                <a:latin typeface="Times New Roman"/>
                <a:cs typeface="Calibri"/>
                <a:hlinkClick r:id="rId2"/>
              </a:rPr>
              <a:t>са</a:t>
            </a:r>
            <a:r>
              <a:rPr lang="sr-Latn-RS" sz="3600" b="1" dirty="0">
                <a:latin typeface="Times New Roman"/>
                <a:cs typeface="Calibri"/>
                <a:hlinkClick r:id="rId2"/>
              </a:rPr>
              <a:t> </a:t>
            </a:r>
            <a:r>
              <a:rPr lang="sr-Cyrl-RS" sz="3600" b="1" dirty="0" smtClean="0">
                <a:latin typeface="Times New Roman"/>
                <a:cs typeface="Calibri"/>
                <a:hlinkClick r:id="rId2"/>
              </a:rPr>
              <a:t>садржајем и начином </a:t>
            </a:r>
            <a:r>
              <a:rPr lang="sr-Cyrl-RS" sz="3600" b="1" dirty="0" err="1" smtClean="0">
                <a:latin typeface="Times New Roman"/>
                <a:cs typeface="Calibri"/>
                <a:hlinkClick r:id="rId2"/>
              </a:rPr>
              <a:t>примјене</a:t>
            </a:r>
            <a:r>
              <a:rPr lang="sr-Latn-RS" sz="3600" b="1" dirty="0" smtClean="0">
                <a:latin typeface="Times New Roman"/>
                <a:cs typeface="Calibri"/>
                <a:hlinkClick r:id="rId2"/>
              </a:rPr>
              <a:t> </a:t>
            </a:r>
            <a:r>
              <a:rPr lang="sr-Latn-RS" sz="3600" b="1" dirty="0">
                <a:latin typeface="Times New Roman"/>
                <a:cs typeface="Calibri"/>
                <a:hlinkClick r:id="rId2"/>
              </a:rPr>
              <a:t>НПП </a:t>
            </a:r>
            <a:r>
              <a:rPr lang="sr-Latn-RS" sz="3600" b="1" dirty="0" err="1">
                <a:latin typeface="Times New Roman"/>
                <a:cs typeface="Calibri"/>
                <a:hlinkClick r:id="rId2"/>
              </a:rPr>
              <a:t>Дигитални</a:t>
            </a:r>
            <a:r>
              <a:rPr lang="sr-Latn-RS" sz="3600" b="1" dirty="0">
                <a:latin typeface="Times New Roman"/>
                <a:cs typeface="Calibri"/>
                <a:hlinkClick r:id="rId2"/>
              </a:rPr>
              <a:t> </a:t>
            </a:r>
            <a:r>
              <a:rPr lang="sr-Latn-RS" sz="3600" b="1" dirty="0" err="1">
                <a:latin typeface="Times New Roman"/>
                <a:cs typeface="Calibri"/>
                <a:hlinkClick r:id="rId2"/>
              </a:rPr>
              <a:t>свијет</a:t>
            </a:r>
            <a:r>
              <a:rPr lang="sr-Latn-RS" sz="3600" b="1" dirty="0">
                <a:latin typeface="Times New Roman"/>
                <a:cs typeface="Calibri"/>
                <a:hlinkClick r:id="rId2"/>
              </a:rPr>
              <a:t> </a:t>
            </a:r>
            <a:r>
              <a:rPr lang="sr-Latn-RS" sz="3600" b="1" dirty="0" err="1">
                <a:latin typeface="Times New Roman"/>
                <a:cs typeface="Calibri"/>
                <a:hlinkClick r:id="rId2"/>
              </a:rPr>
              <a:t>за</a:t>
            </a:r>
            <a:r>
              <a:rPr lang="sr-Latn-RS" sz="3600" b="1" dirty="0">
                <a:latin typeface="Times New Roman"/>
                <a:cs typeface="Calibri"/>
                <a:hlinkClick r:id="rId2"/>
              </a:rPr>
              <a:t> 3. </a:t>
            </a:r>
            <a:r>
              <a:rPr lang="sr-Latn-RS" sz="3600" b="1" dirty="0" err="1" smtClean="0">
                <a:latin typeface="Times New Roman"/>
                <a:cs typeface="Calibri"/>
                <a:hlinkClick r:id="rId2"/>
              </a:rPr>
              <a:t>разред</a:t>
            </a:r>
            <a:endParaRPr lang="sr-Latn-RS" sz="3600" b="1" dirty="0" smtClean="0">
              <a:latin typeface="Times New Roman"/>
              <a:cs typeface="Calibri"/>
              <a:hlinkClick r:id="rId2"/>
            </a:endParaRPr>
          </a:p>
        </p:txBody>
      </p:sp>
      <p:pic>
        <p:nvPicPr>
          <p:cNvPr id="8" name="Picture 7"/>
          <p:cNvPicPr>
            <a:picLocks noChangeAspect="1"/>
          </p:cNvPicPr>
          <p:nvPr/>
        </p:nvPicPr>
        <p:blipFill>
          <a:blip r:embed="rId3"/>
          <a:stretch>
            <a:fillRect/>
          </a:stretch>
        </p:blipFill>
        <p:spPr>
          <a:xfrm>
            <a:off x="4976911" y="2414331"/>
            <a:ext cx="1194351" cy="1080603"/>
          </a:xfrm>
          <a:prstGeom prst="rect">
            <a:avLst/>
          </a:prstGeom>
        </p:spPr>
      </p:pic>
      <p:pic>
        <p:nvPicPr>
          <p:cNvPr id="9" name="Picture 8"/>
          <p:cNvPicPr>
            <a:picLocks noChangeAspect="1"/>
          </p:cNvPicPr>
          <p:nvPr/>
        </p:nvPicPr>
        <p:blipFill>
          <a:blip r:embed="rId4"/>
          <a:stretch>
            <a:fillRect/>
          </a:stretch>
        </p:blipFill>
        <p:spPr>
          <a:xfrm>
            <a:off x="7061900" y="2359189"/>
            <a:ext cx="1083184" cy="1069811"/>
          </a:xfrm>
          <a:prstGeom prst="rect">
            <a:avLst/>
          </a:prstGeom>
        </p:spPr>
      </p:pic>
      <p:pic>
        <p:nvPicPr>
          <p:cNvPr id="10" name="Picture 9"/>
          <p:cNvPicPr>
            <a:picLocks noChangeAspect="1"/>
          </p:cNvPicPr>
          <p:nvPr/>
        </p:nvPicPr>
        <p:blipFill>
          <a:blip r:embed="rId5"/>
          <a:stretch>
            <a:fillRect/>
          </a:stretch>
        </p:blipFill>
        <p:spPr>
          <a:xfrm>
            <a:off x="2695101" y="2376382"/>
            <a:ext cx="1502340" cy="1078048"/>
          </a:xfrm>
          <a:prstGeom prst="rect">
            <a:avLst/>
          </a:prstGeom>
        </p:spPr>
      </p:pic>
      <p:pic>
        <p:nvPicPr>
          <p:cNvPr id="11" name="Picture 10"/>
          <p:cNvPicPr>
            <a:picLocks noChangeAspect="1"/>
          </p:cNvPicPr>
          <p:nvPr/>
        </p:nvPicPr>
        <p:blipFill>
          <a:blip r:embed="rId6"/>
          <a:stretch>
            <a:fillRect/>
          </a:stretch>
        </p:blipFill>
        <p:spPr>
          <a:xfrm>
            <a:off x="8875204" y="2354089"/>
            <a:ext cx="1710862" cy="1069289"/>
          </a:xfrm>
          <a:prstGeom prst="rect">
            <a:avLst/>
          </a:prstGeom>
        </p:spPr>
      </p:pic>
      <p:sp>
        <p:nvSpPr>
          <p:cNvPr id="13" name="Naslov 1">
            <a:extLst>
              <a:ext uri="{FF2B5EF4-FFF2-40B4-BE49-F238E27FC236}">
                <a16:creationId xmlns="" xmlns:a16="http://schemas.microsoft.com/office/drawing/2014/main" id="{BEC35F26-5CB6-85E9-86B8-372071D25CD3}"/>
              </a:ext>
            </a:extLst>
          </p:cNvPr>
          <p:cNvSpPr>
            <a:spLocks noGrp="1"/>
          </p:cNvSpPr>
          <p:nvPr>
            <p:ph type="title"/>
          </p:nvPr>
        </p:nvSpPr>
        <p:spPr>
          <a:xfrm>
            <a:off x="983652" y="743661"/>
            <a:ext cx="10515600" cy="1325563"/>
          </a:xfrm>
        </p:spPr>
        <p:txBody>
          <a:bodyPr>
            <a:normAutofit/>
          </a:bodyPr>
          <a:lstStyle/>
          <a:p>
            <a:pPr algn="ctr"/>
            <a:r>
              <a:rPr lang="bs-Cyrl-BA" sz="3600" b="1" dirty="0">
                <a:solidFill>
                  <a:schemeClr val="bg1"/>
                </a:solidFill>
                <a:latin typeface="Times New Roman"/>
                <a:cs typeface="Times New Roman"/>
              </a:rPr>
              <a:t>Кроз Дигитални свијет </a:t>
            </a:r>
            <a:r>
              <a:rPr lang="bs-Cyrl-BA" sz="3600" b="1" i="1" dirty="0">
                <a:solidFill>
                  <a:schemeClr val="bg1"/>
                </a:solidFill>
                <a:latin typeface="Times New Roman"/>
                <a:cs typeface="Times New Roman"/>
              </a:rPr>
              <a:t/>
            </a:r>
            <a:br>
              <a:rPr lang="bs-Cyrl-BA" sz="3600" b="1" i="1" dirty="0">
                <a:solidFill>
                  <a:schemeClr val="bg1"/>
                </a:solidFill>
                <a:latin typeface="Times New Roman"/>
                <a:cs typeface="Times New Roman"/>
              </a:rPr>
            </a:br>
            <a:r>
              <a:rPr lang="bs-Cyrl-BA" sz="3600" b="1" dirty="0">
                <a:solidFill>
                  <a:schemeClr val="bg1"/>
                </a:solidFill>
                <a:latin typeface="Times New Roman"/>
                <a:cs typeface="Times New Roman"/>
              </a:rPr>
              <a:t>до дигиталних компетенција</a:t>
            </a:r>
            <a:endParaRPr lang="sr-Latn-RS" sz="4000" b="1" dirty="0">
              <a:solidFill>
                <a:schemeClr val="bg1"/>
              </a:solidFill>
              <a:cs typeface="Calibri Light" panose="020F0302020204030204"/>
            </a:endParaRPr>
          </a:p>
        </p:txBody>
      </p:sp>
    </p:spTree>
    <p:extLst>
      <p:ext uri="{BB962C8B-B14F-4D97-AF65-F5344CB8AC3E}">
        <p14:creationId xmlns:p14="http://schemas.microsoft.com/office/powerpoint/2010/main" val="1380110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4E4C2110-155F-987F-69EF-C43B4EFDFC38}"/>
              </a:ext>
            </a:extLst>
          </p:cNvPr>
          <p:cNvSpPr>
            <a:spLocks noGrp="1"/>
          </p:cNvSpPr>
          <p:nvPr>
            <p:ph type="title"/>
          </p:nvPr>
        </p:nvSpPr>
        <p:spPr>
          <a:xfrm>
            <a:off x="672222" y="5432"/>
            <a:ext cx="10905066" cy="1135737"/>
          </a:xfrm>
        </p:spPr>
        <p:txBody>
          <a:bodyPr>
            <a:normAutofit/>
          </a:bodyPr>
          <a:lstStyle/>
          <a:p>
            <a:r>
              <a:rPr lang="sr-Latn-RS" sz="3600">
                <a:latin typeface="Times New Roman"/>
                <a:cs typeface="Calibri Light"/>
              </a:rPr>
              <a:t>Исходи</a:t>
            </a:r>
          </a:p>
        </p:txBody>
      </p:sp>
      <p:sp>
        <p:nvSpPr>
          <p:cNvPr id="3" name="Čuvar mesta za sadržaj 2">
            <a:extLst>
              <a:ext uri="{FF2B5EF4-FFF2-40B4-BE49-F238E27FC236}">
                <a16:creationId xmlns="" xmlns:a16="http://schemas.microsoft.com/office/drawing/2014/main" id="{5265D54E-0485-5773-F73F-C2445D579FB4}"/>
              </a:ext>
            </a:extLst>
          </p:cNvPr>
          <p:cNvSpPr>
            <a:spLocks noGrp="1"/>
          </p:cNvSpPr>
          <p:nvPr>
            <p:ph idx="1"/>
          </p:nvPr>
        </p:nvSpPr>
        <p:spPr>
          <a:xfrm>
            <a:off x="1017278" y="891585"/>
            <a:ext cx="10905066" cy="5141604"/>
          </a:xfrm>
        </p:spPr>
        <p:txBody>
          <a:bodyPr vert="horz" lIns="91440" tIns="45720" rIns="91440" bIns="45720" rtlCol="0" anchor="t">
            <a:noAutofit/>
          </a:bodyPr>
          <a:lstStyle/>
          <a:p>
            <a:r>
              <a:rPr lang="bs-Cyrl-BA" sz="1800" dirty="0" err="1">
                <a:latin typeface="Times New Roman"/>
                <a:ea typeface="+mn-lt"/>
                <a:cs typeface="+mn-lt"/>
              </a:rPr>
              <a:t>Р</a:t>
            </a:r>
            <a:r>
              <a:rPr lang="sr-Latn-RS" sz="1800" dirty="0" err="1" smtClean="0">
                <a:latin typeface="Times New Roman"/>
                <a:ea typeface="+mn-lt"/>
                <a:cs typeface="+mn-lt"/>
              </a:rPr>
              <a:t>азликује</a:t>
            </a:r>
            <a:r>
              <a:rPr lang="sr-Latn-RS" sz="1800" dirty="0" smtClean="0">
                <a:latin typeface="Times New Roman"/>
                <a:ea typeface="+mn-lt"/>
                <a:cs typeface="+mn-lt"/>
              </a:rPr>
              <a:t> </a:t>
            </a:r>
            <a:r>
              <a:rPr lang="sr-Latn-RS" sz="1800" dirty="0" err="1">
                <a:latin typeface="Times New Roman"/>
                <a:ea typeface="+mn-lt"/>
                <a:cs typeface="+mn-lt"/>
              </a:rPr>
              <a:t>учење</a:t>
            </a:r>
            <a:r>
              <a:rPr lang="sr-Latn-RS" sz="1800" dirty="0">
                <a:latin typeface="Times New Roman"/>
                <a:ea typeface="+mn-lt"/>
                <a:cs typeface="+mn-lt"/>
              </a:rPr>
              <a:t> </a:t>
            </a:r>
            <a:r>
              <a:rPr lang="sr-Latn-RS" sz="1800" dirty="0" err="1">
                <a:latin typeface="Times New Roman"/>
                <a:ea typeface="+mn-lt"/>
                <a:cs typeface="+mn-lt"/>
              </a:rPr>
              <a:t>из</a:t>
            </a:r>
            <a:r>
              <a:rPr lang="sr-Latn-RS" sz="1800" dirty="0">
                <a:latin typeface="Times New Roman"/>
                <a:ea typeface="+mn-lt"/>
                <a:cs typeface="+mn-lt"/>
              </a:rPr>
              <a:t> </a:t>
            </a:r>
            <a:r>
              <a:rPr lang="sr-Latn-RS" sz="1800" dirty="0" err="1">
                <a:latin typeface="Times New Roman"/>
                <a:ea typeface="+mn-lt"/>
                <a:cs typeface="+mn-lt"/>
              </a:rPr>
              <a:t>штампаног</a:t>
            </a:r>
            <a:r>
              <a:rPr lang="sr-Latn-RS" sz="1800" dirty="0">
                <a:latin typeface="Times New Roman"/>
                <a:ea typeface="+mn-lt"/>
                <a:cs typeface="+mn-lt"/>
              </a:rPr>
              <a:t> </a:t>
            </a:r>
            <a:r>
              <a:rPr lang="sr-Latn-RS" sz="1800" dirty="0" err="1">
                <a:latin typeface="Times New Roman"/>
                <a:ea typeface="+mn-lt"/>
                <a:cs typeface="+mn-lt"/>
              </a:rPr>
              <a:t>уџбеника</a:t>
            </a:r>
            <a:r>
              <a:rPr lang="sr-Latn-RS" sz="1800" dirty="0">
                <a:latin typeface="Times New Roman"/>
                <a:ea typeface="+mn-lt"/>
                <a:cs typeface="+mn-lt"/>
              </a:rPr>
              <a:t> </a:t>
            </a:r>
            <a:r>
              <a:rPr lang="sr-Latn-RS" sz="1800" dirty="0" err="1">
                <a:latin typeface="Times New Roman"/>
                <a:ea typeface="+mn-lt"/>
                <a:cs typeface="+mn-lt"/>
              </a:rPr>
              <a:t>од</a:t>
            </a:r>
            <a:r>
              <a:rPr lang="sr-Latn-RS" sz="1800" dirty="0">
                <a:latin typeface="Times New Roman"/>
                <a:ea typeface="+mn-lt"/>
                <a:cs typeface="+mn-lt"/>
              </a:rPr>
              <a:t> </a:t>
            </a:r>
            <a:r>
              <a:rPr lang="sr-Latn-RS" sz="1800" dirty="0" err="1">
                <a:latin typeface="Times New Roman"/>
                <a:ea typeface="+mn-lt"/>
                <a:cs typeface="+mn-lt"/>
              </a:rPr>
              <a:t>учења</a:t>
            </a:r>
            <a:r>
              <a:rPr lang="sr-Latn-RS" sz="1800" dirty="0">
                <a:latin typeface="Times New Roman"/>
                <a:ea typeface="+mn-lt"/>
                <a:cs typeface="+mn-lt"/>
              </a:rPr>
              <a:t> </a:t>
            </a:r>
            <a:r>
              <a:rPr lang="sr-Latn-RS" sz="1800" dirty="0" err="1">
                <a:latin typeface="Times New Roman"/>
                <a:ea typeface="+mn-lt"/>
                <a:cs typeface="+mn-lt"/>
              </a:rPr>
              <a:t>уз</a:t>
            </a:r>
            <a:r>
              <a:rPr lang="sr-Latn-RS" sz="1800" dirty="0">
                <a:latin typeface="Times New Roman"/>
                <a:ea typeface="+mn-lt"/>
                <a:cs typeface="+mn-lt"/>
              </a:rPr>
              <a:t> </a:t>
            </a:r>
            <a:r>
              <a:rPr lang="sr-Latn-RS" sz="1800" dirty="0" err="1">
                <a:latin typeface="Times New Roman"/>
                <a:ea typeface="+mn-lt"/>
                <a:cs typeface="+mn-lt"/>
              </a:rPr>
              <a:t>помоћ</a:t>
            </a:r>
            <a:r>
              <a:rPr lang="sr-Latn-RS" sz="1800" dirty="0">
                <a:latin typeface="Times New Roman"/>
                <a:ea typeface="+mn-lt"/>
                <a:cs typeface="+mn-lt"/>
              </a:rPr>
              <a:t> </a:t>
            </a:r>
            <a:r>
              <a:rPr lang="sr-Latn-RS" sz="1800" dirty="0" err="1">
                <a:latin typeface="Times New Roman"/>
                <a:ea typeface="+mn-lt"/>
                <a:cs typeface="+mn-lt"/>
              </a:rPr>
              <a:t>дигиталних</a:t>
            </a:r>
            <a:r>
              <a:rPr lang="sr-Latn-RS" sz="1800" dirty="0">
                <a:latin typeface="Times New Roman"/>
                <a:ea typeface="+mn-lt"/>
                <a:cs typeface="+mn-lt"/>
              </a:rPr>
              <a:t> </a:t>
            </a:r>
            <a:r>
              <a:rPr lang="sr-Latn-RS" sz="1800" dirty="0" err="1">
                <a:latin typeface="Times New Roman"/>
                <a:ea typeface="+mn-lt"/>
                <a:cs typeface="+mn-lt"/>
              </a:rPr>
              <a:t>уређаја</a:t>
            </a:r>
            <a:r>
              <a:rPr lang="sr-Latn-RS" sz="1800" dirty="0">
                <a:latin typeface="Times New Roman"/>
                <a:ea typeface="+mn-lt"/>
                <a:cs typeface="+mn-lt"/>
              </a:rPr>
              <a:t>;</a:t>
            </a:r>
            <a:endParaRPr lang="sr-Latn-RS" sz="1800" dirty="0">
              <a:latin typeface="Times New Roman"/>
              <a:cs typeface="Calibri" panose="020F0502020204030204"/>
            </a:endParaRPr>
          </a:p>
          <a:p>
            <a:r>
              <a:rPr lang="sr-Latn-RS" sz="1800" dirty="0" err="1">
                <a:latin typeface="Times New Roman"/>
                <a:ea typeface="+mn-lt"/>
                <a:cs typeface="+mn-lt"/>
              </a:rPr>
              <a:t>пронађе</a:t>
            </a:r>
            <a:r>
              <a:rPr lang="sr-Latn-RS" sz="1800" dirty="0">
                <a:latin typeface="Times New Roman"/>
                <a:ea typeface="+mn-lt"/>
                <a:cs typeface="+mn-lt"/>
              </a:rPr>
              <a:t> </a:t>
            </a:r>
            <a:r>
              <a:rPr lang="sr-Latn-RS" sz="1800" dirty="0" err="1">
                <a:latin typeface="Times New Roman"/>
                <a:ea typeface="+mn-lt"/>
                <a:cs typeface="+mn-lt"/>
              </a:rPr>
              <a:t>платформу</a:t>
            </a:r>
            <a:r>
              <a:rPr lang="sr-Latn-RS" sz="1800" dirty="0">
                <a:latin typeface="Times New Roman"/>
                <a:ea typeface="+mn-lt"/>
                <a:cs typeface="+mn-lt"/>
              </a:rPr>
              <a:t> </a:t>
            </a:r>
            <a:r>
              <a:rPr lang="sr-Latn-RS" sz="1800" dirty="0" err="1">
                <a:latin typeface="Times New Roman"/>
                <a:ea typeface="+mn-lt"/>
                <a:cs typeface="+mn-lt"/>
              </a:rPr>
              <a:t>за</a:t>
            </a:r>
            <a:r>
              <a:rPr lang="sr-Latn-RS" sz="1800" dirty="0">
                <a:latin typeface="Times New Roman"/>
                <a:ea typeface="+mn-lt"/>
                <a:cs typeface="+mn-lt"/>
              </a:rPr>
              <a:t> </a:t>
            </a:r>
            <a:r>
              <a:rPr lang="sr-Latn-RS" sz="1800" dirty="0" err="1">
                <a:latin typeface="Times New Roman"/>
                <a:ea typeface="+mn-lt"/>
                <a:cs typeface="+mn-lt"/>
              </a:rPr>
              <a:t>учење</a:t>
            </a:r>
            <a:r>
              <a:rPr lang="sr-Latn-RS" sz="1800" dirty="0">
                <a:latin typeface="Times New Roman"/>
                <a:ea typeface="+mn-lt"/>
                <a:cs typeface="+mn-lt"/>
              </a:rPr>
              <a:t> (</a:t>
            </a:r>
            <a:r>
              <a:rPr lang="sr-Latn-RS" sz="1800" dirty="0" err="1">
                <a:latin typeface="Times New Roman"/>
                <a:ea typeface="+mn-lt"/>
                <a:cs typeface="+mn-lt"/>
              </a:rPr>
              <a:t>самостално</a:t>
            </a:r>
            <a:r>
              <a:rPr lang="sr-Latn-RS" sz="1800" dirty="0">
                <a:latin typeface="Times New Roman"/>
                <a:ea typeface="+mn-lt"/>
                <a:cs typeface="+mn-lt"/>
              </a:rPr>
              <a:t> </a:t>
            </a:r>
            <a:r>
              <a:rPr lang="sr-Latn-RS" sz="1800" dirty="0" err="1">
                <a:latin typeface="Times New Roman"/>
                <a:ea typeface="+mn-lt"/>
                <a:cs typeface="+mn-lt"/>
              </a:rPr>
              <a:t>или</a:t>
            </a:r>
            <a:r>
              <a:rPr lang="sr-Latn-RS" sz="1800" dirty="0">
                <a:latin typeface="Times New Roman"/>
                <a:ea typeface="+mn-lt"/>
                <a:cs typeface="+mn-lt"/>
              </a:rPr>
              <a:t> </a:t>
            </a:r>
            <a:r>
              <a:rPr lang="sr-Latn-RS" sz="1800" dirty="0" err="1">
                <a:latin typeface="Times New Roman"/>
                <a:ea typeface="+mn-lt"/>
                <a:cs typeface="+mn-lt"/>
              </a:rPr>
              <a:t>уз</a:t>
            </a:r>
            <a:r>
              <a:rPr lang="sr-Latn-RS" sz="1800" dirty="0">
                <a:latin typeface="Times New Roman"/>
                <a:ea typeface="+mn-lt"/>
                <a:cs typeface="+mn-lt"/>
              </a:rPr>
              <a:t> </a:t>
            </a:r>
            <a:r>
              <a:rPr lang="sr-Latn-RS" sz="1800" dirty="0" err="1">
                <a:latin typeface="Times New Roman"/>
                <a:ea typeface="+mn-lt"/>
                <a:cs typeface="+mn-lt"/>
              </a:rPr>
              <a:t>помоћ</a:t>
            </a:r>
            <a:r>
              <a:rPr lang="sr-Latn-RS" sz="1800" dirty="0">
                <a:latin typeface="Times New Roman"/>
                <a:ea typeface="+mn-lt"/>
                <a:cs typeface="+mn-lt"/>
              </a:rPr>
              <a:t> </a:t>
            </a:r>
            <a:r>
              <a:rPr lang="sr-Latn-RS" sz="1800" dirty="0" err="1">
                <a:latin typeface="Times New Roman"/>
                <a:ea typeface="+mn-lt"/>
                <a:cs typeface="+mn-lt"/>
              </a:rPr>
              <a:t>наставника</a:t>
            </a:r>
            <a:r>
              <a:rPr lang="sr-Latn-RS" sz="1800" dirty="0">
                <a:latin typeface="Times New Roman"/>
                <a:ea typeface="+mn-lt"/>
                <a:cs typeface="+mn-lt"/>
              </a:rPr>
              <a:t>);</a:t>
            </a:r>
            <a:endParaRPr lang="sr-Latn-RS" sz="1800" dirty="0">
              <a:latin typeface="Times New Roman"/>
              <a:cs typeface="Times New Roman"/>
            </a:endParaRPr>
          </a:p>
          <a:p>
            <a:r>
              <a:rPr lang="sr-Latn-RS" sz="1800" dirty="0" err="1">
                <a:latin typeface="Times New Roman"/>
                <a:ea typeface="+mn-lt"/>
                <a:cs typeface="+mn-lt"/>
              </a:rPr>
              <a:t>користи</a:t>
            </a:r>
            <a:r>
              <a:rPr lang="sr-Latn-RS" sz="1800" dirty="0">
                <a:latin typeface="Times New Roman"/>
                <a:ea typeface="+mn-lt"/>
                <a:cs typeface="+mn-lt"/>
              </a:rPr>
              <a:t> </a:t>
            </a:r>
            <a:r>
              <a:rPr lang="sr-Latn-RS" sz="1800" dirty="0" err="1">
                <a:latin typeface="Times New Roman"/>
                <a:ea typeface="+mn-lt"/>
                <a:cs typeface="+mn-lt"/>
              </a:rPr>
              <a:t>дигитални</a:t>
            </a:r>
            <a:r>
              <a:rPr lang="sr-Latn-RS" sz="1800" dirty="0">
                <a:latin typeface="Times New Roman"/>
                <a:ea typeface="+mn-lt"/>
                <a:cs typeface="+mn-lt"/>
              </a:rPr>
              <a:t> </a:t>
            </a:r>
            <a:r>
              <a:rPr lang="sr-Latn-RS" sz="1800" dirty="0" err="1">
                <a:latin typeface="Times New Roman"/>
                <a:ea typeface="+mn-lt"/>
                <a:cs typeface="+mn-lt"/>
              </a:rPr>
              <a:t>садржај</a:t>
            </a:r>
            <a:r>
              <a:rPr lang="sr-Latn-RS" sz="1800" dirty="0">
                <a:latin typeface="Times New Roman"/>
                <a:ea typeface="+mn-lt"/>
                <a:cs typeface="+mn-lt"/>
              </a:rPr>
              <a:t> </a:t>
            </a:r>
            <a:r>
              <a:rPr lang="sr-Latn-RS" sz="1800" dirty="0" err="1">
                <a:latin typeface="Times New Roman"/>
                <a:ea typeface="+mn-lt"/>
                <a:cs typeface="+mn-lt"/>
              </a:rPr>
              <a:t>за</a:t>
            </a:r>
            <a:r>
              <a:rPr lang="sr-Latn-RS" sz="1800" dirty="0">
                <a:latin typeface="Times New Roman"/>
                <a:ea typeface="+mn-lt"/>
                <a:cs typeface="+mn-lt"/>
              </a:rPr>
              <a:t> </a:t>
            </a:r>
            <a:r>
              <a:rPr lang="sr-Latn-RS" sz="1800" dirty="0" err="1">
                <a:latin typeface="Times New Roman"/>
                <a:ea typeface="+mn-lt"/>
                <a:cs typeface="+mn-lt"/>
              </a:rPr>
              <a:t>учење</a:t>
            </a:r>
            <a:r>
              <a:rPr lang="sr-Latn-RS" sz="1800" dirty="0">
                <a:latin typeface="Times New Roman"/>
                <a:ea typeface="+mn-lt"/>
                <a:cs typeface="+mn-lt"/>
              </a:rPr>
              <a:t> (</a:t>
            </a:r>
            <a:r>
              <a:rPr lang="sr-Latn-RS" sz="1800" dirty="0" err="1">
                <a:latin typeface="Times New Roman"/>
                <a:ea typeface="+mn-lt"/>
                <a:cs typeface="+mn-lt"/>
              </a:rPr>
              <a:t>самостално</a:t>
            </a:r>
            <a:r>
              <a:rPr lang="sr-Latn-RS" sz="1800" dirty="0">
                <a:latin typeface="Times New Roman"/>
                <a:ea typeface="+mn-lt"/>
                <a:cs typeface="+mn-lt"/>
              </a:rPr>
              <a:t> </a:t>
            </a:r>
            <a:r>
              <a:rPr lang="sr-Latn-RS" sz="1800" dirty="0" err="1">
                <a:latin typeface="Times New Roman"/>
                <a:ea typeface="+mn-lt"/>
                <a:cs typeface="+mn-lt"/>
              </a:rPr>
              <a:t>или</a:t>
            </a:r>
            <a:r>
              <a:rPr lang="sr-Latn-RS" sz="1800" dirty="0">
                <a:latin typeface="Times New Roman"/>
                <a:ea typeface="+mn-lt"/>
                <a:cs typeface="+mn-lt"/>
              </a:rPr>
              <a:t> </a:t>
            </a:r>
            <a:r>
              <a:rPr lang="sr-Latn-RS" sz="1800" dirty="0" err="1">
                <a:latin typeface="Times New Roman"/>
                <a:ea typeface="+mn-lt"/>
                <a:cs typeface="+mn-lt"/>
              </a:rPr>
              <a:t>уз</a:t>
            </a:r>
            <a:r>
              <a:rPr lang="sr-Latn-RS" sz="1800" dirty="0">
                <a:latin typeface="Times New Roman"/>
                <a:ea typeface="+mn-lt"/>
                <a:cs typeface="+mn-lt"/>
              </a:rPr>
              <a:t> </a:t>
            </a:r>
            <a:r>
              <a:rPr lang="sr-Latn-RS" sz="1800" dirty="0" err="1">
                <a:latin typeface="Times New Roman"/>
                <a:ea typeface="+mn-lt"/>
                <a:cs typeface="+mn-lt"/>
              </a:rPr>
              <a:t>помоћ</a:t>
            </a:r>
            <a:r>
              <a:rPr lang="sr-Latn-RS" sz="1800" dirty="0">
                <a:latin typeface="Times New Roman"/>
                <a:ea typeface="+mn-lt"/>
                <a:cs typeface="+mn-lt"/>
              </a:rPr>
              <a:t> </a:t>
            </a:r>
            <a:r>
              <a:rPr lang="sr-Latn-RS" sz="1800" dirty="0" err="1">
                <a:latin typeface="Times New Roman"/>
                <a:ea typeface="+mn-lt"/>
                <a:cs typeface="+mn-lt"/>
              </a:rPr>
              <a:t>наставника</a:t>
            </a:r>
            <a:r>
              <a:rPr lang="sr-Latn-RS" sz="1800" dirty="0">
                <a:latin typeface="Times New Roman"/>
                <a:ea typeface="+mn-lt"/>
                <a:cs typeface="+mn-lt"/>
              </a:rPr>
              <a:t>); </a:t>
            </a:r>
            <a:endParaRPr lang="sr-Latn-RS" sz="1800" dirty="0">
              <a:latin typeface="Times New Roman"/>
              <a:ea typeface="+mn-lt"/>
              <a:cs typeface="Times New Roman"/>
            </a:endParaRPr>
          </a:p>
          <a:p>
            <a:r>
              <a:rPr lang="sr-Latn-RS" sz="1800" dirty="0" err="1">
                <a:latin typeface="Times New Roman"/>
                <a:ea typeface="+mn-lt"/>
                <a:cs typeface="+mn-lt"/>
              </a:rPr>
              <a:t>препозна</a:t>
            </a:r>
            <a:r>
              <a:rPr lang="sr-Latn-RS" sz="1800" dirty="0">
                <a:latin typeface="Times New Roman"/>
                <a:ea typeface="+mn-lt"/>
                <a:cs typeface="+mn-lt"/>
              </a:rPr>
              <a:t> </a:t>
            </a:r>
            <a:r>
              <a:rPr lang="sr-Latn-RS" sz="1800" dirty="0" err="1">
                <a:latin typeface="Times New Roman"/>
                <a:ea typeface="+mn-lt"/>
                <a:cs typeface="+mn-lt"/>
              </a:rPr>
              <a:t>дигиталну</a:t>
            </a:r>
            <a:r>
              <a:rPr lang="sr-Latn-RS" sz="1800" dirty="0">
                <a:latin typeface="Times New Roman"/>
                <a:ea typeface="+mn-lt"/>
                <a:cs typeface="+mn-lt"/>
              </a:rPr>
              <a:t> </a:t>
            </a:r>
            <a:r>
              <a:rPr lang="sr-Latn-RS" sz="1800" dirty="0" err="1">
                <a:latin typeface="Times New Roman"/>
                <a:ea typeface="+mn-lt"/>
                <a:cs typeface="+mn-lt"/>
              </a:rPr>
              <a:t>слику</a:t>
            </a:r>
            <a:r>
              <a:rPr lang="sr-Latn-RS" sz="1800" dirty="0">
                <a:latin typeface="Times New Roman"/>
                <a:ea typeface="+mn-lt"/>
                <a:cs typeface="+mn-lt"/>
              </a:rPr>
              <a:t>;</a:t>
            </a:r>
            <a:endParaRPr lang="sr-Latn-RS" sz="1800" dirty="0">
              <a:latin typeface="Times New Roman"/>
              <a:cs typeface="Times New Roman"/>
            </a:endParaRPr>
          </a:p>
          <a:p>
            <a:r>
              <a:rPr lang="sr-Latn-RS" sz="1800" dirty="0" err="1">
                <a:latin typeface="Times New Roman"/>
                <a:ea typeface="+mn-lt"/>
                <a:cs typeface="+mn-lt"/>
              </a:rPr>
              <a:t>црта</a:t>
            </a:r>
            <a:r>
              <a:rPr lang="sr-Latn-RS" sz="1800" dirty="0">
                <a:latin typeface="Times New Roman"/>
                <a:ea typeface="+mn-lt"/>
                <a:cs typeface="+mn-lt"/>
              </a:rPr>
              <a:t> </a:t>
            </a:r>
            <a:r>
              <a:rPr lang="sr-Latn-RS" sz="1800" dirty="0" err="1">
                <a:latin typeface="Times New Roman"/>
                <a:ea typeface="+mn-lt"/>
                <a:cs typeface="+mn-lt"/>
              </a:rPr>
              <a:t>различите</a:t>
            </a:r>
            <a:r>
              <a:rPr lang="sr-Latn-RS" sz="1800" dirty="0">
                <a:latin typeface="Times New Roman"/>
                <a:ea typeface="+mn-lt"/>
                <a:cs typeface="+mn-lt"/>
              </a:rPr>
              <a:t> </a:t>
            </a:r>
            <a:r>
              <a:rPr lang="sr-Latn-RS" sz="1800" dirty="0" err="1">
                <a:latin typeface="Times New Roman"/>
                <a:ea typeface="+mn-lt"/>
                <a:cs typeface="+mn-lt"/>
              </a:rPr>
              <a:t>облике</a:t>
            </a:r>
            <a:r>
              <a:rPr lang="sr-Latn-RS" sz="1800" dirty="0">
                <a:latin typeface="Times New Roman"/>
                <a:ea typeface="+mn-lt"/>
                <a:cs typeface="+mn-lt"/>
              </a:rPr>
              <a:t>  (</a:t>
            </a:r>
            <a:r>
              <a:rPr lang="sr-Latn-RS" sz="1800" dirty="0" err="1">
                <a:latin typeface="Times New Roman"/>
                <a:ea typeface="+mn-lt"/>
                <a:cs typeface="+mn-lt"/>
              </a:rPr>
              <a:t>самостално</a:t>
            </a:r>
            <a:r>
              <a:rPr lang="sr-Latn-RS" sz="1800" dirty="0">
                <a:latin typeface="Times New Roman"/>
                <a:ea typeface="+mn-lt"/>
                <a:cs typeface="+mn-lt"/>
              </a:rPr>
              <a:t> </a:t>
            </a:r>
            <a:r>
              <a:rPr lang="sr-Latn-RS" sz="1800" dirty="0" err="1">
                <a:latin typeface="Times New Roman"/>
                <a:ea typeface="+mn-lt"/>
                <a:cs typeface="+mn-lt"/>
              </a:rPr>
              <a:t>или</a:t>
            </a:r>
            <a:r>
              <a:rPr lang="sr-Latn-RS" sz="1800" dirty="0">
                <a:latin typeface="Times New Roman"/>
                <a:ea typeface="+mn-lt"/>
                <a:cs typeface="+mn-lt"/>
              </a:rPr>
              <a:t> </a:t>
            </a:r>
            <a:r>
              <a:rPr lang="sr-Latn-RS" sz="1800" dirty="0" err="1">
                <a:latin typeface="Times New Roman"/>
                <a:ea typeface="+mn-lt"/>
                <a:cs typeface="+mn-lt"/>
              </a:rPr>
              <a:t>уз</a:t>
            </a:r>
            <a:r>
              <a:rPr lang="sr-Latn-RS" sz="1800" dirty="0">
                <a:latin typeface="Times New Roman"/>
                <a:ea typeface="+mn-lt"/>
                <a:cs typeface="+mn-lt"/>
              </a:rPr>
              <a:t> </a:t>
            </a:r>
            <a:r>
              <a:rPr lang="sr-Latn-RS" sz="1800" dirty="0" err="1">
                <a:latin typeface="Times New Roman"/>
                <a:ea typeface="+mn-lt"/>
                <a:cs typeface="+mn-lt"/>
              </a:rPr>
              <a:t>помоћ</a:t>
            </a:r>
            <a:r>
              <a:rPr lang="sr-Latn-RS" sz="1800" dirty="0">
                <a:latin typeface="Times New Roman"/>
                <a:ea typeface="+mn-lt"/>
                <a:cs typeface="+mn-lt"/>
              </a:rPr>
              <a:t>) </a:t>
            </a:r>
            <a:r>
              <a:rPr lang="sr-Latn-RS" sz="1800" dirty="0" err="1">
                <a:latin typeface="Times New Roman"/>
                <a:ea typeface="+mn-lt"/>
                <a:cs typeface="+mn-lt"/>
              </a:rPr>
              <a:t>користећи</a:t>
            </a:r>
            <a:r>
              <a:rPr lang="sr-Latn-RS" sz="1800" dirty="0">
                <a:latin typeface="Times New Roman"/>
                <a:ea typeface="+mn-lt"/>
                <a:cs typeface="+mn-lt"/>
              </a:rPr>
              <a:t> </a:t>
            </a:r>
            <a:r>
              <a:rPr lang="sr-Latn-RS" sz="1800" dirty="0" err="1">
                <a:latin typeface="Times New Roman"/>
                <a:ea typeface="+mn-lt"/>
                <a:cs typeface="+mn-lt"/>
              </a:rPr>
              <a:t>одговарајући</a:t>
            </a:r>
            <a:r>
              <a:rPr lang="sr-Latn-RS" sz="1800" dirty="0">
                <a:latin typeface="Times New Roman"/>
                <a:ea typeface="+mn-lt"/>
                <a:cs typeface="+mn-lt"/>
              </a:rPr>
              <a:t>  </a:t>
            </a:r>
            <a:r>
              <a:rPr lang="sr-Latn-RS" sz="1800" dirty="0" err="1">
                <a:latin typeface="Times New Roman"/>
                <a:ea typeface="+mn-lt"/>
                <a:cs typeface="+mn-lt"/>
              </a:rPr>
              <a:t>програм</a:t>
            </a:r>
            <a:r>
              <a:rPr lang="sr-Latn-RS" sz="1800" dirty="0">
                <a:latin typeface="Times New Roman"/>
                <a:ea typeface="+mn-lt"/>
                <a:cs typeface="+mn-lt"/>
              </a:rPr>
              <a:t>;</a:t>
            </a:r>
            <a:endParaRPr lang="sr-Latn-RS" sz="1800" dirty="0">
              <a:latin typeface="Times New Roman"/>
              <a:cs typeface="Times New Roman"/>
            </a:endParaRPr>
          </a:p>
          <a:p>
            <a:r>
              <a:rPr lang="sr-Latn-RS" sz="1800" dirty="0" err="1">
                <a:latin typeface="Times New Roman"/>
                <a:ea typeface="+mn-lt"/>
                <a:cs typeface="+mn-lt"/>
              </a:rPr>
              <a:t>од</a:t>
            </a:r>
            <a:r>
              <a:rPr lang="sr-Latn-RS" sz="1800" dirty="0">
                <a:latin typeface="Times New Roman"/>
                <a:ea typeface="+mn-lt"/>
                <a:cs typeface="+mn-lt"/>
              </a:rPr>
              <a:t> </a:t>
            </a:r>
            <a:r>
              <a:rPr lang="sr-Latn-RS" sz="1800" dirty="0" err="1">
                <a:latin typeface="Times New Roman"/>
                <a:ea typeface="+mn-lt"/>
                <a:cs typeface="+mn-lt"/>
              </a:rPr>
              <a:t>нацртаних</a:t>
            </a:r>
            <a:r>
              <a:rPr lang="sr-Latn-RS" sz="1800" dirty="0">
                <a:latin typeface="Times New Roman"/>
                <a:ea typeface="+mn-lt"/>
                <a:cs typeface="+mn-lt"/>
              </a:rPr>
              <a:t> </a:t>
            </a:r>
            <a:r>
              <a:rPr lang="sr-Latn-RS" sz="1800" dirty="0" err="1">
                <a:latin typeface="Times New Roman"/>
                <a:ea typeface="+mn-lt"/>
                <a:cs typeface="+mn-lt"/>
              </a:rPr>
              <a:t>облика</a:t>
            </a:r>
            <a:r>
              <a:rPr lang="sr-Latn-RS" sz="1800" dirty="0">
                <a:latin typeface="Times New Roman"/>
                <a:ea typeface="+mn-lt"/>
                <a:cs typeface="+mn-lt"/>
              </a:rPr>
              <a:t> </a:t>
            </a:r>
            <a:r>
              <a:rPr lang="sr-Latn-RS" sz="1800" dirty="0" err="1">
                <a:latin typeface="Times New Roman"/>
                <a:ea typeface="+mn-lt"/>
                <a:cs typeface="+mn-lt"/>
              </a:rPr>
              <a:t>изради</a:t>
            </a:r>
            <a:r>
              <a:rPr lang="sr-Latn-RS" sz="1800" dirty="0">
                <a:latin typeface="Times New Roman"/>
                <a:ea typeface="+mn-lt"/>
                <a:cs typeface="+mn-lt"/>
              </a:rPr>
              <a:t> и </a:t>
            </a:r>
            <a:r>
              <a:rPr lang="sr-Latn-RS" sz="1800" dirty="0" err="1">
                <a:latin typeface="Times New Roman"/>
                <a:ea typeface="+mn-lt"/>
                <a:cs typeface="+mn-lt"/>
              </a:rPr>
              <a:t>уређује</a:t>
            </a:r>
            <a:r>
              <a:rPr lang="sr-Latn-RS" sz="1800" dirty="0">
                <a:latin typeface="Times New Roman"/>
                <a:ea typeface="+mn-lt"/>
                <a:cs typeface="+mn-lt"/>
              </a:rPr>
              <a:t> </a:t>
            </a:r>
            <a:r>
              <a:rPr lang="sr-Latn-RS" sz="1800" dirty="0" err="1">
                <a:latin typeface="Times New Roman"/>
                <a:ea typeface="+mn-lt"/>
                <a:cs typeface="+mn-lt"/>
              </a:rPr>
              <a:t>дигиталну</a:t>
            </a:r>
            <a:r>
              <a:rPr lang="sr-Latn-RS" sz="1800" dirty="0">
                <a:latin typeface="Times New Roman"/>
                <a:ea typeface="+mn-lt"/>
                <a:cs typeface="+mn-lt"/>
              </a:rPr>
              <a:t> </a:t>
            </a:r>
            <a:r>
              <a:rPr lang="sr-Latn-RS" sz="1800" dirty="0" err="1">
                <a:latin typeface="Times New Roman"/>
                <a:ea typeface="+mn-lt"/>
                <a:cs typeface="+mn-lt"/>
              </a:rPr>
              <a:t>слику</a:t>
            </a:r>
            <a:r>
              <a:rPr lang="sr-Latn-RS" sz="1800" dirty="0">
                <a:latin typeface="Times New Roman"/>
                <a:ea typeface="+mn-lt"/>
                <a:cs typeface="+mn-lt"/>
              </a:rPr>
              <a:t> (</a:t>
            </a:r>
            <a:r>
              <a:rPr lang="sr-Latn-RS" sz="1800" dirty="0" err="1">
                <a:latin typeface="Times New Roman"/>
                <a:ea typeface="+mn-lt"/>
                <a:cs typeface="+mn-lt"/>
              </a:rPr>
              <a:t>боји</a:t>
            </a:r>
            <a:r>
              <a:rPr lang="sr-Latn-RS" sz="1800" dirty="0">
                <a:latin typeface="Times New Roman"/>
                <a:ea typeface="+mn-lt"/>
                <a:cs typeface="+mn-lt"/>
              </a:rPr>
              <a:t>, </a:t>
            </a:r>
            <a:r>
              <a:rPr lang="sr-Latn-RS" sz="1800" dirty="0" err="1">
                <a:latin typeface="Times New Roman"/>
                <a:ea typeface="+mn-lt"/>
                <a:cs typeface="+mn-lt"/>
              </a:rPr>
              <a:t>бира</a:t>
            </a:r>
            <a:r>
              <a:rPr lang="sr-Latn-RS" sz="1800" dirty="0">
                <a:latin typeface="Times New Roman"/>
                <a:ea typeface="+mn-lt"/>
                <a:cs typeface="+mn-lt"/>
              </a:rPr>
              <a:t> и </a:t>
            </a:r>
            <a:r>
              <a:rPr lang="sr-Latn-RS" sz="1800" dirty="0" err="1">
                <a:latin typeface="Times New Roman"/>
                <a:ea typeface="+mn-lt"/>
                <a:cs typeface="+mn-lt"/>
              </a:rPr>
              <a:t>премјешта</a:t>
            </a:r>
            <a:r>
              <a:rPr lang="sr-Latn-RS" sz="1800" dirty="0">
                <a:latin typeface="Times New Roman"/>
                <a:ea typeface="+mn-lt"/>
                <a:cs typeface="+mn-lt"/>
              </a:rPr>
              <a:t> </a:t>
            </a:r>
            <a:r>
              <a:rPr lang="sr-Latn-RS" sz="1800" dirty="0" err="1">
                <a:latin typeface="Times New Roman"/>
                <a:ea typeface="+mn-lt"/>
                <a:cs typeface="+mn-lt"/>
              </a:rPr>
              <a:t>дијелове</a:t>
            </a:r>
            <a:r>
              <a:rPr lang="sr-Latn-RS" sz="1800" dirty="0">
                <a:latin typeface="Times New Roman"/>
                <a:ea typeface="+mn-lt"/>
                <a:cs typeface="+mn-lt"/>
              </a:rPr>
              <a:t> </a:t>
            </a:r>
            <a:r>
              <a:rPr lang="sr-Latn-RS" sz="1800" dirty="0" err="1">
                <a:latin typeface="Times New Roman"/>
                <a:ea typeface="+mn-lt"/>
                <a:cs typeface="+mn-lt"/>
              </a:rPr>
              <a:t>слике</a:t>
            </a:r>
            <a:r>
              <a:rPr lang="sr-Latn-RS" sz="1800" dirty="0">
                <a:latin typeface="Times New Roman"/>
                <a:ea typeface="+mn-lt"/>
                <a:cs typeface="+mn-lt"/>
              </a:rPr>
              <a:t>, </a:t>
            </a:r>
            <a:r>
              <a:rPr lang="sr-Latn-RS" sz="1800" dirty="0" err="1">
                <a:latin typeface="Times New Roman"/>
                <a:ea typeface="+mn-lt"/>
                <a:cs typeface="+mn-lt"/>
              </a:rPr>
              <a:t>мијења</a:t>
            </a:r>
            <a:r>
              <a:rPr lang="sr-Latn-RS" sz="1800" dirty="0">
                <a:latin typeface="Times New Roman"/>
                <a:ea typeface="+mn-lt"/>
                <a:cs typeface="+mn-lt"/>
              </a:rPr>
              <a:t> </a:t>
            </a:r>
            <a:r>
              <a:rPr lang="sr-Latn-RS" sz="1800" dirty="0" err="1">
                <a:latin typeface="Times New Roman"/>
                <a:ea typeface="+mn-lt"/>
                <a:cs typeface="+mn-lt"/>
              </a:rPr>
              <a:t>величину</a:t>
            </a:r>
            <a:r>
              <a:rPr lang="sr-Latn-RS" sz="1800" dirty="0">
                <a:latin typeface="Times New Roman"/>
                <a:ea typeface="+mn-lt"/>
                <a:cs typeface="+mn-lt"/>
              </a:rPr>
              <a:t>, </a:t>
            </a:r>
            <a:r>
              <a:rPr lang="sr-Latn-RS" sz="1800" dirty="0" err="1">
                <a:latin typeface="Times New Roman"/>
                <a:ea typeface="+mn-lt"/>
                <a:cs typeface="+mn-lt"/>
              </a:rPr>
              <a:t>брише</a:t>
            </a:r>
            <a:r>
              <a:rPr lang="sr-Latn-RS" sz="1800" dirty="0">
                <a:latin typeface="Times New Roman"/>
                <a:ea typeface="+mn-lt"/>
                <a:cs typeface="+mn-lt"/>
              </a:rPr>
              <a:t>, </a:t>
            </a:r>
            <a:r>
              <a:rPr lang="sr-Latn-RS" sz="1800" dirty="0" err="1">
                <a:latin typeface="Times New Roman"/>
                <a:ea typeface="+mn-lt"/>
                <a:cs typeface="+mn-lt"/>
              </a:rPr>
              <a:t>копира</a:t>
            </a:r>
            <a:r>
              <a:rPr lang="sr-Latn-RS" sz="1800" dirty="0">
                <a:latin typeface="Times New Roman"/>
                <a:ea typeface="+mn-lt"/>
                <a:cs typeface="+mn-lt"/>
              </a:rPr>
              <a:t>, </a:t>
            </a:r>
            <a:r>
              <a:rPr lang="sr-Latn-RS" sz="1800" dirty="0" err="1">
                <a:latin typeface="Times New Roman"/>
                <a:ea typeface="+mn-lt"/>
                <a:cs typeface="+mn-lt"/>
              </a:rPr>
              <a:t>обрће</a:t>
            </a:r>
            <a:r>
              <a:rPr lang="sr-Latn-RS" sz="1800" dirty="0">
                <a:latin typeface="Times New Roman"/>
                <a:ea typeface="+mn-lt"/>
                <a:cs typeface="+mn-lt"/>
              </a:rPr>
              <a:t> и </a:t>
            </a:r>
            <a:r>
              <a:rPr lang="sr-Latn-RS" sz="1800" dirty="0" err="1">
                <a:latin typeface="Times New Roman"/>
                <a:ea typeface="+mn-lt"/>
                <a:cs typeface="+mn-lt"/>
              </a:rPr>
              <a:t>лијепи</a:t>
            </a:r>
            <a:r>
              <a:rPr lang="sr-Latn-RS" sz="1800" dirty="0">
                <a:latin typeface="Times New Roman"/>
                <a:ea typeface="+mn-lt"/>
                <a:cs typeface="+mn-lt"/>
              </a:rPr>
              <a:t> </a:t>
            </a:r>
            <a:r>
              <a:rPr lang="sr-Latn-RS" sz="1800" dirty="0" err="1">
                <a:latin typeface="Times New Roman"/>
                <a:ea typeface="+mn-lt"/>
                <a:cs typeface="+mn-lt"/>
              </a:rPr>
              <a:t>дијелове</a:t>
            </a:r>
            <a:r>
              <a:rPr lang="sr-Latn-RS" sz="1800" dirty="0">
                <a:latin typeface="Times New Roman"/>
                <a:ea typeface="+mn-lt"/>
                <a:cs typeface="+mn-lt"/>
              </a:rPr>
              <a:t> </a:t>
            </a:r>
            <a:r>
              <a:rPr lang="sr-Latn-RS" sz="1800" dirty="0" err="1">
                <a:latin typeface="Times New Roman"/>
                <a:ea typeface="+mn-lt"/>
                <a:cs typeface="+mn-lt"/>
              </a:rPr>
              <a:t>слике</a:t>
            </a:r>
            <a:r>
              <a:rPr lang="sr-Latn-RS" sz="1800" dirty="0">
                <a:latin typeface="Times New Roman"/>
                <a:ea typeface="+mn-lt"/>
                <a:cs typeface="+mn-lt"/>
              </a:rPr>
              <a:t>);</a:t>
            </a:r>
            <a:endParaRPr lang="sr-Latn-RS" sz="1800" dirty="0">
              <a:latin typeface="Times New Roman"/>
              <a:cs typeface="Times New Roman"/>
            </a:endParaRPr>
          </a:p>
          <a:p>
            <a:r>
              <a:rPr lang="sr-Latn-RS" sz="1800" dirty="0" err="1">
                <a:latin typeface="Times New Roman"/>
                <a:ea typeface="+mn-lt"/>
                <a:cs typeface="+mn-lt"/>
              </a:rPr>
              <a:t>препознаје</a:t>
            </a:r>
            <a:r>
              <a:rPr lang="sr-Latn-RS" sz="1800" dirty="0">
                <a:latin typeface="Times New Roman"/>
                <a:ea typeface="+mn-lt"/>
                <a:cs typeface="+mn-lt"/>
              </a:rPr>
              <a:t> </a:t>
            </a:r>
            <a:r>
              <a:rPr lang="sr-Latn-RS" sz="1800" dirty="0" err="1">
                <a:latin typeface="Times New Roman"/>
                <a:ea typeface="+mn-lt"/>
                <a:cs typeface="+mn-lt"/>
              </a:rPr>
              <a:t>симбол</a:t>
            </a:r>
            <a:r>
              <a:rPr lang="sr-Latn-RS" sz="1800" dirty="0">
                <a:latin typeface="Times New Roman"/>
                <a:ea typeface="+mn-lt"/>
                <a:cs typeface="+mn-lt"/>
              </a:rPr>
              <a:t> </a:t>
            </a:r>
            <a:r>
              <a:rPr lang="sr-Latn-RS" sz="1800" dirty="0" err="1">
                <a:latin typeface="Times New Roman"/>
                <a:ea typeface="+mn-lt"/>
                <a:cs typeface="+mn-lt"/>
              </a:rPr>
              <a:t>за</a:t>
            </a:r>
            <a:r>
              <a:rPr lang="sr-Latn-RS" sz="1800" dirty="0">
                <a:latin typeface="Times New Roman"/>
                <a:ea typeface="+mn-lt"/>
                <a:cs typeface="+mn-lt"/>
              </a:rPr>
              <a:t> </a:t>
            </a:r>
            <a:r>
              <a:rPr lang="sr-Latn-RS" sz="1800" dirty="0" err="1">
                <a:latin typeface="Times New Roman"/>
                <a:ea typeface="+mn-lt"/>
                <a:cs typeface="+mn-lt"/>
              </a:rPr>
              <a:t>чување</a:t>
            </a:r>
            <a:r>
              <a:rPr lang="sr-Latn-RS" sz="1800" dirty="0">
                <a:latin typeface="Times New Roman"/>
                <a:ea typeface="+mn-lt"/>
                <a:cs typeface="+mn-lt"/>
              </a:rPr>
              <a:t> и </a:t>
            </a:r>
            <a:r>
              <a:rPr lang="sr-Latn-RS" sz="1800" dirty="0" err="1">
                <a:latin typeface="Times New Roman"/>
                <a:ea typeface="+mn-lt"/>
                <a:cs typeface="+mn-lt"/>
              </a:rPr>
              <a:t>сачува</a:t>
            </a:r>
            <a:r>
              <a:rPr lang="sr-Latn-RS" sz="1800" dirty="0">
                <a:latin typeface="Times New Roman"/>
                <a:ea typeface="+mn-lt"/>
                <a:cs typeface="+mn-lt"/>
              </a:rPr>
              <a:t> </a:t>
            </a:r>
            <a:r>
              <a:rPr lang="sr-Latn-RS" sz="1800" dirty="0" err="1">
                <a:latin typeface="Times New Roman"/>
                <a:ea typeface="+mn-lt"/>
                <a:cs typeface="+mn-lt"/>
              </a:rPr>
              <a:t>израђену</a:t>
            </a:r>
            <a:r>
              <a:rPr lang="sr-Latn-RS" sz="1800" dirty="0">
                <a:latin typeface="Times New Roman"/>
                <a:ea typeface="+mn-lt"/>
                <a:cs typeface="+mn-lt"/>
              </a:rPr>
              <a:t> </a:t>
            </a:r>
            <a:r>
              <a:rPr lang="sr-Latn-RS" sz="1800" dirty="0" err="1">
                <a:latin typeface="Times New Roman"/>
                <a:ea typeface="+mn-lt"/>
                <a:cs typeface="+mn-lt"/>
              </a:rPr>
              <a:t>дигиталну</a:t>
            </a:r>
            <a:r>
              <a:rPr lang="sr-Latn-RS" sz="1800" dirty="0">
                <a:latin typeface="Times New Roman"/>
                <a:ea typeface="+mn-lt"/>
                <a:cs typeface="+mn-lt"/>
              </a:rPr>
              <a:t> </a:t>
            </a:r>
            <a:r>
              <a:rPr lang="sr-Latn-RS" sz="1800" dirty="0" err="1">
                <a:latin typeface="Times New Roman"/>
                <a:ea typeface="+mn-lt"/>
                <a:cs typeface="+mn-lt"/>
              </a:rPr>
              <a:t>слику</a:t>
            </a:r>
            <a:r>
              <a:rPr lang="sr-Latn-RS" sz="1800" dirty="0">
                <a:latin typeface="Times New Roman"/>
                <a:ea typeface="+mn-lt"/>
                <a:cs typeface="+mn-lt"/>
              </a:rPr>
              <a:t>; </a:t>
            </a:r>
            <a:endParaRPr lang="sr-Latn-RS" sz="1800" dirty="0">
              <a:latin typeface="Times New Roman"/>
              <a:ea typeface="+mn-lt"/>
              <a:cs typeface="Times New Roman"/>
            </a:endParaRPr>
          </a:p>
          <a:p>
            <a:r>
              <a:rPr lang="sr-Latn-RS" sz="1800" dirty="0" err="1">
                <a:latin typeface="Times New Roman"/>
                <a:ea typeface="+mn-lt"/>
                <a:cs typeface="+mn-lt"/>
              </a:rPr>
              <a:t>објасни</a:t>
            </a:r>
            <a:r>
              <a:rPr lang="sr-Latn-RS" sz="1800" dirty="0">
                <a:latin typeface="Times New Roman"/>
                <a:ea typeface="+mn-lt"/>
                <a:cs typeface="+mn-lt"/>
              </a:rPr>
              <a:t> </a:t>
            </a:r>
            <a:r>
              <a:rPr lang="sr-Latn-RS" sz="1800" dirty="0" err="1">
                <a:latin typeface="Times New Roman"/>
                <a:ea typeface="+mn-lt"/>
                <a:cs typeface="+mn-lt"/>
              </a:rPr>
              <a:t>појам</a:t>
            </a:r>
            <a:r>
              <a:rPr lang="sr-Latn-RS" sz="1800" dirty="0">
                <a:latin typeface="Times New Roman"/>
                <a:ea typeface="+mn-lt"/>
                <a:cs typeface="+mn-lt"/>
              </a:rPr>
              <a:t> </a:t>
            </a:r>
            <a:r>
              <a:rPr lang="sr-Latn-RS" sz="1800" dirty="0" err="1">
                <a:latin typeface="Times New Roman"/>
                <a:ea typeface="+mn-lt"/>
                <a:cs typeface="+mn-lt"/>
              </a:rPr>
              <a:t>покретне</a:t>
            </a:r>
            <a:r>
              <a:rPr lang="sr-Latn-RS" sz="1800" dirty="0">
                <a:latin typeface="Times New Roman"/>
                <a:ea typeface="+mn-lt"/>
                <a:cs typeface="+mn-lt"/>
              </a:rPr>
              <a:t> </a:t>
            </a:r>
            <a:r>
              <a:rPr lang="sr-Latn-RS" sz="1800" dirty="0" err="1">
                <a:latin typeface="Times New Roman"/>
                <a:ea typeface="+mn-lt"/>
                <a:cs typeface="+mn-lt"/>
              </a:rPr>
              <a:t>слике</a:t>
            </a:r>
            <a:r>
              <a:rPr lang="sr-Latn-RS" sz="1800" dirty="0">
                <a:latin typeface="Times New Roman"/>
                <a:ea typeface="+mn-lt"/>
                <a:cs typeface="+mn-lt"/>
              </a:rPr>
              <a:t>;</a:t>
            </a:r>
            <a:endParaRPr lang="sr-Latn-RS" sz="1800" dirty="0">
              <a:latin typeface="Times New Roman"/>
              <a:cs typeface="Times New Roman"/>
            </a:endParaRPr>
          </a:p>
          <a:p>
            <a:r>
              <a:rPr lang="sr-Latn-RS" sz="1800" dirty="0" err="1">
                <a:latin typeface="Times New Roman"/>
                <a:ea typeface="+mn-lt"/>
                <a:cs typeface="+mn-lt"/>
              </a:rPr>
              <a:t>познаје</a:t>
            </a:r>
            <a:r>
              <a:rPr lang="sr-Latn-RS" sz="1800" dirty="0">
                <a:latin typeface="Times New Roman"/>
                <a:ea typeface="+mn-lt"/>
                <a:cs typeface="+mn-lt"/>
              </a:rPr>
              <a:t> </a:t>
            </a:r>
            <a:r>
              <a:rPr lang="sr-Latn-RS" sz="1800" dirty="0" err="1">
                <a:latin typeface="Times New Roman"/>
                <a:ea typeface="+mn-lt"/>
                <a:cs typeface="+mn-lt"/>
              </a:rPr>
              <a:t>процес</a:t>
            </a:r>
            <a:r>
              <a:rPr lang="sr-Latn-RS" sz="1800" dirty="0">
                <a:latin typeface="Times New Roman"/>
                <a:ea typeface="+mn-lt"/>
                <a:cs typeface="+mn-lt"/>
              </a:rPr>
              <a:t> </a:t>
            </a:r>
            <a:r>
              <a:rPr lang="sr-Latn-RS" sz="1800" dirty="0" err="1">
                <a:latin typeface="Times New Roman"/>
                <a:ea typeface="+mn-lt"/>
                <a:cs typeface="+mn-lt"/>
              </a:rPr>
              <a:t>настанка</a:t>
            </a:r>
            <a:r>
              <a:rPr lang="sr-Latn-RS" sz="1800" dirty="0">
                <a:latin typeface="Times New Roman"/>
                <a:ea typeface="+mn-lt"/>
                <a:cs typeface="+mn-lt"/>
              </a:rPr>
              <a:t> </a:t>
            </a:r>
            <a:r>
              <a:rPr lang="sr-Latn-RS" sz="1800" dirty="0" err="1">
                <a:latin typeface="Times New Roman"/>
                <a:ea typeface="+mn-lt"/>
                <a:cs typeface="+mn-lt"/>
              </a:rPr>
              <a:t>покретне</a:t>
            </a:r>
            <a:r>
              <a:rPr lang="sr-Latn-RS" sz="1800" dirty="0">
                <a:latin typeface="Times New Roman"/>
                <a:ea typeface="+mn-lt"/>
                <a:cs typeface="+mn-lt"/>
              </a:rPr>
              <a:t> </a:t>
            </a:r>
            <a:r>
              <a:rPr lang="sr-Latn-RS" sz="1800" dirty="0" err="1">
                <a:latin typeface="Times New Roman"/>
                <a:ea typeface="+mn-lt"/>
                <a:cs typeface="+mn-lt"/>
              </a:rPr>
              <a:t>слике</a:t>
            </a:r>
            <a:r>
              <a:rPr lang="sr-Latn-RS" sz="1800" dirty="0">
                <a:latin typeface="Times New Roman"/>
                <a:ea typeface="+mn-lt"/>
                <a:cs typeface="+mn-lt"/>
              </a:rPr>
              <a:t> (у </a:t>
            </a:r>
            <a:r>
              <a:rPr lang="sr-Latn-RS" sz="1800" dirty="0" err="1">
                <a:latin typeface="Times New Roman"/>
                <a:ea typeface="+mn-lt"/>
                <a:cs typeface="+mn-lt"/>
              </a:rPr>
              <a:t>штампаном</a:t>
            </a:r>
            <a:r>
              <a:rPr lang="sr-Latn-RS" sz="1800" dirty="0">
                <a:latin typeface="Times New Roman"/>
                <a:ea typeface="+mn-lt"/>
                <a:cs typeface="+mn-lt"/>
              </a:rPr>
              <a:t> </a:t>
            </a:r>
            <a:r>
              <a:rPr lang="sr-Latn-RS" sz="1800" dirty="0" err="1">
                <a:latin typeface="Times New Roman"/>
                <a:ea typeface="+mn-lt"/>
                <a:cs typeface="+mn-lt"/>
              </a:rPr>
              <a:t>облику</a:t>
            </a:r>
            <a:r>
              <a:rPr lang="sr-Latn-RS" sz="1800" dirty="0">
                <a:latin typeface="Times New Roman"/>
                <a:ea typeface="+mn-lt"/>
                <a:cs typeface="+mn-lt"/>
              </a:rPr>
              <a:t>);</a:t>
            </a:r>
            <a:endParaRPr lang="sr-Latn-RS" sz="1800" dirty="0">
              <a:latin typeface="Times New Roman"/>
              <a:cs typeface="Times New Roman"/>
            </a:endParaRPr>
          </a:p>
          <a:p>
            <a:r>
              <a:rPr lang="sr-Latn-RS" sz="1800" dirty="0" err="1">
                <a:latin typeface="Times New Roman"/>
                <a:ea typeface="+mn-lt"/>
                <a:cs typeface="+mn-lt"/>
              </a:rPr>
              <a:t>изради</a:t>
            </a:r>
            <a:r>
              <a:rPr lang="sr-Latn-RS" sz="1800" dirty="0">
                <a:latin typeface="Times New Roman"/>
                <a:ea typeface="+mn-lt"/>
                <a:cs typeface="+mn-lt"/>
              </a:rPr>
              <a:t> </a:t>
            </a:r>
            <a:r>
              <a:rPr lang="sr-Latn-RS" sz="1800" dirty="0" err="1">
                <a:latin typeface="Times New Roman"/>
                <a:ea typeface="+mn-lt"/>
                <a:cs typeface="+mn-lt"/>
              </a:rPr>
              <a:t>покретну</a:t>
            </a:r>
            <a:r>
              <a:rPr lang="sr-Latn-RS" sz="1800" dirty="0">
                <a:latin typeface="Times New Roman"/>
                <a:ea typeface="+mn-lt"/>
                <a:cs typeface="+mn-lt"/>
              </a:rPr>
              <a:t> </a:t>
            </a:r>
            <a:r>
              <a:rPr lang="sr-Latn-RS" sz="1800" dirty="0" err="1">
                <a:latin typeface="Times New Roman"/>
                <a:ea typeface="+mn-lt"/>
                <a:cs typeface="+mn-lt"/>
              </a:rPr>
              <a:t>слику</a:t>
            </a:r>
            <a:r>
              <a:rPr lang="sr-Latn-RS" sz="1800" dirty="0">
                <a:latin typeface="Times New Roman"/>
                <a:ea typeface="+mn-lt"/>
                <a:cs typeface="+mn-lt"/>
              </a:rPr>
              <a:t> </a:t>
            </a:r>
            <a:r>
              <a:rPr lang="sr-Latn-RS" sz="1800" dirty="0" err="1">
                <a:latin typeface="Times New Roman"/>
                <a:ea typeface="+mn-lt"/>
                <a:cs typeface="+mn-lt"/>
              </a:rPr>
              <a:t>уз</a:t>
            </a:r>
            <a:r>
              <a:rPr lang="sr-Latn-RS" sz="1800" dirty="0">
                <a:latin typeface="Times New Roman"/>
                <a:ea typeface="+mn-lt"/>
                <a:cs typeface="+mn-lt"/>
              </a:rPr>
              <a:t> </a:t>
            </a:r>
            <a:r>
              <a:rPr lang="sr-Latn-RS" sz="1800" dirty="0" err="1">
                <a:latin typeface="Times New Roman"/>
                <a:ea typeface="+mn-lt"/>
                <a:cs typeface="+mn-lt"/>
              </a:rPr>
              <a:t>помоћ</a:t>
            </a:r>
            <a:r>
              <a:rPr lang="sr-Latn-RS" sz="1800" dirty="0">
                <a:latin typeface="Times New Roman"/>
                <a:ea typeface="+mn-lt"/>
                <a:cs typeface="+mn-lt"/>
              </a:rPr>
              <a:t> </a:t>
            </a:r>
            <a:r>
              <a:rPr lang="sr-Latn-RS" sz="1800" dirty="0" err="1">
                <a:latin typeface="Times New Roman"/>
                <a:ea typeface="+mn-lt"/>
                <a:cs typeface="+mn-lt"/>
              </a:rPr>
              <a:t>једноставних</a:t>
            </a:r>
            <a:r>
              <a:rPr lang="sr-Latn-RS" sz="1800" dirty="0">
                <a:latin typeface="Times New Roman"/>
                <a:ea typeface="+mn-lt"/>
                <a:cs typeface="+mn-lt"/>
              </a:rPr>
              <a:t> </a:t>
            </a:r>
            <a:r>
              <a:rPr lang="sr-Latn-RS" sz="1800" dirty="0" err="1">
                <a:latin typeface="Times New Roman"/>
                <a:ea typeface="+mn-lt"/>
                <a:cs typeface="+mn-lt"/>
              </a:rPr>
              <a:t>цртежа</a:t>
            </a:r>
            <a:r>
              <a:rPr lang="sr-Latn-RS" sz="1800" dirty="0">
                <a:latin typeface="Times New Roman"/>
                <a:ea typeface="+mn-lt"/>
                <a:cs typeface="+mn-lt"/>
              </a:rPr>
              <a:t> (у </a:t>
            </a:r>
            <a:r>
              <a:rPr lang="sr-Latn-RS" sz="1800" dirty="0" err="1">
                <a:latin typeface="Times New Roman"/>
                <a:ea typeface="+mn-lt"/>
                <a:cs typeface="+mn-lt"/>
              </a:rPr>
              <a:t>штампаном</a:t>
            </a:r>
            <a:r>
              <a:rPr lang="sr-Latn-RS" sz="1800" dirty="0">
                <a:latin typeface="Times New Roman"/>
                <a:ea typeface="+mn-lt"/>
                <a:cs typeface="+mn-lt"/>
              </a:rPr>
              <a:t> </a:t>
            </a:r>
            <a:r>
              <a:rPr lang="sr-Latn-RS" sz="1800" dirty="0" err="1">
                <a:latin typeface="Times New Roman"/>
                <a:ea typeface="+mn-lt"/>
                <a:cs typeface="+mn-lt"/>
              </a:rPr>
              <a:t>облику</a:t>
            </a:r>
            <a:r>
              <a:rPr lang="sr-Latn-RS" sz="1800" dirty="0">
                <a:latin typeface="Times New Roman"/>
                <a:ea typeface="+mn-lt"/>
                <a:cs typeface="+mn-lt"/>
              </a:rPr>
              <a:t>); </a:t>
            </a:r>
            <a:r>
              <a:rPr lang="sr-Latn-RS" sz="1800" dirty="0" err="1">
                <a:latin typeface="Times New Roman"/>
                <a:ea typeface="+mn-lt"/>
                <a:cs typeface="+mn-lt"/>
              </a:rPr>
              <a:t>препозна</a:t>
            </a:r>
            <a:r>
              <a:rPr lang="sr-Latn-RS" sz="1800" dirty="0">
                <a:latin typeface="Times New Roman"/>
                <a:ea typeface="+mn-lt"/>
                <a:cs typeface="+mn-lt"/>
              </a:rPr>
              <a:t> </a:t>
            </a:r>
            <a:r>
              <a:rPr lang="sr-Latn-RS" sz="1800" dirty="0" err="1">
                <a:latin typeface="Times New Roman"/>
                <a:ea typeface="+mn-lt"/>
                <a:cs typeface="+mn-lt"/>
              </a:rPr>
              <a:t>покретну</a:t>
            </a:r>
            <a:r>
              <a:rPr lang="sr-Latn-RS" sz="1800" dirty="0">
                <a:latin typeface="Times New Roman"/>
                <a:ea typeface="+mn-lt"/>
                <a:cs typeface="+mn-lt"/>
              </a:rPr>
              <a:t> </a:t>
            </a:r>
            <a:r>
              <a:rPr lang="sr-Latn-RS" sz="1800" dirty="0" err="1">
                <a:latin typeface="Times New Roman"/>
                <a:ea typeface="+mn-lt"/>
                <a:cs typeface="+mn-lt"/>
              </a:rPr>
              <a:t>слику</a:t>
            </a:r>
            <a:r>
              <a:rPr lang="sr-Latn-RS" sz="1800" dirty="0">
                <a:latin typeface="Times New Roman"/>
                <a:ea typeface="+mn-lt"/>
                <a:cs typeface="+mn-lt"/>
              </a:rPr>
              <a:t> у </a:t>
            </a:r>
            <a:r>
              <a:rPr lang="sr-Latn-RS" sz="1800" dirty="0" err="1">
                <a:latin typeface="Times New Roman"/>
                <a:ea typeface="+mn-lt"/>
                <a:cs typeface="+mn-lt"/>
              </a:rPr>
              <a:t>дигиталном</a:t>
            </a:r>
            <a:r>
              <a:rPr lang="sr-Latn-RS" sz="1800" dirty="0">
                <a:latin typeface="Times New Roman"/>
                <a:ea typeface="+mn-lt"/>
                <a:cs typeface="+mn-lt"/>
              </a:rPr>
              <a:t> </a:t>
            </a:r>
            <a:r>
              <a:rPr lang="sr-Latn-RS" sz="1800" dirty="0" err="1">
                <a:latin typeface="Times New Roman"/>
                <a:ea typeface="+mn-lt"/>
                <a:cs typeface="+mn-lt"/>
              </a:rPr>
              <a:t>облику</a:t>
            </a:r>
            <a:r>
              <a:rPr lang="sr-Latn-RS" sz="1800" dirty="0">
                <a:latin typeface="Times New Roman"/>
                <a:ea typeface="+mn-lt"/>
                <a:cs typeface="+mn-lt"/>
              </a:rPr>
              <a:t>;</a:t>
            </a:r>
            <a:endParaRPr lang="sr-Latn-RS" sz="1800" dirty="0">
              <a:latin typeface="Times New Roman"/>
              <a:cs typeface="Times New Roman"/>
            </a:endParaRPr>
          </a:p>
          <a:p>
            <a:r>
              <a:rPr lang="sr-Latn-RS" sz="1800" dirty="0" err="1">
                <a:latin typeface="Times New Roman"/>
                <a:ea typeface="+mn-lt"/>
                <a:cs typeface="+mn-lt"/>
              </a:rPr>
              <a:t>препознаје</a:t>
            </a:r>
            <a:r>
              <a:rPr lang="sr-Latn-RS" sz="1800" dirty="0">
                <a:latin typeface="Times New Roman"/>
                <a:ea typeface="+mn-lt"/>
                <a:cs typeface="+mn-lt"/>
              </a:rPr>
              <a:t> </a:t>
            </a:r>
            <a:r>
              <a:rPr lang="sr-Latn-RS" sz="1800" dirty="0" err="1">
                <a:latin typeface="Times New Roman"/>
                <a:ea typeface="+mn-lt"/>
                <a:cs typeface="+mn-lt"/>
              </a:rPr>
              <a:t>неке</a:t>
            </a:r>
            <a:r>
              <a:rPr lang="sr-Latn-RS" sz="1800" dirty="0">
                <a:latin typeface="Times New Roman"/>
                <a:ea typeface="+mn-lt"/>
                <a:cs typeface="+mn-lt"/>
              </a:rPr>
              <a:t> </a:t>
            </a:r>
            <a:r>
              <a:rPr lang="sr-Latn-RS" sz="1800" dirty="0" err="1">
                <a:latin typeface="Times New Roman"/>
                <a:ea typeface="+mn-lt"/>
                <a:cs typeface="+mn-lt"/>
              </a:rPr>
              <a:t>од</a:t>
            </a:r>
            <a:r>
              <a:rPr lang="sr-Latn-RS" sz="1800" dirty="0">
                <a:latin typeface="Times New Roman"/>
                <a:ea typeface="+mn-lt"/>
                <a:cs typeface="+mn-lt"/>
              </a:rPr>
              <a:t> </a:t>
            </a:r>
            <a:r>
              <a:rPr lang="sr-Latn-RS" sz="1800" dirty="0" err="1">
                <a:latin typeface="Times New Roman"/>
                <a:ea typeface="+mn-lt"/>
                <a:cs typeface="+mn-lt"/>
              </a:rPr>
              <a:t>начина</a:t>
            </a:r>
            <a:r>
              <a:rPr lang="sr-Latn-RS" sz="1800" dirty="0">
                <a:latin typeface="Times New Roman"/>
                <a:ea typeface="+mn-lt"/>
                <a:cs typeface="+mn-lt"/>
              </a:rPr>
              <a:t> </a:t>
            </a:r>
            <a:r>
              <a:rPr lang="sr-Latn-RS" sz="1800" dirty="0" err="1">
                <a:latin typeface="Times New Roman"/>
                <a:ea typeface="+mn-lt"/>
                <a:cs typeface="+mn-lt"/>
              </a:rPr>
              <a:t>повезивања</a:t>
            </a:r>
            <a:r>
              <a:rPr lang="sr-Latn-RS" sz="1800" dirty="0">
                <a:latin typeface="Times New Roman"/>
                <a:ea typeface="+mn-lt"/>
                <a:cs typeface="+mn-lt"/>
              </a:rPr>
              <a:t> </a:t>
            </a:r>
            <a:r>
              <a:rPr lang="sr-Latn-RS" sz="1800" dirty="0" err="1">
                <a:latin typeface="Times New Roman"/>
                <a:ea typeface="+mn-lt"/>
                <a:cs typeface="+mn-lt"/>
              </a:rPr>
              <a:t>дигиталних</a:t>
            </a:r>
            <a:r>
              <a:rPr lang="sr-Latn-RS" sz="1800" dirty="0">
                <a:latin typeface="Times New Roman"/>
                <a:ea typeface="+mn-lt"/>
                <a:cs typeface="+mn-lt"/>
              </a:rPr>
              <a:t> </a:t>
            </a:r>
            <a:r>
              <a:rPr lang="sr-Latn-RS" sz="1800" dirty="0" err="1">
                <a:latin typeface="Times New Roman"/>
                <a:ea typeface="+mn-lt"/>
                <a:cs typeface="+mn-lt"/>
              </a:rPr>
              <a:t>уређаја</a:t>
            </a:r>
            <a:r>
              <a:rPr lang="sr-Latn-RS" sz="1800" dirty="0">
                <a:latin typeface="Times New Roman"/>
                <a:ea typeface="+mn-lt"/>
                <a:cs typeface="+mn-lt"/>
              </a:rPr>
              <a:t> (</a:t>
            </a:r>
            <a:r>
              <a:rPr lang="sr-Latn-RS" sz="1800" dirty="0" err="1">
                <a:latin typeface="Times New Roman"/>
                <a:ea typeface="+mn-lt"/>
                <a:cs typeface="+mn-lt"/>
              </a:rPr>
              <a:t>блутут</a:t>
            </a:r>
            <a:r>
              <a:rPr lang="sr-Latn-RS" sz="1800" dirty="0">
                <a:latin typeface="Times New Roman"/>
                <a:ea typeface="+mn-lt"/>
                <a:cs typeface="+mn-lt"/>
              </a:rPr>
              <a:t>, </a:t>
            </a:r>
            <a:r>
              <a:rPr lang="sr-Latn-RS" sz="1800" dirty="0" err="1">
                <a:latin typeface="Times New Roman"/>
                <a:ea typeface="+mn-lt"/>
                <a:cs typeface="+mn-lt"/>
              </a:rPr>
              <a:t>вај-фај</a:t>
            </a:r>
            <a:r>
              <a:rPr lang="sr-Latn-RS" sz="1800" dirty="0">
                <a:latin typeface="Times New Roman"/>
                <a:ea typeface="+mn-lt"/>
                <a:cs typeface="+mn-lt"/>
              </a:rPr>
              <a:t>...); </a:t>
            </a:r>
            <a:r>
              <a:rPr lang="sr-Latn-RS" sz="1800" dirty="0" err="1">
                <a:latin typeface="Times New Roman"/>
                <a:ea typeface="+mn-lt"/>
                <a:cs typeface="+mn-lt"/>
              </a:rPr>
              <a:t>наведе</a:t>
            </a:r>
            <a:r>
              <a:rPr lang="sr-Latn-RS" sz="1800" dirty="0">
                <a:latin typeface="Times New Roman"/>
                <a:ea typeface="+mn-lt"/>
                <a:cs typeface="+mn-lt"/>
              </a:rPr>
              <a:t> </a:t>
            </a:r>
            <a:r>
              <a:rPr lang="sr-Latn-RS" sz="1800" dirty="0" err="1">
                <a:latin typeface="Times New Roman"/>
                <a:ea typeface="+mn-lt"/>
                <a:cs typeface="+mn-lt"/>
              </a:rPr>
              <a:t>предности</a:t>
            </a:r>
            <a:r>
              <a:rPr lang="sr-Latn-RS" sz="1800" dirty="0">
                <a:latin typeface="Times New Roman"/>
                <a:ea typeface="+mn-lt"/>
                <a:cs typeface="+mn-lt"/>
              </a:rPr>
              <a:t> </a:t>
            </a:r>
            <a:r>
              <a:rPr lang="sr-Latn-RS" sz="1800" dirty="0" err="1">
                <a:latin typeface="Times New Roman"/>
                <a:ea typeface="+mn-lt"/>
                <a:cs typeface="+mn-lt"/>
              </a:rPr>
              <a:t>повезивања</a:t>
            </a:r>
            <a:r>
              <a:rPr lang="sr-Latn-RS" sz="1800" dirty="0">
                <a:latin typeface="Times New Roman"/>
                <a:ea typeface="+mn-lt"/>
                <a:cs typeface="+mn-lt"/>
              </a:rPr>
              <a:t> </a:t>
            </a:r>
            <a:r>
              <a:rPr lang="sr-Latn-RS" sz="1800" dirty="0" err="1">
                <a:latin typeface="Times New Roman"/>
                <a:ea typeface="+mn-lt"/>
                <a:cs typeface="+mn-lt"/>
              </a:rPr>
              <a:t>дигиталних</a:t>
            </a:r>
            <a:r>
              <a:rPr lang="sr-Latn-RS" sz="1800" dirty="0">
                <a:latin typeface="Times New Roman"/>
                <a:ea typeface="+mn-lt"/>
                <a:cs typeface="+mn-lt"/>
              </a:rPr>
              <a:t> </a:t>
            </a:r>
            <a:r>
              <a:rPr lang="sr-Latn-RS" sz="1800" dirty="0" err="1">
                <a:latin typeface="Times New Roman"/>
                <a:ea typeface="+mn-lt"/>
                <a:cs typeface="+mn-lt"/>
              </a:rPr>
              <a:t>уређаја</a:t>
            </a:r>
            <a:r>
              <a:rPr lang="sr-Latn-RS" sz="1800" dirty="0">
                <a:latin typeface="Times New Roman"/>
                <a:ea typeface="+mn-lt"/>
                <a:cs typeface="+mn-lt"/>
              </a:rPr>
              <a:t>;</a:t>
            </a:r>
            <a:endParaRPr lang="sr-Latn-RS" sz="1800" dirty="0">
              <a:latin typeface="Times New Roman"/>
              <a:cs typeface="Times New Roman"/>
            </a:endParaRPr>
          </a:p>
          <a:p>
            <a:r>
              <a:rPr lang="sr-Latn-RS" sz="1800" dirty="0" err="1">
                <a:latin typeface="Times New Roman"/>
                <a:ea typeface="+mn-lt"/>
                <a:cs typeface="+mn-lt"/>
              </a:rPr>
              <a:t>користи</a:t>
            </a:r>
            <a:r>
              <a:rPr lang="sr-Latn-RS" sz="1800" dirty="0">
                <a:latin typeface="Times New Roman"/>
                <a:ea typeface="+mn-lt"/>
                <a:cs typeface="+mn-lt"/>
              </a:rPr>
              <a:t> </a:t>
            </a:r>
            <a:r>
              <a:rPr lang="sr-Latn-RS" sz="1800" dirty="0" err="1">
                <a:latin typeface="Times New Roman"/>
                <a:ea typeface="+mn-lt"/>
                <a:cs typeface="+mn-lt"/>
              </a:rPr>
              <a:t>предности</a:t>
            </a:r>
            <a:r>
              <a:rPr lang="sr-Latn-RS" sz="1800" dirty="0">
                <a:latin typeface="Times New Roman"/>
                <a:ea typeface="+mn-lt"/>
                <a:cs typeface="+mn-lt"/>
              </a:rPr>
              <a:t> </a:t>
            </a:r>
            <a:r>
              <a:rPr lang="sr-Latn-RS" sz="1800" dirty="0" err="1">
                <a:latin typeface="Times New Roman"/>
                <a:ea typeface="+mn-lt"/>
                <a:cs typeface="+mn-lt"/>
              </a:rPr>
              <a:t>повезивања</a:t>
            </a:r>
            <a:r>
              <a:rPr lang="sr-Latn-RS" sz="1800" dirty="0">
                <a:latin typeface="Times New Roman"/>
                <a:ea typeface="+mn-lt"/>
                <a:cs typeface="+mn-lt"/>
              </a:rPr>
              <a:t> </a:t>
            </a:r>
            <a:r>
              <a:rPr lang="sr-Latn-RS" sz="1800" dirty="0" err="1">
                <a:latin typeface="Times New Roman"/>
                <a:ea typeface="+mn-lt"/>
                <a:cs typeface="+mn-lt"/>
              </a:rPr>
              <a:t>дигиталних</a:t>
            </a:r>
            <a:r>
              <a:rPr lang="sr-Latn-RS" sz="1800" dirty="0">
                <a:latin typeface="Times New Roman"/>
                <a:ea typeface="+mn-lt"/>
                <a:cs typeface="+mn-lt"/>
              </a:rPr>
              <a:t> </a:t>
            </a:r>
            <a:r>
              <a:rPr lang="sr-Latn-RS" sz="1800" dirty="0" err="1">
                <a:latin typeface="Times New Roman"/>
                <a:ea typeface="+mn-lt"/>
                <a:cs typeface="+mn-lt"/>
              </a:rPr>
              <a:t>уређаја</a:t>
            </a:r>
            <a:r>
              <a:rPr lang="sr-Latn-RS" sz="1800" dirty="0">
                <a:latin typeface="Times New Roman"/>
                <a:ea typeface="+mn-lt"/>
                <a:cs typeface="+mn-lt"/>
              </a:rPr>
              <a:t> </a:t>
            </a:r>
            <a:r>
              <a:rPr lang="sr-Latn-RS" sz="1800" dirty="0" err="1">
                <a:latin typeface="Times New Roman"/>
                <a:ea typeface="+mn-lt"/>
                <a:cs typeface="+mn-lt"/>
              </a:rPr>
              <a:t>за</a:t>
            </a:r>
            <a:r>
              <a:rPr lang="sr-Latn-RS" sz="1800" dirty="0">
                <a:latin typeface="Times New Roman"/>
                <a:ea typeface="+mn-lt"/>
                <a:cs typeface="+mn-lt"/>
              </a:rPr>
              <a:t> </a:t>
            </a:r>
            <a:r>
              <a:rPr lang="sr-Latn-RS" sz="1800" dirty="0" err="1">
                <a:latin typeface="Times New Roman"/>
                <a:ea typeface="+mn-lt"/>
                <a:cs typeface="+mn-lt"/>
              </a:rPr>
              <a:t>комуникацију</a:t>
            </a:r>
            <a:r>
              <a:rPr lang="sr-Latn-RS" sz="1800" dirty="0">
                <a:latin typeface="Times New Roman"/>
                <a:ea typeface="+mn-lt"/>
                <a:cs typeface="+mn-lt"/>
              </a:rPr>
              <a:t> и </a:t>
            </a:r>
            <a:r>
              <a:rPr lang="sr-Latn-RS" sz="1800" dirty="0" err="1">
                <a:latin typeface="Times New Roman"/>
                <a:ea typeface="+mn-lt"/>
                <a:cs typeface="+mn-lt"/>
              </a:rPr>
              <a:t>учење</a:t>
            </a:r>
            <a:r>
              <a:rPr lang="sr-Latn-RS" sz="1800" dirty="0">
                <a:latin typeface="Times New Roman"/>
                <a:ea typeface="+mn-lt"/>
                <a:cs typeface="+mn-lt"/>
              </a:rPr>
              <a:t>.</a:t>
            </a:r>
            <a:endParaRPr lang="sr-Latn-RS" sz="1800" dirty="0">
              <a:latin typeface="Times New Roman"/>
              <a:cs typeface="Times New Roman"/>
            </a:endParaRPr>
          </a:p>
          <a:p>
            <a:endParaRPr lang="sr-Latn-RS" sz="1800" dirty="0">
              <a:latin typeface="Times New Roman"/>
              <a:cs typeface="Calibri"/>
            </a:endParaRPr>
          </a:p>
        </p:txBody>
      </p:sp>
      <p:sp>
        <p:nvSpPr>
          <p:cNvPr id="30" name="Rectangle 2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12165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6F4BF3E2-2852-573D-7216-E64B5D9B8C05}"/>
              </a:ext>
            </a:extLst>
          </p:cNvPr>
          <p:cNvSpPr>
            <a:spLocks noGrp="1"/>
          </p:cNvSpPr>
          <p:nvPr>
            <p:ph type="title"/>
          </p:nvPr>
        </p:nvSpPr>
        <p:spPr>
          <a:xfrm>
            <a:off x="209547" y="1836402"/>
            <a:ext cx="3691426" cy="2359864"/>
          </a:xfrm>
        </p:spPr>
        <p:txBody>
          <a:bodyPr anchor="b">
            <a:noAutofit/>
          </a:bodyPr>
          <a:lstStyle/>
          <a:p>
            <a:pPr algn="ctr"/>
            <a:r>
              <a:rPr lang="sr-Latn-RS" sz="3600" b="1" dirty="0">
                <a:solidFill>
                  <a:srgbClr val="FFFFFF"/>
                </a:solidFill>
                <a:latin typeface="Times New Roman"/>
                <a:cs typeface="Calibri Light"/>
              </a:rPr>
              <a:t>БЕЗБЈЕДНО КОРИШЋЕЊЕ ДИГИТАЛНИХ УРЕЂАЈА</a:t>
            </a:r>
            <a:endParaRPr lang="sr-Latn-RS" sz="3600" b="1" dirty="0">
              <a:solidFill>
                <a:srgbClr val="FFFFFF"/>
              </a:solidFill>
              <a:latin typeface="Times New Roman"/>
            </a:endParaRPr>
          </a:p>
        </p:txBody>
      </p:sp>
      <p:sp>
        <p:nvSpPr>
          <p:cNvPr id="3" name="Čuvar mesta za sadržaj 2">
            <a:extLst>
              <a:ext uri="{FF2B5EF4-FFF2-40B4-BE49-F238E27FC236}">
                <a16:creationId xmlns="" xmlns:a16="http://schemas.microsoft.com/office/drawing/2014/main" id="{9549F7BB-9FFD-91C7-1652-EFE219253AE7}"/>
              </a:ext>
            </a:extLst>
          </p:cNvPr>
          <p:cNvSpPr>
            <a:spLocks noGrp="1"/>
          </p:cNvSpPr>
          <p:nvPr>
            <p:ph idx="1"/>
          </p:nvPr>
        </p:nvSpPr>
        <p:spPr>
          <a:xfrm>
            <a:off x="4810259" y="649480"/>
            <a:ext cx="6555347" cy="5546047"/>
          </a:xfrm>
        </p:spPr>
        <p:txBody>
          <a:bodyPr anchor="ctr">
            <a:normAutofit/>
          </a:bodyPr>
          <a:lstStyle/>
          <a:p>
            <a:pPr marL="0" indent="0" algn="just">
              <a:buNone/>
            </a:pPr>
            <a:r>
              <a:rPr lang="bs-Cyrl-BA" dirty="0">
                <a:latin typeface="Times New Roman"/>
                <a:ea typeface="+mn-lt"/>
                <a:cs typeface="+mn-lt"/>
              </a:rPr>
              <a:t>Посебни циљ</a:t>
            </a:r>
            <a:r>
              <a:rPr lang="sr-Cyrl-BA" dirty="0">
                <a:latin typeface="Times New Roman"/>
                <a:ea typeface="+mn-lt"/>
                <a:cs typeface="+mn-lt"/>
              </a:rPr>
              <a:t>еви</a:t>
            </a:r>
            <a:r>
              <a:rPr lang="bs-Cyrl-BA" dirty="0">
                <a:latin typeface="Times New Roman"/>
                <a:ea typeface="+mn-lt"/>
                <a:cs typeface="+mn-lt"/>
              </a:rPr>
              <a:t>:</a:t>
            </a:r>
            <a:r>
              <a:rPr lang="sr-Latn-RS" dirty="0">
                <a:latin typeface="Times New Roman"/>
                <a:ea typeface="+mn-lt"/>
                <a:cs typeface="+mn-lt"/>
              </a:rPr>
              <a:t> </a:t>
            </a:r>
            <a:endParaRPr lang="sr-Latn-RS" dirty="0">
              <a:latin typeface="Times New Roman"/>
              <a:cs typeface="Calibri" panose="020F0502020204030204"/>
            </a:endParaRPr>
          </a:p>
          <a:p>
            <a:pPr algn="just"/>
            <a:r>
              <a:rPr lang="bs-Cyrl-BA" dirty="0">
                <a:latin typeface="Times New Roman"/>
                <a:ea typeface="+mn-lt"/>
                <a:cs typeface="+mn-lt"/>
              </a:rPr>
              <a:t>оспособљавање за правилну и безбједну дигиталну комуникацију;</a:t>
            </a:r>
            <a:r>
              <a:rPr lang="sr-Latn-RS" dirty="0">
                <a:latin typeface="Times New Roman"/>
                <a:ea typeface="+mn-lt"/>
                <a:cs typeface="+mn-lt"/>
              </a:rPr>
              <a:t> </a:t>
            </a:r>
            <a:endParaRPr lang="sr-Latn-RS" dirty="0">
              <a:latin typeface="Times New Roman"/>
              <a:cs typeface="Times New Roman"/>
            </a:endParaRPr>
          </a:p>
          <a:p>
            <a:pPr algn="just"/>
            <a:r>
              <a:rPr lang="bs-Cyrl-BA" dirty="0">
                <a:latin typeface="Times New Roman"/>
                <a:ea typeface="+mn-lt"/>
                <a:cs typeface="+mn-lt"/>
              </a:rPr>
              <a:t>развијање свијести о потреби заштите животне средине;</a:t>
            </a:r>
            <a:r>
              <a:rPr lang="sr-Latn-RS" dirty="0">
                <a:latin typeface="Times New Roman"/>
                <a:ea typeface="+mn-lt"/>
                <a:cs typeface="+mn-lt"/>
              </a:rPr>
              <a:t> </a:t>
            </a:r>
            <a:endParaRPr lang="sr-Latn-RS" dirty="0">
              <a:latin typeface="Times New Roman"/>
              <a:ea typeface="+mn-lt"/>
              <a:cs typeface="Times New Roman"/>
            </a:endParaRPr>
          </a:p>
          <a:p>
            <a:pPr algn="just"/>
            <a:r>
              <a:rPr lang="bs-Cyrl-BA" dirty="0">
                <a:latin typeface="Times New Roman"/>
                <a:ea typeface="+mn-lt"/>
                <a:cs typeface="+mn-lt"/>
              </a:rPr>
              <a:t>оспособљавање за организацију времена за учење уз помоћ дигиталних уређаја</a:t>
            </a:r>
            <a:endParaRPr lang="sr-Latn-RS" dirty="0">
              <a:latin typeface="Times New Roman"/>
              <a:cs typeface="Times New Roman"/>
            </a:endParaRPr>
          </a:p>
        </p:txBody>
      </p:sp>
    </p:spTree>
    <p:extLst>
      <p:ext uri="{BB962C8B-B14F-4D97-AF65-F5344CB8AC3E}">
        <p14:creationId xmlns:p14="http://schemas.microsoft.com/office/powerpoint/2010/main" val="5508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kvir za tekst 3">
            <a:extLst>
              <a:ext uri="{FF2B5EF4-FFF2-40B4-BE49-F238E27FC236}">
                <a16:creationId xmlns="" xmlns:a16="http://schemas.microsoft.com/office/drawing/2014/main" id="{2C56B901-3D92-8719-73A5-5724318A932A}"/>
              </a:ext>
            </a:extLst>
          </p:cNvPr>
          <p:cNvSpPr txBox="1"/>
          <p:nvPr/>
        </p:nvSpPr>
        <p:spPr>
          <a:xfrm>
            <a:off x="461993" y="2021136"/>
            <a:ext cx="9804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z-Cyrl-AZ" sz="2800">
                <a:latin typeface="Times New Roman"/>
                <a:cs typeface="Times New Roman"/>
              </a:rPr>
              <a:t>Облици дигиталне комуникације, предности и ризици</a:t>
            </a:r>
            <a:endParaRPr lang="sr-Latn-RS" sz="2800">
              <a:latin typeface="Times New Roman"/>
              <a:cs typeface="Times New Roman"/>
            </a:endParaRPr>
          </a:p>
        </p:txBody>
      </p:sp>
      <p:sp>
        <p:nvSpPr>
          <p:cNvPr id="5" name="Okvir za tekst 4">
            <a:extLst>
              <a:ext uri="{FF2B5EF4-FFF2-40B4-BE49-F238E27FC236}">
                <a16:creationId xmlns="" xmlns:a16="http://schemas.microsoft.com/office/drawing/2014/main" id="{7C01EEDD-409B-A697-54E1-105969C80509}"/>
              </a:ext>
            </a:extLst>
          </p:cNvPr>
          <p:cNvSpPr txBox="1"/>
          <p:nvPr/>
        </p:nvSpPr>
        <p:spPr>
          <a:xfrm>
            <a:off x="468702" y="2539041"/>
            <a:ext cx="110820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err="1">
                <a:latin typeface="Times New Roman"/>
                <a:cs typeface="Times New Roman"/>
              </a:rPr>
              <a:t>Комуникација</a:t>
            </a:r>
            <a:r>
              <a:rPr lang="en-US" sz="2800" dirty="0">
                <a:latin typeface="Times New Roman"/>
                <a:cs typeface="Times New Roman"/>
              </a:rPr>
              <a:t> </a:t>
            </a:r>
            <a:r>
              <a:rPr lang="en-US" sz="2800" dirty="0" err="1">
                <a:latin typeface="Times New Roman"/>
                <a:cs typeface="Times New Roman"/>
              </a:rPr>
              <a:t>уз</a:t>
            </a:r>
            <a:r>
              <a:rPr lang="en-US" sz="2800" dirty="0">
                <a:latin typeface="Times New Roman"/>
                <a:cs typeface="Times New Roman"/>
              </a:rPr>
              <a:t> </a:t>
            </a:r>
            <a:r>
              <a:rPr lang="en-US" sz="2800" dirty="0" err="1">
                <a:latin typeface="Times New Roman"/>
                <a:cs typeface="Times New Roman"/>
              </a:rPr>
              <a:t>помоћ</a:t>
            </a:r>
            <a:r>
              <a:rPr lang="en-US" sz="2800" dirty="0">
                <a:latin typeface="Times New Roman"/>
                <a:cs typeface="Times New Roman"/>
              </a:rPr>
              <a:t> </a:t>
            </a:r>
            <a:r>
              <a:rPr lang="en-US" sz="2800" dirty="0" err="1">
                <a:latin typeface="Times New Roman"/>
                <a:cs typeface="Times New Roman"/>
              </a:rPr>
              <a:t>дигиталних</a:t>
            </a:r>
            <a:r>
              <a:rPr lang="en-US" sz="2800" dirty="0">
                <a:latin typeface="Times New Roman"/>
                <a:cs typeface="Times New Roman"/>
              </a:rPr>
              <a:t>  </a:t>
            </a:r>
            <a:r>
              <a:rPr lang="en-US" sz="2800" dirty="0" err="1">
                <a:latin typeface="Times New Roman"/>
                <a:cs typeface="Times New Roman"/>
              </a:rPr>
              <a:t>уређаја</a:t>
            </a:r>
            <a:r>
              <a:rPr lang="en-US" sz="2800" dirty="0">
                <a:latin typeface="Times New Roman"/>
                <a:cs typeface="Times New Roman"/>
              </a:rPr>
              <a:t> </a:t>
            </a:r>
            <a:r>
              <a:rPr lang="en-US" sz="2800" dirty="0" err="1">
                <a:latin typeface="Times New Roman"/>
                <a:cs typeface="Times New Roman"/>
              </a:rPr>
              <a:t>при</a:t>
            </a:r>
            <a:r>
              <a:rPr lang="en-US" sz="2800" dirty="0">
                <a:latin typeface="Times New Roman"/>
                <a:cs typeface="Times New Roman"/>
              </a:rPr>
              <a:t> </a:t>
            </a:r>
            <a:r>
              <a:rPr lang="en-US" sz="2800" dirty="0" err="1">
                <a:latin typeface="Times New Roman"/>
                <a:cs typeface="Times New Roman"/>
              </a:rPr>
              <a:t>учењу</a:t>
            </a:r>
            <a:endParaRPr lang="en-US" sz="2800" dirty="0">
              <a:latin typeface="Times New Roman"/>
              <a:cs typeface="Times New Roman"/>
            </a:endParaRPr>
          </a:p>
        </p:txBody>
      </p:sp>
      <p:sp>
        <p:nvSpPr>
          <p:cNvPr id="6" name="Okvir za tekst 5">
            <a:extLst>
              <a:ext uri="{FF2B5EF4-FFF2-40B4-BE49-F238E27FC236}">
                <a16:creationId xmlns="" xmlns:a16="http://schemas.microsoft.com/office/drawing/2014/main" id="{F50B5D03-C096-B60D-2756-550C84988CC8}"/>
              </a:ext>
            </a:extLst>
          </p:cNvPr>
          <p:cNvSpPr txBox="1"/>
          <p:nvPr/>
        </p:nvSpPr>
        <p:spPr>
          <a:xfrm>
            <a:off x="454325" y="3171646"/>
            <a:ext cx="108951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err="1">
                <a:latin typeface="Times New Roman"/>
                <a:cs typeface="Times New Roman"/>
              </a:rPr>
              <a:t>Безбједност</a:t>
            </a:r>
            <a:r>
              <a:rPr lang="en-US" sz="2800">
                <a:latin typeface="Times New Roman"/>
                <a:cs typeface="Times New Roman"/>
              </a:rPr>
              <a:t> </a:t>
            </a:r>
            <a:r>
              <a:rPr lang="en-US" sz="2800" err="1">
                <a:latin typeface="Times New Roman"/>
                <a:cs typeface="Times New Roman"/>
              </a:rPr>
              <a:t>информација</a:t>
            </a:r>
            <a:r>
              <a:rPr lang="en-US" sz="2800">
                <a:latin typeface="Times New Roman"/>
                <a:cs typeface="Times New Roman"/>
              </a:rPr>
              <a:t> </a:t>
            </a:r>
            <a:r>
              <a:rPr lang="en-US" sz="2800" err="1">
                <a:latin typeface="Times New Roman"/>
                <a:cs typeface="Times New Roman"/>
              </a:rPr>
              <a:t>сачуваних</a:t>
            </a:r>
            <a:r>
              <a:rPr lang="en-US" sz="2800">
                <a:latin typeface="Times New Roman"/>
                <a:cs typeface="Times New Roman"/>
              </a:rPr>
              <a:t> </a:t>
            </a:r>
            <a:r>
              <a:rPr lang="en-US" sz="2800" err="1">
                <a:latin typeface="Times New Roman"/>
                <a:cs typeface="Times New Roman"/>
              </a:rPr>
              <a:t>на</a:t>
            </a:r>
            <a:r>
              <a:rPr lang="en-US" sz="2800">
                <a:latin typeface="Times New Roman"/>
                <a:cs typeface="Times New Roman"/>
              </a:rPr>
              <a:t> </a:t>
            </a:r>
            <a:r>
              <a:rPr lang="en-US" sz="2800" err="1">
                <a:latin typeface="Times New Roman"/>
                <a:cs typeface="Times New Roman"/>
              </a:rPr>
              <a:t>дигиталном</a:t>
            </a:r>
            <a:r>
              <a:rPr lang="en-US" sz="2800">
                <a:latin typeface="Times New Roman"/>
                <a:cs typeface="Times New Roman"/>
              </a:rPr>
              <a:t> </a:t>
            </a:r>
            <a:r>
              <a:rPr lang="en-US" sz="2800" err="1">
                <a:latin typeface="Times New Roman"/>
                <a:cs typeface="Times New Roman"/>
              </a:rPr>
              <a:t>уређају</a:t>
            </a:r>
          </a:p>
        </p:txBody>
      </p:sp>
      <p:sp>
        <p:nvSpPr>
          <p:cNvPr id="7" name="Okvir za tekst 6">
            <a:extLst>
              <a:ext uri="{FF2B5EF4-FFF2-40B4-BE49-F238E27FC236}">
                <a16:creationId xmlns="" xmlns:a16="http://schemas.microsoft.com/office/drawing/2014/main" id="{170C179A-A5FE-17ED-29D3-9149A7609191}"/>
              </a:ext>
            </a:extLst>
          </p:cNvPr>
          <p:cNvSpPr txBox="1"/>
          <p:nvPr/>
        </p:nvSpPr>
        <p:spPr>
          <a:xfrm>
            <a:off x="468701" y="3861758"/>
            <a:ext cx="98312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err="1">
                <a:latin typeface="Times New Roman"/>
                <a:cs typeface="Times New Roman"/>
              </a:rPr>
              <a:t>Понашање</a:t>
            </a:r>
            <a:r>
              <a:rPr lang="en-US" sz="2800">
                <a:latin typeface="Times New Roman"/>
                <a:cs typeface="Times New Roman"/>
              </a:rPr>
              <a:t> </a:t>
            </a:r>
            <a:r>
              <a:rPr lang="en-US" sz="2800" err="1">
                <a:latin typeface="Times New Roman"/>
                <a:cs typeface="Times New Roman"/>
              </a:rPr>
              <a:t>на</a:t>
            </a:r>
            <a:r>
              <a:rPr lang="en-US" sz="2800">
                <a:latin typeface="Times New Roman"/>
                <a:cs typeface="Times New Roman"/>
              </a:rPr>
              <a:t> </a:t>
            </a:r>
            <a:r>
              <a:rPr lang="en-US" sz="2800" err="1">
                <a:latin typeface="Times New Roman"/>
                <a:cs typeface="Times New Roman"/>
              </a:rPr>
              <a:t>интернету</a:t>
            </a:r>
            <a:r>
              <a:rPr lang="en-US" sz="2800">
                <a:latin typeface="Times New Roman"/>
                <a:cs typeface="Times New Roman"/>
              </a:rPr>
              <a:t> – </a:t>
            </a:r>
            <a:r>
              <a:rPr lang="en-US" sz="2800" err="1">
                <a:latin typeface="Times New Roman"/>
                <a:cs typeface="Times New Roman"/>
              </a:rPr>
              <a:t>интернет</a:t>
            </a:r>
            <a:r>
              <a:rPr lang="en-US" sz="2800">
                <a:latin typeface="Times New Roman"/>
                <a:cs typeface="Times New Roman"/>
              </a:rPr>
              <a:t> </a:t>
            </a:r>
            <a:r>
              <a:rPr lang="en-US" sz="2800" err="1">
                <a:latin typeface="Times New Roman"/>
                <a:cs typeface="Times New Roman"/>
              </a:rPr>
              <a:t>бонтон</a:t>
            </a:r>
            <a:r>
              <a:rPr lang="en-US" sz="2800">
                <a:latin typeface="Times New Roman"/>
                <a:cs typeface="Times New Roman"/>
              </a:rPr>
              <a:t>. </a:t>
            </a:r>
          </a:p>
        </p:txBody>
      </p:sp>
      <p:sp>
        <p:nvSpPr>
          <p:cNvPr id="9" name="Okvir za tekst 8">
            <a:extLst>
              <a:ext uri="{FF2B5EF4-FFF2-40B4-BE49-F238E27FC236}">
                <a16:creationId xmlns="" xmlns:a16="http://schemas.microsoft.com/office/drawing/2014/main" id="{6FF5B4E7-6301-CCC0-51E9-538607EE440C}"/>
              </a:ext>
            </a:extLst>
          </p:cNvPr>
          <p:cNvSpPr txBox="1"/>
          <p:nvPr/>
        </p:nvSpPr>
        <p:spPr>
          <a:xfrm>
            <a:off x="468701" y="4494362"/>
            <a:ext cx="108232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err="1">
                <a:latin typeface="Times New Roman"/>
                <a:cs typeface="Times New Roman"/>
              </a:rPr>
              <a:t>Организација</a:t>
            </a:r>
            <a:r>
              <a:rPr lang="en-US" sz="2800">
                <a:latin typeface="Times New Roman"/>
                <a:cs typeface="Times New Roman"/>
              </a:rPr>
              <a:t> </a:t>
            </a:r>
            <a:r>
              <a:rPr lang="en-US" sz="2800" err="1">
                <a:latin typeface="Times New Roman"/>
                <a:cs typeface="Times New Roman"/>
              </a:rPr>
              <a:t>времена</a:t>
            </a:r>
            <a:r>
              <a:rPr lang="en-US" sz="2800">
                <a:latin typeface="Times New Roman"/>
                <a:cs typeface="Times New Roman"/>
              </a:rPr>
              <a:t> и </a:t>
            </a:r>
            <a:r>
              <a:rPr lang="en-US" sz="2800" err="1">
                <a:latin typeface="Times New Roman"/>
                <a:cs typeface="Times New Roman"/>
              </a:rPr>
              <a:t>услова</a:t>
            </a:r>
            <a:r>
              <a:rPr lang="en-US" sz="2800">
                <a:latin typeface="Times New Roman"/>
                <a:cs typeface="Times New Roman"/>
              </a:rPr>
              <a:t> </a:t>
            </a:r>
            <a:r>
              <a:rPr lang="en-US" sz="2800" err="1">
                <a:latin typeface="Times New Roman"/>
                <a:cs typeface="Times New Roman"/>
              </a:rPr>
              <a:t>за</a:t>
            </a:r>
            <a:r>
              <a:rPr lang="en-US" sz="2800">
                <a:latin typeface="Times New Roman"/>
                <a:cs typeface="Times New Roman"/>
              </a:rPr>
              <a:t> </a:t>
            </a:r>
            <a:r>
              <a:rPr lang="en-US" sz="2800" err="1">
                <a:latin typeface="Times New Roman"/>
                <a:cs typeface="Times New Roman"/>
              </a:rPr>
              <a:t>рад</a:t>
            </a:r>
            <a:r>
              <a:rPr lang="en-US" sz="2800">
                <a:latin typeface="Times New Roman"/>
                <a:cs typeface="Times New Roman"/>
              </a:rPr>
              <a:t> </a:t>
            </a:r>
            <a:r>
              <a:rPr lang="en-US" sz="2800" err="1">
                <a:latin typeface="Times New Roman"/>
                <a:cs typeface="Times New Roman"/>
              </a:rPr>
              <a:t>при</a:t>
            </a:r>
            <a:r>
              <a:rPr lang="en-US" sz="2800">
                <a:latin typeface="Times New Roman"/>
                <a:cs typeface="Times New Roman"/>
              </a:rPr>
              <a:t> </a:t>
            </a:r>
            <a:r>
              <a:rPr lang="en-US" sz="2800" err="1">
                <a:latin typeface="Times New Roman"/>
                <a:cs typeface="Times New Roman"/>
              </a:rPr>
              <a:t>учењу</a:t>
            </a:r>
            <a:r>
              <a:rPr lang="en-US" sz="2800">
                <a:latin typeface="Times New Roman"/>
                <a:cs typeface="Times New Roman"/>
              </a:rPr>
              <a:t> </a:t>
            </a:r>
            <a:r>
              <a:rPr lang="en-US" sz="2800" err="1">
                <a:latin typeface="Times New Roman"/>
                <a:cs typeface="Times New Roman"/>
              </a:rPr>
              <a:t>уз</a:t>
            </a:r>
            <a:r>
              <a:rPr lang="en-US" sz="2800">
                <a:latin typeface="Times New Roman"/>
                <a:cs typeface="Times New Roman"/>
              </a:rPr>
              <a:t> </a:t>
            </a:r>
            <a:r>
              <a:rPr lang="en-US" sz="2800" err="1">
                <a:latin typeface="Times New Roman"/>
                <a:cs typeface="Times New Roman"/>
              </a:rPr>
              <a:t>помоћ</a:t>
            </a:r>
            <a:r>
              <a:rPr lang="en-US" sz="2800">
                <a:latin typeface="Times New Roman"/>
                <a:cs typeface="Times New Roman"/>
              </a:rPr>
              <a:t> </a:t>
            </a:r>
            <a:r>
              <a:rPr lang="en-US" sz="2800" err="1">
                <a:latin typeface="Times New Roman"/>
                <a:cs typeface="Times New Roman"/>
              </a:rPr>
              <a:t>дигиталних</a:t>
            </a:r>
            <a:r>
              <a:rPr lang="en-US" sz="2800">
                <a:latin typeface="Times New Roman"/>
                <a:cs typeface="Times New Roman"/>
              </a:rPr>
              <a:t> </a:t>
            </a:r>
            <a:r>
              <a:rPr lang="en-US" sz="2800" err="1">
                <a:latin typeface="Times New Roman"/>
                <a:cs typeface="Times New Roman"/>
              </a:rPr>
              <a:t>садржаја</a:t>
            </a:r>
          </a:p>
        </p:txBody>
      </p:sp>
      <p:sp>
        <p:nvSpPr>
          <p:cNvPr id="11" name="Okvir za tekst 10">
            <a:extLst>
              <a:ext uri="{FF2B5EF4-FFF2-40B4-BE49-F238E27FC236}">
                <a16:creationId xmlns="" xmlns:a16="http://schemas.microsoft.com/office/drawing/2014/main" id="{447C3711-E4D1-F1A2-71C6-7658ABC2C82C}"/>
              </a:ext>
            </a:extLst>
          </p:cNvPr>
          <p:cNvSpPr txBox="1"/>
          <p:nvPr/>
        </p:nvSpPr>
        <p:spPr>
          <a:xfrm>
            <a:off x="468702" y="5543910"/>
            <a:ext cx="109526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err="1">
                <a:latin typeface="Times New Roman"/>
                <a:cs typeface="Times New Roman"/>
              </a:rPr>
              <a:t>Електронски</a:t>
            </a:r>
            <a:r>
              <a:rPr lang="en-US" sz="2800">
                <a:latin typeface="Times New Roman"/>
                <a:cs typeface="Times New Roman"/>
              </a:rPr>
              <a:t> </a:t>
            </a:r>
            <a:r>
              <a:rPr lang="en-US" sz="2800" err="1">
                <a:latin typeface="Times New Roman"/>
                <a:cs typeface="Times New Roman"/>
              </a:rPr>
              <a:t>отпад</a:t>
            </a:r>
            <a:r>
              <a:rPr lang="en-US" sz="2800">
                <a:latin typeface="Times New Roman"/>
                <a:cs typeface="Times New Roman"/>
              </a:rPr>
              <a:t> и </a:t>
            </a:r>
            <a:r>
              <a:rPr lang="en-US" sz="2800" err="1">
                <a:latin typeface="Times New Roman"/>
                <a:cs typeface="Times New Roman"/>
              </a:rPr>
              <a:t>зaштита</a:t>
            </a:r>
            <a:r>
              <a:rPr lang="en-US" sz="2800">
                <a:latin typeface="Times New Roman"/>
                <a:cs typeface="Times New Roman"/>
              </a:rPr>
              <a:t>  </a:t>
            </a:r>
            <a:r>
              <a:rPr lang="en-US" sz="2800" err="1">
                <a:latin typeface="Times New Roman"/>
                <a:cs typeface="Times New Roman"/>
              </a:rPr>
              <a:t>животне</a:t>
            </a:r>
            <a:r>
              <a:rPr lang="en-US" sz="2800">
                <a:latin typeface="Times New Roman"/>
                <a:cs typeface="Times New Roman"/>
              </a:rPr>
              <a:t> </a:t>
            </a:r>
            <a:r>
              <a:rPr lang="en-US" sz="2800" err="1">
                <a:latin typeface="Times New Roman"/>
                <a:cs typeface="Times New Roman"/>
              </a:rPr>
              <a:t>средине</a:t>
            </a:r>
            <a:endParaRPr lang="en-US" sz="2800">
              <a:latin typeface="Times New Roman"/>
              <a:cs typeface="Times New Roman"/>
            </a:endParaRPr>
          </a:p>
        </p:txBody>
      </p:sp>
      <p:sp>
        <p:nvSpPr>
          <p:cNvPr id="15" name="Naslov 14">
            <a:extLst>
              <a:ext uri="{FF2B5EF4-FFF2-40B4-BE49-F238E27FC236}">
                <a16:creationId xmlns="" xmlns:a16="http://schemas.microsoft.com/office/drawing/2014/main" id="{CB61C98F-04A8-7638-1076-5F290C3921B3}"/>
              </a:ext>
            </a:extLst>
          </p:cNvPr>
          <p:cNvSpPr>
            <a:spLocks noGrp="1"/>
          </p:cNvSpPr>
          <p:nvPr>
            <p:ph type="title"/>
          </p:nvPr>
        </p:nvSpPr>
        <p:spPr>
          <a:xfrm>
            <a:off x="406879" y="120710"/>
            <a:ext cx="11450128" cy="1339940"/>
          </a:xfrm>
        </p:spPr>
        <p:txBody>
          <a:bodyPr>
            <a:normAutofit/>
          </a:bodyPr>
          <a:lstStyle/>
          <a:p>
            <a:pPr algn="ctr"/>
            <a:r>
              <a:rPr lang="sr-Latn-RS" sz="3600" dirty="0">
                <a:solidFill>
                  <a:srgbClr val="FFFFFF"/>
                </a:solidFill>
                <a:latin typeface="Times New Roman"/>
                <a:ea typeface="+mj-lt"/>
                <a:cs typeface="+mj-lt"/>
              </a:rPr>
              <a:t>БЕЗБЈЕДНО КОРИШЋЕЊЕ ДИГИТАЛНИХ УРЕЂАЈА</a:t>
            </a:r>
            <a:endParaRPr lang="sr-Latn-RS" sz="3600" dirty="0">
              <a:latin typeface="Times New Roman"/>
              <a:cs typeface="Times New Roman"/>
            </a:endParaRPr>
          </a:p>
        </p:txBody>
      </p:sp>
    </p:spTree>
    <p:extLst>
      <p:ext uri="{BB962C8B-B14F-4D97-AF65-F5344CB8AC3E}">
        <p14:creationId xmlns:p14="http://schemas.microsoft.com/office/powerpoint/2010/main" val="2038627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sr-Cyrl-RS"/>
              <a:t>Комуникација коју ће ученици остваривати путем дигиталних уређаја треба бити усмјерена на одобрену платформу за учење Е</a:t>
            </a:r>
            <a:r>
              <a:rPr lang="en-GB"/>
              <a:t>duIS </a:t>
            </a:r>
            <a:r>
              <a:rPr lang="sr-Cyrl-RS"/>
              <a:t>која садржи пакет </a:t>
            </a:r>
            <a:r>
              <a:rPr lang="en-GB"/>
              <a:t>Office 365 (</a:t>
            </a:r>
            <a:r>
              <a:rPr lang="sr-Cyrl-RS"/>
              <a:t>Тимс, Бијела табла и слично). Неопходно је ученицима демонстрирати на који начин ће приступити платформи за учење (</a:t>
            </a:r>
            <a:r>
              <a:rPr lang="en-GB"/>
              <a:t>EduIS) </a:t>
            </a:r>
            <a:endParaRPr lang="sr-Cyrl-RS" dirty="0"/>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47494" y="1170528"/>
            <a:ext cx="7458075" cy="3785652"/>
          </a:xfrm>
          <a:prstGeom prst="rect">
            <a:avLst/>
          </a:prstGeom>
          <a:noFill/>
        </p:spPr>
        <p:txBody>
          <a:bodyPr wrap="square" rtlCol="0">
            <a:spAutoFit/>
          </a:bodyPr>
          <a:lstStyle/>
          <a:p>
            <a:pPr marL="285750" indent="-285750" fontAlgn="base">
              <a:buFont typeface="Arial" panose="020B0604020202020204" pitchFamily="34" charset="0"/>
              <a:buChar char="•"/>
            </a:pPr>
            <a:r>
              <a:rPr lang="sr-Cyrl-BA" sz="2400" dirty="0">
                <a:latin typeface="Times New Roman" panose="02020603050405020304" pitchFamily="18" charset="0"/>
                <a:cs typeface="Times New Roman" panose="02020603050405020304" pitchFamily="18" charset="0"/>
              </a:rPr>
              <a:t>А</a:t>
            </a:r>
            <a:r>
              <a:rPr lang="sr-Cyrl-BA" sz="2400" dirty="0" smtClean="0">
                <a:latin typeface="Times New Roman" panose="02020603050405020304" pitchFamily="18" charset="0"/>
                <a:cs typeface="Times New Roman" panose="02020603050405020304" pitchFamily="18" charset="0"/>
              </a:rPr>
              <a:t>пликације </a:t>
            </a:r>
            <a:r>
              <a:rPr lang="sr-Cyrl-BA" sz="2400" dirty="0">
                <a:latin typeface="Times New Roman" panose="02020603050405020304" pitchFamily="18" charset="0"/>
                <a:cs typeface="Times New Roman" panose="02020603050405020304" pitchFamily="18" charset="0"/>
              </a:rPr>
              <a:t>за </a:t>
            </a:r>
            <a:r>
              <a:rPr lang="sr-Cyrl-BA" sz="2400" dirty="0" smtClean="0">
                <a:latin typeface="Times New Roman" panose="02020603050405020304" pitchFamily="18" charset="0"/>
                <a:cs typeface="Times New Roman" panose="02020603050405020304" pitchFamily="18" charset="0"/>
              </a:rPr>
              <a:t>комуникацију, </a:t>
            </a:r>
          </a:p>
          <a:p>
            <a:pPr marL="285750" indent="-285750" fontAlgn="base">
              <a:buFont typeface="Arial" panose="020B0604020202020204" pitchFamily="34" charset="0"/>
              <a:buChar char="•"/>
            </a:pPr>
            <a:r>
              <a:rPr lang="sr-Cyrl-BA" sz="2400" dirty="0" smtClean="0">
                <a:latin typeface="Times New Roman" panose="02020603050405020304" pitchFamily="18" charset="0"/>
                <a:cs typeface="Times New Roman" panose="02020603050405020304" pitchFamily="18" charset="0"/>
              </a:rPr>
              <a:t>могућности </a:t>
            </a:r>
            <a:r>
              <a:rPr lang="sr-Cyrl-BA" sz="2400" dirty="0">
                <a:latin typeface="Times New Roman" panose="02020603050405020304" pitchFamily="18" charset="0"/>
                <a:cs typeface="Times New Roman" panose="02020603050405020304" pitchFamily="18" charset="0"/>
              </a:rPr>
              <a:t>основних облика комуникације: </a:t>
            </a:r>
            <a:r>
              <a:rPr lang="sr-Cyrl-BA" sz="2400" dirty="0" smtClean="0">
                <a:latin typeface="Times New Roman" panose="02020603050405020304" pitchFamily="18" charset="0"/>
                <a:cs typeface="Times New Roman" panose="02020603050405020304" pitchFamily="18" charset="0"/>
              </a:rPr>
              <a:t>гласовне </a:t>
            </a:r>
            <a:r>
              <a:rPr lang="sr-Cyrl-BA" sz="2400" dirty="0">
                <a:latin typeface="Times New Roman" panose="02020603050405020304" pitchFamily="18" charset="0"/>
                <a:cs typeface="Times New Roman" panose="02020603050405020304" pitchFamily="18" charset="0"/>
              </a:rPr>
              <a:t>и видео поруке, видео позив и писање </a:t>
            </a:r>
            <a:r>
              <a:rPr lang="sr-Cyrl-BA" sz="2400" dirty="0" smtClean="0">
                <a:latin typeface="Times New Roman" panose="02020603050405020304" pitchFamily="18" charset="0"/>
                <a:cs typeface="Times New Roman" panose="02020603050405020304" pitchFamily="18" charset="0"/>
              </a:rPr>
              <a:t>порука, </a:t>
            </a:r>
          </a:p>
          <a:p>
            <a:pPr marL="285750" indent="-285750" fontAlgn="base">
              <a:buFont typeface="Arial" panose="020B0604020202020204" pitchFamily="34" charset="0"/>
              <a:buChar char="•"/>
            </a:pPr>
            <a:r>
              <a:rPr lang="sr-Cyrl-BA" sz="2400" dirty="0" smtClean="0">
                <a:latin typeface="Times New Roman" panose="02020603050405020304" pitchFamily="18" charset="0"/>
                <a:cs typeface="Times New Roman" panose="02020603050405020304" pitchFamily="18" charset="0"/>
              </a:rPr>
              <a:t>важност чувања личних података,</a:t>
            </a:r>
          </a:p>
          <a:p>
            <a:pPr marL="285750" indent="-285750" fontAlgn="base">
              <a:buFont typeface="Arial" panose="020B0604020202020204" pitchFamily="34" charset="0"/>
              <a:buChar char="•"/>
            </a:pPr>
            <a:r>
              <a:rPr lang="sr-Cyrl-BA" sz="2400" dirty="0" smtClean="0">
                <a:latin typeface="Times New Roman" panose="02020603050405020304" pitchFamily="18" charset="0"/>
                <a:cs typeface="Times New Roman" panose="02020603050405020304" pitchFamily="18" charset="0"/>
              </a:rPr>
              <a:t>појам „лозинка“ </a:t>
            </a:r>
            <a:r>
              <a:rPr lang="sr-Cyrl-BA" sz="2400" dirty="0">
                <a:latin typeface="Times New Roman" panose="02020603050405020304" pitchFamily="18" charset="0"/>
                <a:cs typeface="Times New Roman" panose="02020603050405020304" pitchFamily="18" charset="0"/>
              </a:rPr>
              <a:t>и </a:t>
            </a:r>
            <a:r>
              <a:rPr lang="sr-Cyrl-BA" sz="2400" dirty="0" smtClean="0">
                <a:latin typeface="Times New Roman" panose="02020603050405020304" pitchFamily="18" charset="0"/>
                <a:cs typeface="Times New Roman" panose="02020603050405020304" pitchFamily="18" charset="0"/>
              </a:rPr>
              <a:t>њена примјена у </a:t>
            </a:r>
            <a:r>
              <a:rPr lang="sr-Cyrl-BA" sz="2400" dirty="0">
                <a:latin typeface="Times New Roman" panose="02020603050405020304" pitchFamily="18" charset="0"/>
                <a:cs typeface="Times New Roman" panose="02020603050405020304" pitchFamily="18" charset="0"/>
              </a:rPr>
              <a:t>дигиталном </a:t>
            </a:r>
            <a:r>
              <a:rPr lang="sr-Cyrl-BA" sz="2400" dirty="0" smtClean="0">
                <a:latin typeface="Times New Roman" panose="02020603050405020304" pitchFamily="18" charset="0"/>
                <a:cs typeface="Times New Roman" panose="02020603050405020304" pitchFamily="18" charset="0"/>
              </a:rPr>
              <a:t>свијету</a:t>
            </a:r>
            <a:r>
              <a:rPr lang="sr-Cyrl-BA" sz="2400" dirty="0">
                <a:latin typeface="Times New Roman" panose="02020603050405020304" pitchFamily="18" charset="0"/>
                <a:cs typeface="Times New Roman" panose="02020603050405020304" pitchFamily="18" charset="0"/>
              </a:rPr>
              <a:t>,</a:t>
            </a:r>
            <a:endParaRPr lang="sr-Cyrl-BA" sz="2400"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sr-Cyrl-BA" sz="2400" dirty="0" smtClean="0">
                <a:latin typeface="Times New Roman" panose="02020603050405020304" pitchFamily="18" charset="0"/>
                <a:cs typeface="Times New Roman" panose="02020603050405020304" pitchFamily="18" charset="0"/>
              </a:rPr>
              <a:t>начин на који се </a:t>
            </a:r>
            <a:r>
              <a:rPr lang="sr-Cyrl-BA" sz="2400" dirty="0">
                <a:latin typeface="Times New Roman" panose="02020603050405020304" pitchFamily="18" charset="0"/>
                <a:cs typeface="Times New Roman" panose="02020603050405020304" pitchFamily="18" charset="0"/>
              </a:rPr>
              <a:t>могу правити јаке лозинке (садрже од осам до десет знакова од којих су ту велика и мала слова, бројеви и знакови, те се обично пишу  латиничним писмом</a:t>
            </a:r>
            <a:r>
              <a:rPr lang="sr-Cyrl-BA" sz="2400" dirty="0" smtClean="0">
                <a:latin typeface="Times New Roman" panose="02020603050405020304" pitchFamily="18" charset="0"/>
                <a:cs typeface="Times New Roman" panose="02020603050405020304" pitchFamily="18" charset="0"/>
              </a:rPr>
              <a:t>).</a:t>
            </a:r>
            <a:endParaRPr lang="sr-Cyrl-RS" sz="2400" dirty="0">
              <a:latin typeface="Times New Roman" panose="02020603050405020304" pitchFamily="18" charset="0"/>
              <a:cs typeface="Times New Roman" panose="02020603050405020304" pitchFamily="18" charset="0"/>
            </a:endParaRPr>
          </a:p>
        </p:txBody>
      </p:sp>
      <p:sp>
        <p:nvSpPr>
          <p:cNvPr id="10" name="Okvir za tekst 4">
            <a:extLst>
              <a:ext uri="{FF2B5EF4-FFF2-40B4-BE49-F238E27FC236}">
                <a16:creationId xmlns="" xmlns:a16="http://schemas.microsoft.com/office/drawing/2014/main" id="{7C01EEDD-409B-A697-54E1-105969C80509}"/>
              </a:ext>
            </a:extLst>
          </p:cNvPr>
          <p:cNvSpPr txBox="1"/>
          <p:nvPr/>
        </p:nvSpPr>
        <p:spPr>
          <a:xfrm>
            <a:off x="4905058" y="100333"/>
            <a:ext cx="600839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err="1">
                <a:latin typeface="Times New Roman"/>
                <a:cs typeface="Times New Roman"/>
              </a:rPr>
              <a:t>Комуникација</a:t>
            </a:r>
            <a:r>
              <a:rPr lang="en-US" sz="2800" b="1" dirty="0">
                <a:latin typeface="Times New Roman"/>
                <a:cs typeface="Times New Roman"/>
              </a:rPr>
              <a:t> </a:t>
            </a:r>
            <a:r>
              <a:rPr lang="en-US" sz="2800" b="1" dirty="0" err="1">
                <a:latin typeface="Times New Roman"/>
                <a:cs typeface="Times New Roman"/>
              </a:rPr>
              <a:t>уз</a:t>
            </a:r>
            <a:r>
              <a:rPr lang="en-US" sz="2800" b="1" dirty="0">
                <a:latin typeface="Times New Roman"/>
                <a:cs typeface="Times New Roman"/>
              </a:rPr>
              <a:t> </a:t>
            </a:r>
            <a:r>
              <a:rPr lang="en-US" sz="2800" b="1" dirty="0" err="1">
                <a:latin typeface="Times New Roman"/>
                <a:cs typeface="Times New Roman"/>
              </a:rPr>
              <a:t>помоћ</a:t>
            </a:r>
            <a:r>
              <a:rPr lang="en-US" sz="2800" b="1" dirty="0">
                <a:latin typeface="Times New Roman"/>
                <a:cs typeface="Times New Roman"/>
              </a:rPr>
              <a:t> </a:t>
            </a:r>
            <a:r>
              <a:rPr lang="en-US" sz="2800" b="1" dirty="0" err="1">
                <a:latin typeface="Times New Roman"/>
                <a:cs typeface="Times New Roman"/>
              </a:rPr>
              <a:t>дигиталних</a:t>
            </a:r>
            <a:r>
              <a:rPr lang="en-US" sz="2800" b="1" dirty="0">
                <a:latin typeface="Times New Roman"/>
                <a:cs typeface="Times New Roman"/>
              </a:rPr>
              <a:t>  </a:t>
            </a:r>
            <a:r>
              <a:rPr lang="en-US" sz="2800" b="1" dirty="0" err="1">
                <a:latin typeface="Times New Roman"/>
                <a:cs typeface="Times New Roman"/>
              </a:rPr>
              <a:t>уређаја</a:t>
            </a:r>
            <a:r>
              <a:rPr lang="en-US" sz="2800" b="1" dirty="0">
                <a:latin typeface="Times New Roman"/>
                <a:cs typeface="Times New Roman"/>
              </a:rPr>
              <a:t> </a:t>
            </a:r>
            <a:r>
              <a:rPr lang="en-US" sz="2800" b="1" dirty="0" err="1">
                <a:latin typeface="Times New Roman"/>
                <a:cs typeface="Times New Roman"/>
              </a:rPr>
              <a:t>при</a:t>
            </a:r>
            <a:r>
              <a:rPr lang="en-US" sz="2800" b="1" dirty="0">
                <a:latin typeface="Times New Roman"/>
                <a:cs typeface="Times New Roman"/>
              </a:rPr>
              <a:t> </a:t>
            </a:r>
            <a:r>
              <a:rPr lang="en-US" sz="2800" b="1" dirty="0" err="1">
                <a:latin typeface="Times New Roman"/>
                <a:cs typeface="Times New Roman"/>
              </a:rPr>
              <a:t>учењу</a:t>
            </a:r>
            <a:endParaRPr lang="en-US" sz="2800" b="1" dirty="0">
              <a:latin typeface="Times New Roman"/>
              <a:cs typeface="Times New Roman"/>
            </a:endParaRPr>
          </a:p>
        </p:txBody>
      </p:sp>
      <p:sp>
        <p:nvSpPr>
          <p:cNvPr id="2" name="TextBox 1"/>
          <p:cNvSpPr txBox="1"/>
          <p:nvPr/>
        </p:nvSpPr>
        <p:spPr>
          <a:xfrm>
            <a:off x="4356756" y="5062576"/>
            <a:ext cx="7501869" cy="1569660"/>
          </a:xfrm>
          <a:prstGeom prst="rect">
            <a:avLst/>
          </a:prstGeom>
          <a:solidFill>
            <a:srgbClr val="002060"/>
          </a:solidFill>
        </p:spPr>
        <p:txBody>
          <a:bodyPr wrap="square" rtlCol="0">
            <a:spAutoFit/>
          </a:bodyPr>
          <a:lstStyle/>
          <a:p>
            <a:pPr fontAlgn="base"/>
            <a:r>
              <a:rPr lang="sr-Cyrl-BA" sz="2400">
                <a:solidFill>
                  <a:schemeClr val="bg1"/>
                </a:solidFill>
                <a:latin typeface="Times New Roman" panose="02020603050405020304" pitchFamily="18" charset="0"/>
                <a:cs typeface="Times New Roman" panose="02020603050405020304" pitchFamily="18" charset="0"/>
              </a:rPr>
              <a:t>Примјер:</a:t>
            </a:r>
            <a:endParaRPr lang="sr-Cyrl-RS" sz="2400">
              <a:solidFill>
                <a:schemeClr val="bg1"/>
              </a:solidFill>
              <a:latin typeface="Times New Roman" panose="02020603050405020304" pitchFamily="18" charset="0"/>
              <a:cs typeface="Times New Roman" panose="02020603050405020304" pitchFamily="18" charset="0"/>
            </a:endParaRPr>
          </a:p>
          <a:p>
            <a:pPr fontAlgn="base"/>
            <a:r>
              <a:rPr lang="sr-Latn-BA" sz="2400">
                <a:solidFill>
                  <a:schemeClr val="bg1"/>
                </a:solidFill>
                <a:latin typeface="Times New Roman" panose="02020603050405020304" pitchFamily="18" charset="0"/>
                <a:cs typeface="Times New Roman" panose="02020603050405020304" pitchFamily="18" charset="0"/>
              </a:rPr>
              <a:t>Moja baka Mara je prva u pravljenju čokoladnih krofni</a:t>
            </a:r>
            <a:endParaRPr lang="sr-Cyrl-RS" sz="2400">
              <a:solidFill>
                <a:schemeClr val="bg1"/>
              </a:solidFill>
              <a:latin typeface="Times New Roman" panose="02020603050405020304" pitchFamily="18" charset="0"/>
              <a:cs typeface="Times New Roman" panose="02020603050405020304" pitchFamily="18" charset="0"/>
            </a:endParaRPr>
          </a:p>
          <a:p>
            <a:pPr fontAlgn="base"/>
            <a:r>
              <a:rPr lang="sr-Latn-BA" sz="2400">
                <a:solidFill>
                  <a:schemeClr val="bg1"/>
                </a:solidFill>
                <a:latin typeface="Times New Roman" panose="02020603050405020304" pitchFamily="18" charset="0"/>
                <a:cs typeface="Times New Roman" panose="02020603050405020304" pitchFamily="18" charset="0"/>
              </a:rPr>
              <a:t> M      b       M      j     1.   u       p          c                 k </a:t>
            </a:r>
            <a:endParaRPr lang="sr-Cyrl-RS" sz="2400">
              <a:solidFill>
                <a:schemeClr val="bg1"/>
              </a:solidFill>
              <a:latin typeface="Times New Roman" panose="02020603050405020304" pitchFamily="18" charset="0"/>
              <a:cs typeface="Times New Roman" panose="02020603050405020304" pitchFamily="18" charset="0"/>
            </a:endParaRPr>
          </a:p>
          <a:p>
            <a:pPr fontAlgn="base"/>
            <a:r>
              <a:rPr lang="sr-Cyrl-BA" sz="2400">
                <a:solidFill>
                  <a:schemeClr val="bg1"/>
                </a:solidFill>
                <a:latin typeface="Times New Roman" panose="02020603050405020304" pitchFamily="18" charset="0"/>
                <a:cs typeface="Times New Roman" panose="02020603050405020304" pitchFamily="18" charset="0"/>
              </a:rPr>
              <a:t>Лозинка је </a:t>
            </a:r>
            <a:r>
              <a:rPr lang="sr-Latn-BA" sz="2400">
                <a:solidFill>
                  <a:schemeClr val="bg1"/>
                </a:solidFill>
                <a:latin typeface="Times New Roman" panose="02020603050405020304" pitchFamily="18" charset="0"/>
                <a:cs typeface="Times New Roman" panose="02020603050405020304" pitchFamily="18" charset="0"/>
              </a:rPr>
              <a:t>: MbMj1.upck</a:t>
            </a:r>
            <a:endParaRPr lang="sr-Cyrl-RS" sz="2400" dirty="0">
              <a:solidFill>
                <a:schemeClr val="bg1"/>
              </a:solidFill>
              <a:latin typeface="Times New Roman" panose="02020603050405020304" pitchFamily="18" charset="0"/>
              <a:cs typeface="Times New Roman" panose="02020603050405020304" pitchFamily="18" charset="0"/>
            </a:endParaRPr>
          </a:p>
        </p:txBody>
      </p:sp>
      <p:sp>
        <p:nvSpPr>
          <p:cNvPr id="12" name="Naslov 1">
            <a:extLst>
              <a:ext uri="{FF2B5EF4-FFF2-40B4-BE49-F238E27FC236}">
                <a16:creationId xmlns="" xmlns:a16="http://schemas.microsoft.com/office/drawing/2014/main" id="{6F4BF3E2-2852-573D-7216-E64B5D9B8C05}"/>
              </a:ext>
            </a:extLst>
          </p:cNvPr>
          <p:cNvSpPr>
            <a:spLocks noGrp="1"/>
          </p:cNvSpPr>
          <p:nvPr>
            <p:ph type="title"/>
          </p:nvPr>
        </p:nvSpPr>
        <p:spPr>
          <a:xfrm>
            <a:off x="57150" y="192088"/>
            <a:ext cx="3924300" cy="4153785"/>
          </a:xfrm>
        </p:spPr>
        <p:txBody>
          <a:bodyPr anchor="b">
            <a:normAutofit/>
          </a:bodyPr>
          <a:lstStyle/>
          <a:p>
            <a:pPr algn="ctr"/>
            <a:r>
              <a:rPr lang="sr-Latn-RS" sz="3600" b="1" dirty="0">
                <a:solidFill>
                  <a:srgbClr val="FFFFFF"/>
                </a:solidFill>
                <a:latin typeface="Times New Roman"/>
                <a:cs typeface="Calibri Light"/>
              </a:rPr>
              <a:t>БЕЗБЈЕДНО КОРИШЋЕЊЕ ДИГИТАЛНИХ УРЕЂАЈА</a:t>
            </a:r>
            <a:endParaRPr lang="sr-Latn-RS" sz="3600" b="1" dirty="0">
              <a:solidFill>
                <a:srgbClr val="FFFFFF"/>
              </a:solidFill>
              <a:latin typeface="Times New Roman"/>
            </a:endParaRPr>
          </a:p>
        </p:txBody>
      </p:sp>
    </p:spTree>
    <p:extLst>
      <p:ext uri="{BB962C8B-B14F-4D97-AF65-F5344CB8AC3E}">
        <p14:creationId xmlns:p14="http://schemas.microsoft.com/office/powerpoint/2010/main" val="3462413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sr-Cyrl-RS"/>
              <a:t>Комуникација коју ће ученици остваривати путем дигиталних уређаја треба бити усмјерена на одобрену платформу за учење Е</a:t>
            </a:r>
            <a:r>
              <a:rPr lang="en-GB"/>
              <a:t>duIS </a:t>
            </a:r>
            <a:r>
              <a:rPr lang="sr-Cyrl-RS"/>
              <a:t>која садржи пакет </a:t>
            </a:r>
            <a:r>
              <a:rPr lang="en-GB"/>
              <a:t>Office 365 (</a:t>
            </a:r>
            <a:r>
              <a:rPr lang="sr-Cyrl-RS"/>
              <a:t>Тимс, Бијела табла и слично). Неопходно је ученицима демонстрирати на који начин ће приступити платформи за учење (</a:t>
            </a:r>
            <a:r>
              <a:rPr lang="en-GB"/>
              <a:t>EduIS) </a:t>
            </a:r>
            <a:endParaRPr lang="sr-Cyrl-RS" dirty="0"/>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Content Placeholder 2"/>
          <p:cNvSpPr>
            <a:spLocks noGrp="1"/>
          </p:cNvSpPr>
          <p:nvPr>
            <p:ph idx="1"/>
          </p:nvPr>
        </p:nvSpPr>
        <p:spPr>
          <a:xfrm>
            <a:off x="4497062" y="833681"/>
            <a:ext cx="6958940" cy="2738808"/>
          </a:xfrm>
        </p:spPr>
        <p:txBody>
          <a:bodyPr>
            <a:normAutofit/>
          </a:bodyPr>
          <a:lstStyle/>
          <a:p>
            <a:pPr marL="0" indent="0" algn="just">
              <a:buNone/>
            </a:pPr>
            <a:r>
              <a:rPr lang="sr-Cyrl-RS" sz="2400" dirty="0">
                <a:latin typeface="Times New Roman" panose="02020603050405020304" pitchFamily="18" charset="0"/>
                <a:cs typeface="Times New Roman" panose="02020603050405020304" pitchFamily="18" charset="0"/>
              </a:rPr>
              <a:t>Комуникација коју ће ученици остваривати путем дигиталних уређаја треба бити </a:t>
            </a:r>
            <a:r>
              <a:rPr lang="sr-Cyrl-RS" sz="2400" dirty="0" err="1">
                <a:latin typeface="Times New Roman" panose="02020603050405020304" pitchFamily="18" charset="0"/>
                <a:cs typeface="Times New Roman" panose="02020603050405020304" pitchFamily="18" charset="0"/>
              </a:rPr>
              <a:t>усмјерена</a:t>
            </a:r>
            <a:r>
              <a:rPr lang="sr-Cyrl-RS" sz="2400" dirty="0">
                <a:latin typeface="Times New Roman" panose="02020603050405020304" pitchFamily="18" charset="0"/>
                <a:cs typeface="Times New Roman" panose="02020603050405020304" pitchFamily="18" charset="0"/>
              </a:rPr>
              <a:t> на одобрену платформу за учење Е</a:t>
            </a:r>
            <a:r>
              <a:rPr lang="en-GB" sz="2400" dirty="0" err="1">
                <a:latin typeface="Times New Roman" panose="02020603050405020304" pitchFamily="18" charset="0"/>
                <a:cs typeface="Times New Roman" panose="02020603050405020304" pitchFamily="18" charset="0"/>
              </a:rPr>
              <a:t>duIS</a:t>
            </a:r>
            <a:r>
              <a:rPr lang="en-GB" sz="2400" dirty="0">
                <a:latin typeface="Times New Roman" panose="02020603050405020304" pitchFamily="18" charset="0"/>
                <a:cs typeface="Times New Roman" panose="02020603050405020304" pitchFamily="18" charset="0"/>
              </a:rPr>
              <a:t> </a:t>
            </a:r>
            <a:r>
              <a:rPr lang="sr-Cyrl-RS" sz="2400" dirty="0">
                <a:latin typeface="Times New Roman" panose="02020603050405020304" pitchFamily="18" charset="0"/>
                <a:cs typeface="Times New Roman" panose="02020603050405020304" pitchFamily="18" charset="0"/>
              </a:rPr>
              <a:t>која садржи пакет </a:t>
            </a:r>
            <a:r>
              <a:rPr lang="en-GB" sz="2400" dirty="0">
                <a:latin typeface="Times New Roman" panose="02020603050405020304" pitchFamily="18" charset="0"/>
                <a:cs typeface="Times New Roman" panose="02020603050405020304" pitchFamily="18" charset="0"/>
              </a:rPr>
              <a:t>Office </a:t>
            </a:r>
            <a:r>
              <a:rPr lang="en-GB" sz="2400" dirty="0" smtClean="0">
                <a:latin typeface="Times New Roman" panose="02020603050405020304" pitchFamily="18" charset="0"/>
                <a:cs typeface="Times New Roman" panose="02020603050405020304" pitchFamily="18" charset="0"/>
              </a:rPr>
              <a:t>365</a:t>
            </a:r>
            <a:r>
              <a:rPr lang="sr-Cyrl-RS" sz="2400" dirty="0" smtClean="0">
                <a:latin typeface="Times New Roman" panose="02020603050405020304" pitchFamily="18" charset="0"/>
                <a:cs typeface="Times New Roman" panose="02020603050405020304" pitchFamily="18" charset="0"/>
              </a:rPr>
              <a:t>.</a:t>
            </a:r>
            <a:endParaRPr lang="en-GB" sz="2400" dirty="0" smtClean="0">
              <a:latin typeface="Times New Roman" panose="02020603050405020304" pitchFamily="18" charset="0"/>
              <a:cs typeface="Times New Roman" panose="02020603050405020304" pitchFamily="18" charset="0"/>
            </a:endParaRPr>
          </a:p>
          <a:p>
            <a:pPr marL="0" indent="0" algn="just">
              <a:buNone/>
            </a:pPr>
            <a:r>
              <a:rPr lang="sr-Cyrl-RS" sz="2400" dirty="0" smtClean="0">
                <a:latin typeface="Times New Roman" panose="02020603050405020304" pitchFamily="18" charset="0"/>
                <a:cs typeface="Times New Roman" panose="02020603050405020304" pitchFamily="18" charset="0"/>
              </a:rPr>
              <a:t> </a:t>
            </a:r>
            <a:r>
              <a:rPr lang="sr-Cyrl-RS" sz="2400" dirty="0">
                <a:latin typeface="Times New Roman" panose="02020603050405020304" pitchFamily="18" charset="0"/>
                <a:cs typeface="Times New Roman" panose="02020603050405020304" pitchFamily="18" charset="0"/>
              </a:rPr>
              <a:t>Неопходно је ученицима демонстрирати на који начин ће приступити платформи за учење (</a:t>
            </a:r>
            <a:r>
              <a:rPr lang="en-GB" sz="2400" dirty="0" err="1">
                <a:latin typeface="Times New Roman" panose="02020603050405020304" pitchFamily="18" charset="0"/>
                <a:cs typeface="Times New Roman" panose="02020603050405020304" pitchFamily="18" charset="0"/>
              </a:rPr>
              <a:t>EduIS</a:t>
            </a:r>
            <a:r>
              <a:rPr lang="en-GB" sz="2400" dirty="0" smtClean="0">
                <a:latin typeface="Times New Roman" panose="02020603050405020304" pitchFamily="18" charset="0"/>
                <a:cs typeface="Times New Roman" panose="02020603050405020304" pitchFamily="18" charset="0"/>
              </a:rPr>
              <a:t>)</a:t>
            </a:r>
            <a:r>
              <a:rPr lang="bs-Cyrl-BA" sz="2400" dirty="0" smtClean="0">
                <a:latin typeface="Times New Roman" panose="02020603050405020304" pitchFamily="18" charset="0"/>
                <a:cs typeface="Times New Roman" panose="02020603050405020304" pitchFamily="18" charset="0"/>
              </a:rPr>
              <a:t> и доступним апликацијама</a:t>
            </a:r>
            <a:r>
              <a:rPr lang="en-GB" sz="2400" dirty="0" smtClean="0">
                <a:latin typeface="Times New Roman" panose="02020603050405020304" pitchFamily="18" charset="0"/>
                <a:cs typeface="Times New Roman" panose="02020603050405020304" pitchFamily="18" charset="0"/>
              </a:rPr>
              <a:t>.</a:t>
            </a:r>
            <a:endParaRPr lang="sr-Cyrl-R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808745" y="3706200"/>
            <a:ext cx="1360521" cy="629241"/>
          </a:xfrm>
          <a:prstGeom prst="rect">
            <a:avLst/>
          </a:prstGeom>
        </p:spPr>
      </p:pic>
      <p:pic>
        <p:nvPicPr>
          <p:cNvPr id="3" name="Picture 2"/>
          <p:cNvPicPr>
            <a:picLocks noChangeAspect="1"/>
          </p:cNvPicPr>
          <p:nvPr/>
        </p:nvPicPr>
        <p:blipFill>
          <a:blip r:embed="rId3"/>
          <a:stretch>
            <a:fillRect/>
          </a:stretch>
        </p:blipFill>
        <p:spPr>
          <a:xfrm>
            <a:off x="6612803" y="4023373"/>
            <a:ext cx="1604921" cy="624136"/>
          </a:xfrm>
          <a:prstGeom prst="rect">
            <a:avLst/>
          </a:prstGeom>
        </p:spPr>
      </p:pic>
      <p:pic>
        <p:nvPicPr>
          <p:cNvPr id="4" name="Picture 3"/>
          <p:cNvPicPr>
            <a:picLocks noChangeAspect="1"/>
          </p:cNvPicPr>
          <p:nvPr/>
        </p:nvPicPr>
        <p:blipFill>
          <a:blip r:embed="rId4"/>
          <a:stretch>
            <a:fillRect/>
          </a:stretch>
        </p:blipFill>
        <p:spPr>
          <a:xfrm>
            <a:off x="5084902" y="5424996"/>
            <a:ext cx="1479097" cy="622778"/>
          </a:xfrm>
          <a:prstGeom prst="rect">
            <a:avLst/>
          </a:prstGeom>
        </p:spPr>
      </p:pic>
      <p:pic>
        <p:nvPicPr>
          <p:cNvPr id="5" name="Picture 4"/>
          <p:cNvPicPr>
            <a:picLocks noChangeAspect="1"/>
          </p:cNvPicPr>
          <p:nvPr/>
        </p:nvPicPr>
        <p:blipFill>
          <a:blip r:embed="rId5"/>
          <a:stretch>
            <a:fillRect/>
          </a:stretch>
        </p:blipFill>
        <p:spPr>
          <a:xfrm>
            <a:off x="9852331" y="3560897"/>
            <a:ext cx="1440484" cy="641800"/>
          </a:xfrm>
          <a:prstGeom prst="rect">
            <a:avLst/>
          </a:prstGeom>
        </p:spPr>
      </p:pic>
      <p:pic>
        <p:nvPicPr>
          <p:cNvPr id="7" name="Picture 6"/>
          <p:cNvPicPr>
            <a:picLocks noChangeAspect="1"/>
          </p:cNvPicPr>
          <p:nvPr/>
        </p:nvPicPr>
        <p:blipFill>
          <a:blip r:embed="rId6"/>
          <a:stretch>
            <a:fillRect/>
          </a:stretch>
        </p:blipFill>
        <p:spPr>
          <a:xfrm>
            <a:off x="8632867" y="4452277"/>
            <a:ext cx="1472416" cy="689216"/>
          </a:xfrm>
          <a:prstGeom prst="rect">
            <a:avLst/>
          </a:prstGeom>
        </p:spPr>
      </p:pic>
      <p:pic>
        <p:nvPicPr>
          <p:cNvPr id="8" name="Picture 7"/>
          <p:cNvPicPr>
            <a:picLocks noChangeAspect="1"/>
          </p:cNvPicPr>
          <p:nvPr/>
        </p:nvPicPr>
        <p:blipFill>
          <a:blip r:embed="rId7"/>
          <a:stretch>
            <a:fillRect/>
          </a:stretch>
        </p:blipFill>
        <p:spPr>
          <a:xfrm>
            <a:off x="7124424" y="5018840"/>
            <a:ext cx="1093300" cy="577361"/>
          </a:xfrm>
          <a:prstGeom prst="rect">
            <a:avLst/>
          </a:prstGeom>
        </p:spPr>
      </p:pic>
      <p:pic>
        <p:nvPicPr>
          <p:cNvPr id="9" name="Picture 8"/>
          <p:cNvPicPr>
            <a:picLocks noChangeAspect="1"/>
          </p:cNvPicPr>
          <p:nvPr/>
        </p:nvPicPr>
        <p:blipFill>
          <a:blip r:embed="rId8"/>
          <a:stretch>
            <a:fillRect/>
          </a:stretch>
        </p:blipFill>
        <p:spPr>
          <a:xfrm>
            <a:off x="9768578" y="5494558"/>
            <a:ext cx="1330049" cy="483654"/>
          </a:xfrm>
          <a:prstGeom prst="rect">
            <a:avLst/>
          </a:prstGeom>
        </p:spPr>
      </p:pic>
      <p:sp>
        <p:nvSpPr>
          <p:cNvPr id="18" name="Naslov 1">
            <a:extLst>
              <a:ext uri="{FF2B5EF4-FFF2-40B4-BE49-F238E27FC236}">
                <a16:creationId xmlns="" xmlns:a16="http://schemas.microsoft.com/office/drawing/2014/main" id="{6F4BF3E2-2852-573D-7216-E64B5D9B8C05}"/>
              </a:ext>
            </a:extLst>
          </p:cNvPr>
          <p:cNvSpPr>
            <a:spLocks noGrp="1"/>
          </p:cNvSpPr>
          <p:nvPr>
            <p:ph type="title"/>
          </p:nvPr>
        </p:nvSpPr>
        <p:spPr>
          <a:xfrm>
            <a:off x="466722" y="1614488"/>
            <a:ext cx="3373894" cy="2359864"/>
          </a:xfrm>
        </p:spPr>
        <p:txBody>
          <a:bodyPr anchor="b">
            <a:normAutofit fontScale="90000"/>
          </a:bodyPr>
          <a:lstStyle/>
          <a:p>
            <a:pPr algn="ctr"/>
            <a:r>
              <a:rPr lang="sr-Latn-RS" sz="3600" b="1" dirty="0">
                <a:solidFill>
                  <a:srgbClr val="FFFFFF"/>
                </a:solidFill>
                <a:latin typeface="Times New Roman"/>
                <a:cs typeface="Calibri Light"/>
              </a:rPr>
              <a:t>БЕЗБЈЕДНО КОРИШЋЕЊЕ ДИГИТАЛНИХ УРЕЂАЈА</a:t>
            </a:r>
            <a:endParaRPr lang="sr-Latn-RS" sz="3600" b="1" dirty="0">
              <a:solidFill>
                <a:srgbClr val="FFFFFF"/>
              </a:solidFill>
              <a:latin typeface="Times New Roman"/>
            </a:endParaRPr>
          </a:p>
        </p:txBody>
      </p:sp>
    </p:spTree>
    <p:extLst>
      <p:ext uri="{BB962C8B-B14F-4D97-AF65-F5344CB8AC3E}">
        <p14:creationId xmlns:p14="http://schemas.microsoft.com/office/powerpoint/2010/main" val="2587488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sr-Cyrl-BA" dirty="0"/>
              <a:t>апликације за комуникацију имају одређена правила коришћења која се тичу доње старосне границе корисника која не иде  испод 13 година. С обзиром да су дигитални уређаји за комуникацију дјеци доступни, потребно је апеловати на њихову свијест да дигиталне уређаје не користе без надзора одраслих и да се у случају било каквих непримјерених садржаја и порука обрате родитељима, наставнику или педагогу школе. </a:t>
            </a:r>
            <a:endParaRPr lang="sr-Cyrl-RS" dirty="0"/>
          </a:p>
          <a:p>
            <a:pPr fontAlgn="base"/>
            <a:r>
              <a:rPr lang="sr-Cyrl-BA" dirty="0"/>
              <a:t>    Ученике треба упутити у могућности основних облика комуникације: аудитивни (разговор телефоном), гласовне и видео поруке, видео позив и писање порука. Разговарати са ученицима о томе које облике комуникације они користе, које су </a:t>
            </a:r>
            <a:r>
              <a:rPr lang="sr-Cyrl-BA" dirty="0" err="1"/>
              <a:t>предности</a:t>
            </a:r>
            <a:r>
              <a:rPr lang="sr-Cyrl-BA" dirty="0"/>
              <a:t>, а који недостаци неких од видова комуникације.</a:t>
            </a:r>
            <a:endParaRPr lang="sr-Cyrl-RS" dirty="0"/>
          </a:p>
          <a:p>
            <a:pPr fontAlgn="base"/>
            <a:r>
              <a:rPr lang="sr-Cyrl-BA" dirty="0"/>
              <a:t>      Ученици су у другом разреду разговарали о појму личних података и о важности њиховог чувања. Такође упознали су се и са појмом лозинка и њеном примјеном у дигиталном свијету. Поучени тим искуством, ученици сада треба да знају своју лозинку, те да је примијене приликом уласка на одобрену платформу. Наставник треба да покаже на који начин се могу правити јаке лозинке (садрже од осам до десет знакова од којих су ту велика и мала слова, бројеви и знакови, те се обично пишу  латиничним писмом).</a:t>
            </a:r>
            <a:endParaRPr lang="sr-Cyrl-RS" dirty="0"/>
          </a:p>
          <a:p>
            <a:pPr fontAlgn="base"/>
            <a:r>
              <a:rPr lang="sr-Cyrl-BA" dirty="0"/>
              <a:t>Примјер:</a:t>
            </a:r>
            <a:endParaRPr lang="sr-Cyrl-RS" dirty="0"/>
          </a:p>
          <a:p>
            <a:pPr fontAlgn="base"/>
            <a:r>
              <a:rPr lang="sr-Cyrl-BA" dirty="0"/>
              <a:t>  </a:t>
            </a:r>
            <a:r>
              <a:rPr lang="sr-Latn-BA" dirty="0"/>
              <a:t>Moja baka Mara je prva u pravljenju čokoladnih krofni</a:t>
            </a:r>
            <a:endParaRPr lang="sr-Cyrl-RS" dirty="0"/>
          </a:p>
          <a:p>
            <a:pPr fontAlgn="base"/>
            <a:r>
              <a:rPr lang="sr-Latn-BA" dirty="0"/>
              <a:t> </a:t>
            </a:r>
            <a:endParaRPr lang="sr-Cyrl-RS" dirty="0"/>
          </a:p>
          <a:p>
            <a:pPr fontAlgn="base"/>
            <a:r>
              <a:rPr lang="sr-Latn-BA" dirty="0"/>
              <a:t>       M      b       M      j     1.   u       p          c                 k </a:t>
            </a:r>
            <a:endParaRPr lang="sr-Cyrl-RS" dirty="0"/>
          </a:p>
          <a:p>
            <a:pPr fontAlgn="base"/>
            <a:r>
              <a:rPr lang="sr-Latn-BA" dirty="0"/>
              <a:t> </a:t>
            </a:r>
            <a:endParaRPr lang="sr-Cyrl-RS" dirty="0"/>
          </a:p>
          <a:p>
            <a:pPr fontAlgn="base"/>
            <a:r>
              <a:rPr lang="sr-Cyrl-BA" dirty="0"/>
              <a:t>       Лозинка је </a:t>
            </a:r>
            <a:r>
              <a:rPr lang="sr-Latn-BA" dirty="0"/>
              <a:t>: MbMj1.upck</a:t>
            </a:r>
            <a:endParaRPr lang="sr-Cyrl-RS" dirty="0"/>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3"/>
          <p:cNvPicPr>
            <a:picLocks noGrp="1" noChangeAspect="1"/>
          </p:cNvPicPr>
          <p:nvPr>
            <p:ph idx="1"/>
          </p:nvPr>
        </p:nvPicPr>
        <p:blipFill>
          <a:blip r:embed="rId2"/>
          <a:stretch>
            <a:fillRect/>
          </a:stretch>
        </p:blipFill>
        <p:spPr>
          <a:xfrm>
            <a:off x="4279313" y="1791522"/>
            <a:ext cx="7394437" cy="4798954"/>
          </a:xfrm>
          <a:prstGeom prst="rect">
            <a:avLst/>
          </a:prstGeom>
        </p:spPr>
      </p:pic>
      <p:sp>
        <p:nvSpPr>
          <p:cNvPr id="3" name="TextBox 2"/>
          <p:cNvSpPr txBox="1"/>
          <p:nvPr/>
        </p:nvSpPr>
        <p:spPr>
          <a:xfrm>
            <a:off x="4320450" y="480263"/>
            <a:ext cx="7353300" cy="830997"/>
          </a:xfrm>
          <a:prstGeom prst="rect">
            <a:avLst/>
          </a:prstGeom>
          <a:noFill/>
        </p:spPr>
        <p:txBody>
          <a:bodyPr wrap="square" rtlCol="0">
            <a:spAutoFit/>
          </a:bodyPr>
          <a:lstStyle/>
          <a:p>
            <a:pPr algn="ctr"/>
            <a:r>
              <a:rPr lang="bs-Cyrl-BA" sz="2400" dirty="0" smtClean="0">
                <a:latin typeface="Times New Roman" panose="02020603050405020304" pitchFamily="18" charset="0"/>
                <a:cs typeface="Times New Roman" panose="02020603050405020304" pitchFamily="18" charset="0"/>
              </a:rPr>
              <a:t>План дневних активности са употребом </a:t>
            </a:r>
          </a:p>
          <a:p>
            <a:pPr algn="ctr"/>
            <a:r>
              <a:rPr lang="bs-Cyrl-BA" sz="2400" dirty="0" smtClean="0">
                <a:latin typeface="Times New Roman" panose="02020603050405020304" pitchFamily="18" charset="0"/>
                <a:cs typeface="Times New Roman" panose="02020603050405020304" pitchFamily="18" charset="0"/>
              </a:rPr>
              <a:t>дигиталних уређаја</a:t>
            </a:r>
            <a:endParaRPr lang="sr-Cyrl-RS" sz="2400" dirty="0">
              <a:latin typeface="Times New Roman" panose="02020603050405020304" pitchFamily="18" charset="0"/>
              <a:cs typeface="Times New Roman" panose="02020603050405020304" pitchFamily="18" charset="0"/>
            </a:endParaRPr>
          </a:p>
        </p:txBody>
      </p:sp>
      <p:sp>
        <p:nvSpPr>
          <p:cNvPr id="12" name="Naslov 1">
            <a:extLst>
              <a:ext uri="{FF2B5EF4-FFF2-40B4-BE49-F238E27FC236}">
                <a16:creationId xmlns="" xmlns:a16="http://schemas.microsoft.com/office/drawing/2014/main" id="{6F4BF3E2-2852-573D-7216-E64B5D9B8C05}"/>
              </a:ext>
            </a:extLst>
          </p:cNvPr>
          <p:cNvSpPr>
            <a:spLocks noGrp="1"/>
          </p:cNvSpPr>
          <p:nvPr>
            <p:ph type="title"/>
          </p:nvPr>
        </p:nvSpPr>
        <p:spPr>
          <a:xfrm>
            <a:off x="466722" y="1614488"/>
            <a:ext cx="3373894" cy="2359864"/>
          </a:xfrm>
        </p:spPr>
        <p:txBody>
          <a:bodyPr anchor="b">
            <a:normAutofit fontScale="90000"/>
          </a:bodyPr>
          <a:lstStyle/>
          <a:p>
            <a:pPr algn="ctr"/>
            <a:r>
              <a:rPr lang="sr-Latn-RS" sz="3600" b="1" dirty="0">
                <a:solidFill>
                  <a:srgbClr val="FFFFFF"/>
                </a:solidFill>
                <a:latin typeface="Times New Roman"/>
                <a:cs typeface="Calibri Light"/>
              </a:rPr>
              <a:t>БЕЗБЈЕДНО КОРИШЋЕЊЕ ДИГИТАЛНИХ УРЕЂАЈА</a:t>
            </a:r>
            <a:endParaRPr lang="sr-Latn-RS" sz="3600" b="1" dirty="0">
              <a:solidFill>
                <a:srgbClr val="FFFFFF"/>
              </a:solidFill>
              <a:latin typeface="Times New Roman"/>
            </a:endParaRPr>
          </a:p>
        </p:txBody>
      </p:sp>
    </p:spTree>
    <p:extLst>
      <p:ext uri="{BB962C8B-B14F-4D97-AF65-F5344CB8AC3E}">
        <p14:creationId xmlns:p14="http://schemas.microsoft.com/office/powerpoint/2010/main" val="1860900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sr-Cyrl-BA" dirty="0"/>
              <a:t>апликације за комуникацију имају одређена правила коришћења која се тичу доње старосне границе корисника која не иде  испод 13 година. С обзиром да су дигитални уређаји за комуникацију дјеци доступни, потребно је апеловати на њихову свијест да дигиталне уређаје не користе без надзора одраслих и да се у случају било каквих непримјерених садржаја и порука обрате родитељима, наставнику или педагогу школе. </a:t>
            </a:r>
            <a:endParaRPr lang="sr-Cyrl-RS" dirty="0"/>
          </a:p>
          <a:p>
            <a:pPr fontAlgn="base"/>
            <a:r>
              <a:rPr lang="sr-Cyrl-BA" dirty="0"/>
              <a:t>    Ученике треба упутити у могућности основних облика комуникације: аудитивни (разговор телефоном), гласовне и видео поруке, видео позив и писање порука. Разговарати са ученицима о томе које облике комуникације они користе, које су </a:t>
            </a:r>
            <a:r>
              <a:rPr lang="sr-Cyrl-BA" dirty="0" err="1"/>
              <a:t>предности</a:t>
            </a:r>
            <a:r>
              <a:rPr lang="sr-Cyrl-BA" dirty="0"/>
              <a:t>, а који недостаци неких од видова комуникације.</a:t>
            </a:r>
            <a:endParaRPr lang="sr-Cyrl-RS" dirty="0"/>
          </a:p>
          <a:p>
            <a:pPr fontAlgn="base"/>
            <a:r>
              <a:rPr lang="sr-Cyrl-BA" dirty="0"/>
              <a:t>      Ученици су у другом разреду разговарали о појму личних података и о важности њиховог чувања. Такође упознали су се и са појмом лозинка и њеном примјеном у дигиталном свијету. Поучени тим искуством, ученици сада треба да знају своју лозинку, те да је примијене приликом уласка на одобрену платформу. Наставник треба да покаже на који начин се могу правити јаке лозинке (садрже од осам до десет знакова од којих су ту велика и мала слова, бројеви и знакови, те се обично пишу  латиничним писмом).</a:t>
            </a:r>
            <a:endParaRPr lang="sr-Cyrl-RS" dirty="0"/>
          </a:p>
          <a:p>
            <a:pPr fontAlgn="base"/>
            <a:r>
              <a:rPr lang="sr-Cyrl-BA" dirty="0"/>
              <a:t>Примјер:</a:t>
            </a:r>
            <a:endParaRPr lang="sr-Cyrl-RS" dirty="0"/>
          </a:p>
          <a:p>
            <a:pPr fontAlgn="base"/>
            <a:r>
              <a:rPr lang="sr-Cyrl-BA" dirty="0"/>
              <a:t>  </a:t>
            </a:r>
            <a:r>
              <a:rPr lang="sr-Latn-BA" dirty="0"/>
              <a:t>Moja baka Mara je prva u pravljenju čokoladnih krofni</a:t>
            </a:r>
            <a:endParaRPr lang="sr-Cyrl-RS" dirty="0"/>
          </a:p>
          <a:p>
            <a:pPr fontAlgn="base"/>
            <a:r>
              <a:rPr lang="sr-Latn-BA" dirty="0"/>
              <a:t> </a:t>
            </a:r>
            <a:endParaRPr lang="sr-Cyrl-RS" dirty="0"/>
          </a:p>
          <a:p>
            <a:pPr fontAlgn="base"/>
            <a:r>
              <a:rPr lang="sr-Latn-BA" dirty="0"/>
              <a:t>       M      b       M      j     1.   u       p          c                 k </a:t>
            </a:r>
            <a:endParaRPr lang="sr-Cyrl-RS" dirty="0"/>
          </a:p>
          <a:p>
            <a:pPr fontAlgn="base"/>
            <a:r>
              <a:rPr lang="sr-Latn-BA" dirty="0"/>
              <a:t> </a:t>
            </a:r>
            <a:endParaRPr lang="sr-Cyrl-RS" dirty="0"/>
          </a:p>
          <a:p>
            <a:pPr fontAlgn="base"/>
            <a:r>
              <a:rPr lang="sr-Cyrl-BA" dirty="0"/>
              <a:t>       Лозинка је </a:t>
            </a:r>
            <a:r>
              <a:rPr lang="sr-Latn-BA" dirty="0"/>
              <a:t>: MbMj1.upck</a:t>
            </a:r>
            <a:endParaRPr lang="sr-Cyrl-RS" dirty="0"/>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3417925" y="1165781"/>
            <a:ext cx="8828172" cy="830997"/>
          </a:xfrm>
          <a:prstGeom prst="rect">
            <a:avLst/>
          </a:prstGeom>
          <a:noFill/>
        </p:spPr>
        <p:txBody>
          <a:bodyPr wrap="square" rtlCol="0">
            <a:spAutoFit/>
          </a:bodyPr>
          <a:lstStyle/>
          <a:p>
            <a:pPr algn="ctr"/>
            <a:r>
              <a:rPr lang="bs-Cyrl-BA" sz="2400" b="1" dirty="0" smtClean="0">
                <a:latin typeface="Times New Roman" panose="02020603050405020304" pitchFamily="18" charset="0"/>
                <a:cs typeface="Times New Roman" panose="02020603050405020304" pitchFamily="18" charset="0"/>
              </a:rPr>
              <a:t>План дневних активности са употребом </a:t>
            </a:r>
          </a:p>
          <a:p>
            <a:pPr algn="ctr"/>
            <a:r>
              <a:rPr lang="bs-Cyrl-BA" sz="2400" b="1" dirty="0" smtClean="0">
                <a:latin typeface="Times New Roman" panose="02020603050405020304" pitchFamily="18" charset="0"/>
                <a:cs typeface="Times New Roman" panose="02020603050405020304" pitchFamily="18" charset="0"/>
              </a:rPr>
              <a:t>дигиталних уређаја</a:t>
            </a:r>
            <a:endParaRPr lang="sr-Cyrl-RS" sz="2400" b="1" dirty="0">
              <a:latin typeface="Times New Roman" panose="02020603050405020304" pitchFamily="18" charset="0"/>
              <a:cs typeface="Times New Roman" panose="02020603050405020304" pitchFamily="18" charset="0"/>
            </a:endParaRPr>
          </a:p>
        </p:txBody>
      </p:sp>
      <p:pic>
        <p:nvPicPr>
          <p:cNvPr id="13" name="Picture 1" descr="https://eus-www.sway-cdn.com/sway/v1.0/MG9D3TxWSwGEMrQt/thumbnailImage?imageId=VjPl0oH91iuhhi&amp;width=600&amp;height=180&amp;isPreview=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794" y="3274727"/>
            <a:ext cx="4385196" cy="24844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322618" y="478909"/>
            <a:ext cx="6163294" cy="400110"/>
          </a:xfrm>
          <a:prstGeom prst="rect">
            <a:avLst/>
          </a:prstGeom>
          <a:noFill/>
        </p:spPr>
        <p:txBody>
          <a:bodyPr wrap="square" rtlCol="0">
            <a:spAutoFit/>
          </a:bodyPr>
          <a:lstStyle/>
          <a:p>
            <a:r>
              <a:rPr lang="bs-Cyrl-BA" sz="2000" dirty="0" smtClean="0">
                <a:latin typeface="Times New Roman" panose="02020603050405020304" pitchFamily="18" charset="0"/>
                <a:cs typeface="Times New Roman" panose="02020603050405020304" pitchFamily="18" charset="0"/>
              </a:rPr>
              <a:t>Примјери из праксе ...</a:t>
            </a:r>
            <a:endParaRPr lang="sr-Cyrl-RS" sz="2000" dirty="0">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566140186"/>
              </p:ext>
            </p:extLst>
          </p:nvPr>
        </p:nvGraphicFramePr>
        <p:xfrm>
          <a:off x="5512011" y="2034662"/>
          <a:ext cx="5202762" cy="4716520"/>
        </p:xfrm>
        <a:graphic>
          <a:graphicData uri="http://schemas.openxmlformats.org/drawingml/2006/table">
            <a:tbl>
              <a:tblPr/>
              <a:tblGrid>
                <a:gridCol w="5202762"/>
              </a:tblGrid>
              <a:tr h="605612">
                <a:tc>
                  <a:txBody>
                    <a:bodyPr/>
                    <a:lstStyle/>
                    <a:p>
                      <a:pPr algn="ctr"/>
                      <a:endParaRPr lang="sr-Cyrl-RS" dirty="0">
                        <a:solidFill>
                          <a:schemeClr val="bg1"/>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1053407">
                <a:tc>
                  <a:txBody>
                    <a:bodyPr/>
                    <a:lstStyle/>
                    <a:p>
                      <a:pPr algn="ctr" fontAlgn="t"/>
                      <a:r>
                        <a:rPr lang="ru-RU" u="none" strike="noStrike" dirty="0">
                          <a:solidFill>
                            <a:schemeClr val="bg1"/>
                          </a:solidFill>
                          <a:effectLst/>
                          <a:latin typeface="Segoe UI Semilight" panose="020B0402040204020203" pitchFamily="34" charset="0"/>
                          <a:hlinkClick r:id="rId3"/>
                        </a:rPr>
                        <a:t>ПРВА ГРУПА, колекција урађених задатака</a:t>
                      </a:r>
                      <a:endParaRPr lang="ru-RU" dirty="0">
                        <a:solidFill>
                          <a:schemeClr val="bg1"/>
                        </a:solidFill>
                        <a:effectLst/>
                      </a:endParaRPr>
                    </a:p>
                  </a:txBody>
                  <a:tcPr marL="190500" marR="190500" marT="123825"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878979">
                <a:tc>
                  <a:txBody>
                    <a:bodyPr/>
                    <a:lstStyle/>
                    <a:p>
                      <a:pPr algn="l" fontAlgn="t"/>
                      <a:endParaRPr lang="sr-Cyrl-RS" dirty="0">
                        <a:solidFill>
                          <a:schemeClr val="tx1"/>
                        </a:solidFill>
                        <a:effectLst/>
                      </a:endParaRPr>
                    </a:p>
                  </a:txBody>
                  <a:tcPr marL="190500" marR="190500" marT="123825"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446741">
                <a:tc>
                  <a:txBody>
                    <a:bodyPr/>
                    <a:lstStyle/>
                    <a:p>
                      <a:endParaRPr lang="sr-Cyrl-RS" dirty="0">
                        <a:solidFill>
                          <a:schemeClr val="bg1"/>
                        </a:solidFill>
                      </a:endParaRPr>
                    </a:p>
                  </a:txBody>
                  <a:tcPr marL="190500" marR="190500" marT="190500" marB="1905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731781">
                <a:tc>
                  <a:txBody>
                    <a:bodyPr/>
                    <a:lstStyle/>
                    <a:p>
                      <a:pPr algn="ctr"/>
                      <a:r>
                        <a:rPr lang="en-GB" u="none" strike="noStrike" dirty="0">
                          <a:solidFill>
                            <a:schemeClr val="bg1"/>
                          </a:solidFill>
                          <a:effectLst/>
                          <a:latin typeface="Segoe UI Semilight" panose="020B0402040204020203" pitchFamily="34" charset="0"/>
                          <a:hlinkClick r:id="rId3"/>
                        </a:rPr>
                        <a:t>Go to this Sway</a:t>
                      </a:r>
                      <a:endParaRPr lang="en-GB" dirty="0">
                        <a:solidFill>
                          <a:schemeClr val="bg1"/>
                        </a:solidFill>
                        <a:effectLst/>
                      </a:endParaRPr>
                    </a:p>
                  </a:txBody>
                  <a:tcPr marL="190500" marR="190500" marT="28575" marB="2857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17" name="Naslov 1">
            <a:extLst>
              <a:ext uri="{FF2B5EF4-FFF2-40B4-BE49-F238E27FC236}">
                <a16:creationId xmlns="" xmlns:a16="http://schemas.microsoft.com/office/drawing/2014/main" id="{6F4BF3E2-2852-573D-7216-E64B5D9B8C05}"/>
              </a:ext>
            </a:extLst>
          </p:cNvPr>
          <p:cNvSpPr>
            <a:spLocks noGrp="1"/>
          </p:cNvSpPr>
          <p:nvPr>
            <p:ph type="title"/>
          </p:nvPr>
        </p:nvSpPr>
        <p:spPr>
          <a:xfrm>
            <a:off x="466722" y="1614488"/>
            <a:ext cx="3373894" cy="2359864"/>
          </a:xfrm>
        </p:spPr>
        <p:txBody>
          <a:bodyPr anchor="b">
            <a:normAutofit fontScale="90000"/>
          </a:bodyPr>
          <a:lstStyle/>
          <a:p>
            <a:pPr algn="ctr"/>
            <a:r>
              <a:rPr lang="sr-Latn-RS" sz="3600" b="1" dirty="0">
                <a:solidFill>
                  <a:srgbClr val="FFFFFF"/>
                </a:solidFill>
                <a:latin typeface="Times New Roman"/>
                <a:cs typeface="Calibri Light"/>
              </a:rPr>
              <a:t>БЕЗБЈЕДНО КОРИШЋЕЊЕ ДИГИТАЛНИХ УРЕЂАЈА</a:t>
            </a:r>
            <a:endParaRPr lang="sr-Latn-RS" sz="3600" b="1" dirty="0">
              <a:solidFill>
                <a:srgbClr val="FFFFFF"/>
              </a:solidFill>
              <a:latin typeface="Times New Roman"/>
            </a:endParaRPr>
          </a:p>
        </p:txBody>
      </p:sp>
    </p:spTree>
    <p:extLst>
      <p:ext uri="{BB962C8B-B14F-4D97-AF65-F5344CB8AC3E}">
        <p14:creationId xmlns:p14="http://schemas.microsoft.com/office/powerpoint/2010/main" val="2774352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4E4C2110-155F-987F-69EF-C43B4EFDFC38}"/>
              </a:ext>
            </a:extLst>
          </p:cNvPr>
          <p:cNvSpPr>
            <a:spLocks noGrp="1"/>
          </p:cNvSpPr>
          <p:nvPr>
            <p:ph type="title"/>
          </p:nvPr>
        </p:nvSpPr>
        <p:spPr>
          <a:xfrm>
            <a:off x="672222" y="5432"/>
            <a:ext cx="10905066" cy="1135737"/>
          </a:xfrm>
        </p:spPr>
        <p:txBody>
          <a:bodyPr>
            <a:normAutofit/>
          </a:bodyPr>
          <a:lstStyle/>
          <a:p>
            <a:r>
              <a:rPr lang="sr-Latn-RS" sz="3600">
                <a:latin typeface="Times New Roman"/>
                <a:cs typeface="Calibri Light"/>
              </a:rPr>
              <a:t>Исходи</a:t>
            </a:r>
          </a:p>
        </p:txBody>
      </p:sp>
      <p:sp>
        <p:nvSpPr>
          <p:cNvPr id="3" name="Čuvar mesta za sadržaj 2">
            <a:extLst>
              <a:ext uri="{FF2B5EF4-FFF2-40B4-BE49-F238E27FC236}">
                <a16:creationId xmlns="" xmlns:a16="http://schemas.microsoft.com/office/drawing/2014/main" id="{5265D54E-0485-5773-F73F-C2445D579FB4}"/>
              </a:ext>
            </a:extLst>
          </p:cNvPr>
          <p:cNvSpPr>
            <a:spLocks noGrp="1"/>
          </p:cNvSpPr>
          <p:nvPr>
            <p:ph idx="1"/>
          </p:nvPr>
        </p:nvSpPr>
        <p:spPr>
          <a:xfrm>
            <a:off x="744108" y="891585"/>
            <a:ext cx="11178236" cy="5716698"/>
          </a:xfrm>
        </p:spPr>
        <p:txBody>
          <a:bodyPr vert="horz" lIns="91440" tIns="45720" rIns="91440" bIns="45720" rtlCol="0" anchor="t">
            <a:noAutofit/>
          </a:bodyPr>
          <a:lstStyle/>
          <a:p>
            <a:pPr algn="just"/>
            <a:r>
              <a:rPr lang="bs-Cyrl-BA" sz="2000">
                <a:latin typeface="Times New Roman"/>
                <a:ea typeface="+mn-lt"/>
                <a:cs typeface="+mn-lt"/>
              </a:rPr>
              <a:t>препознаје различите облике дигиталне комуникације; објасни предности и ризике дигиталне комуникације; користи дигитални уређај за комуникацију при учењу на одабараној платформи;</a:t>
            </a:r>
            <a:r>
              <a:rPr lang="sr-Latn-RS" sz="2000">
                <a:latin typeface="Times New Roman"/>
                <a:ea typeface="+mn-lt"/>
                <a:cs typeface="+mn-lt"/>
              </a:rPr>
              <a:t> </a:t>
            </a:r>
          </a:p>
          <a:p>
            <a:pPr algn="just"/>
            <a:r>
              <a:rPr lang="bs-Cyrl-BA" sz="2000">
                <a:latin typeface="Times New Roman"/>
                <a:ea typeface="+mn-lt"/>
                <a:cs typeface="+mn-lt"/>
              </a:rPr>
              <a:t>самостално или уз помоћ користи дигитални садржај за рад  на одабраној  платформи;</a:t>
            </a:r>
            <a:r>
              <a:rPr lang="sr-Latn-RS" sz="2000">
                <a:latin typeface="Times New Roman"/>
                <a:ea typeface="+mn-lt"/>
                <a:cs typeface="+mn-lt"/>
              </a:rPr>
              <a:t> </a:t>
            </a:r>
            <a:endParaRPr lang="sr-Latn-RS" sz="2000">
              <a:latin typeface="Times New Roman"/>
              <a:cs typeface="Times New Roman"/>
            </a:endParaRPr>
          </a:p>
          <a:p>
            <a:pPr algn="just"/>
            <a:r>
              <a:rPr lang="bs-Cyrl-BA" sz="2000">
                <a:latin typeface="Times New Roman"/>
                <a:ea typeface="+mn-lt"/>
                <a:cs typeface="+mn-lt"/>
              </a:rPr>
              <a:t>самостално или уз помоћ преузме дигитални садржај за рад, пошаље урађени задатак на одабраној  платформи;</a:t>
            </a:r>
            <a:r>
              <a:rPr lang="sr-Latn-RS" sz="2000">
                <a:latin typeface="Times New Roman"/>
                <a:ea typeface="+mn-lt"/>
                <a:cs typeface="+mn-lt"/>
              </a:rPr>
              <a:t> </a:t>
            </a:r>
            <a:r>
              <a:rPr lang="bs-Cyrl-BA" sz="2000">
                <a:latin typeface="Times New Roman"/>
                <a:ea typeface="+mn-lt"/>
                <a:cs typeface="+mn-lt"/>
              </a:rPr>
              <a:t>објасни важност чувања личних података на дигиталном уређају;</a:t>
            </a:r>
            <a:r>
              <a:rPr lang="sr-Latn-RS" sz="2000">
                <a:latin typeface="Times New Roman"/>
                <a:ea typeface="+mn-lt"/>
                <a:cs typeface="+mn-lt"/>
              </a:rPr>
              <a:t> </a:t>
            </a:r>
            <a:endParaRPr lang="sr-Latn-RS" sz="2000">
              <a:latin typeface="Times New Roman"/>
              <a:cs typeface="Times New Roman"/>
            </a:endParaRPr>
          </a:p>
          <a:p>
            <a:pPr algn="just"/>
            <a:r>
              <a:rPr lang="bs-Cyrl-BA" sz="2000">
                <a:latin typeface="Times New Roman"/>
                <a:ea typeface="+mn-lt"/>
                <a:cs typeface="+mn-lt"/>
              </a:rPr>
              <a:t>примјени лозинку за улазак на одобрену платформу;</a:t>
            </a:r>
            <a:r>
              <a:rPr lang="sr-Latn-RS" sz="2000">
                <a:latin typeface="Times New Roman"/>
                <a:ea typeface="+mn-lt"/>
                <a:cs typeface="+mn-lt"/>
              </a:rPr>
              <a:t> </a:t>
            </a:r>
            <a:endParaRPr lang="sr-Latn-RS" sz="2000">
              <a:latin typeface="Times New Roman"/>
              <a:cs typeface="Times New Roman"/>
            </a:endParaRPr>
          </a:p>
          <a:p>
            <a:pPr algn="just"/>
            <a:r>
              <a:rPr lang="bs-Cyrl-BA" sz="2000">
                <a:latin typeface="Times New Roman"/>
                <a:ea typeface="+mn-lt"/>
                <a:cs typeface="+mn-lt"/>
              </a:rPr>
              <a:t>објасни важност чувања лозинке;</a:t>
            </a:r>
            <a:r>
              <a:rPr lang="sr-Latn-RS" sz="2000">
                <a:latin typeface="Times New Roman"/>
                <a:ea typeface="+mn-lt"/>
                <a:cs typeface="+mn-lt"/>
              </a:rPr>
              <a:t> </a:t>
            </a:r>
            <a:r>
              <a:rPr lang="bs-Cyrl-BA" sz="2000">
                <a:latin typeface="Times New Roman"/>
                <a:ea typeface="+mn-lt"/>
                <a:cs typeface="+mn-lt"/>
              </a:rPr>
              <a:t>именује особе којима се може обратити за помоћ у случају нарушене безбједности личних података;</a:t>
            </a:r>
            <a:r>
              <a:rPr lang="sr-Latn-RS" sz="2000">
                <a:latin typeface="Times New Roman"/>
                <a:ea typeface="+mn-lt"/>
                <a:cs typeface="+mn-lt"/>
              </a:rPr>
              <a:t> </a:t>
            </a:r>
            <a:endParaRPr lang="sr-Latn-RS" sz="2000">
              <a:latin typeface="Times New Roman"/>
              <a:cs typeface="Times New Roman"/>
            </a:endParaRPr>
          </a:p>
          <a:p>
            <a:pPr algn="just"/>
            <a:r>
              <a:rPr lang="bs-Cyrl-BA" sz="2000">
                <a:latin typeface="Times New Roman"/>
                <a:ea typeface="+mn-lt"/>
                <a:cs typeface="+mn-lt"/>
              </a:rPr>
              <a:t>препознаје непожељни начин комуникације; разликује примјере пристојне и непристојне комуникације у усменом и писаном облику; </a:t>
            </a:r>
            <a:endParaRPr lang="sr-Latn-RS" sz="2000">
              <a:latin typeface="Times New Roman"/>
              <a:cs typeface="Times New Roman"/>
            </a:endParaRPr>
          </a:p>
          <a:p>
            <a:pPr algn="just"/>
            <a:r>
              <a:rPr lang="bs-Cyrl-BA" sz="2000">
                <a:latin typeface="Times New Roman"/>
                <a:ea typeface="+mn-lt"/>
                <a:cs typeface="+mn-lt"/>
              </a:rPr>
              <a:t>примијени правила пристојног понашања на интернету;</a:t>
            </a:r>
            <a:r>
              <a:rPr lang="sr-Latn-RS" sz="2000">
                <a:latin typeface="Times New Roman"/>
                <a:ea typeface="+mn-lt"/>
                <a:cs typeface="+mn-lt"/>
              </a:rPr>
              <a:t> </a:t>
            </a:r>
            <a:r>
              <a:rPr lang="bs-Cyrl-BA" sz="2000">
                <a:latin typeface="Times New Roman"/>
                <a:ea typeface="+mn-lt"/>
                <a:cs typeface="+mn-lt"/>
              </a:rPr>
              <a:t>наведе начине реаговања у случају непримјерене комуникације или непожељних садржаја; </a:t>
            </a:r>
            <a:endParaRPr lang="sr-Latn-RS" sz="2000">
              <a:latin typeface="Times New Roman"/>
              <a:cs typeface="Times New Roman"/>
            </a:endParaRPr>
          </a:p>
          <a:p>
            <a:pPr algn="just"/>
            <a:r>
              <a:rPr lang="bs-Cyrl-BA" sz="2000">
                <a:latin typeface="Times New Roman"/>
                <a:ea typeface="+mn-lt"/>
                <a:cs typeface="+mn-lt"/>
              </a:rPr>
              <a:t> изради дневни план активности  који укључује  и учење уз помоћ дигиталних садржаја;</a:t>
            </a:r>
            <a:r>
              <a:rPr lang="sr-Latn-RS" sz="2000">
                <a:latin typeface="Times New Roman"/>
                <a:ea typeface="+mn-lt"/>
                <a:cs typeface="+mn-lt"/>
              </a:rPr>
              <a:t> </a:t>
            </a:r>
            <a:endParaRPr lang="sr-Latn-RS" sz="2000">
              <a:latin typeface="Times New Roman"/>
              <a:cs typeface="Times New Roman"/>
            </a:endParaRPr>
          </a:p>
          <a:p>
            <a:pPr algn="just"/>
            <a:r>
              <a:rPr lang="bs-Cyrl-BA" sz="2000">
                <a:latin typeface="Times New Roman"/>
                <a:ea typeface="+mn-lt"/>
                <a:cs typeface="+mn-lt"/>
              </a:rPr>
              <a:t>организује радни простор  за учење у којем користи дигиталне уређаје;</a:t>
            </a:r>
            <a:r>
              <a:rPr lang="sr-Latn-RS" sz="2000">
                <a:latin typeface="Times New Roman"/>
                <a:ea typeface="+mn-lt"/>
                <a:cs typeface="+mn-lt"/>
              </a:rPr>
              <a:t> </a:t>
            </a:r>
            <a:endParaRPr lang="sr-Latn-RS" sz="2000">
              <a:latin typeface="Times New Roman"/>
              <a:cs typeface="Times New Roman"/>
            </a:endParaRPr>
          </a:p>
          <a:p>
            <a:pPr algn="just"/>
            <a:r>
              <a:rPr lang="bs-Cyrl-BA" sz="2000">
                <a:latin typeface="Times New Roman"/>
                <a:ea typeface="+mn-lt"/>
                <a:cs typeface="+mn-lt"/>
              </a:rPr>
              <a:t>препознаје штетност и опасност од неправилног одлагања електронског отпада;</a:t>
            </a:r>
            <a:r>
              <a:rPr lang="sr-Latn-RS" sz="2000">
                <a:latin typeface="Times New Roman"/>
                <a:ea typeface="+mn-lt"/>
                <a:cs typeface="+mn-lt"/>
              </a:rPr>
              <a:t> </a:t>
            </a:r>
            <a:r>
              <a:rPr lang="bs-Cyrl-BA" sz="2000">
                <a:latin typeface="Times New Roman"/>
                <a:ea typeface="+mn-lt"/>
                <a:cs typeface="+mn-lt"/>
              </a:rPr>
              <a:t>објасни значај рециклаже дигиталног отпада у сврху заштите животне средине.</a:t>
            </a:r>
            <a:endParaRPr lang="sr-Latn-RS" sz="2000">
              <a:latin typeface="Times New Roman"/>
              <a:cs typeface="Times New Roman"/>
            </a:endParaRPr>
          </a:p>
        </p:txBody>
      </p:sp>
      <p:sp>
        <p:nvSpPr>
          <p:cNvPr id="30" name="Rectangle 2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43760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6F4BF3E2-2852-573D-7216-E64B5D9B8C05}"/>
              </a:ext>
            </a:extLst>
          </p:cNvPr>
          <p:cNvSpPr>
            <a:spLocks noGrp="1"/>
          </p:cNvSpPr>
          <p:nvPr>
            <p:ph type="title"/>
          </p:nvPr>
        </p:nvSpPr>
        <p:spPr>
          <a:xfrm>
            <a:off x="0" y="1714500"/>
            <a:ext cx="4225470" cy="1916952"/>
          </a:xfrm>
        </p:spPr>
        <p:txBody>
          <a:bodyPr anchor="b">
            <a:normAutofit/>
          </a:bodyPr>
          <a:lstStyle/>
          <a:p>
            <a:pPr algn="ctr"/>
            <a:r>
              <a:rPr lang="sr-Latn-RS" sz="3200" b="1" dirty="0">
                <a:solidFill>
                  <a:srgbClr val="FFFFFF"/>
                </a:solidFill>
                <a:latin typeface="Times New Roman"/>
                <a:cs typeface="Calibri Light"/>
              </a:rPr>
              <a:t>АЛГОРИТАМСКИ НАЧИН РАЗМИШЉАЊА</a:t>
            </a:r>
            <a:endParaRPr lang="sr-Latn-RS" sz="3200" b="1" dirty="0">
              <a:solidFill>
                <a:srgbClr val="FFFFFF"/>
              </a:solidFill>
              <a:latin typeface="Times New Roman"/>
              <a:cs typeface="Times New Roman"/>
            </a:endParaRPr>
          </a:p>
        </p:txBody>
      </p:sp>
      <p:sp>
        <p:nvSpPr>
          <p:cNvPr id="3" name="Čuvar mesta za sadržaj 2">
            <a:extLst>
              <a:ext uri="{FF2B5EF4-FFF2-40B4-BE49-F238E27FC236}">
                <a16:creationId xmlns="" xmlns:a16="http://schemas.microsoft.com/office/drawing/2014/main" id="{9549F7BB-9FFD-91C7-1652-EFE219253AE7}"/>
              </a:ext>
            </a:extLst>
          </p:cNvPr>
          <p:cNvSpPr>
            <a:spLocks noGrp="1"/>
          </p:cNvSpPr>
          <p:nvPr>
            <p:ph idx="1"/>
          </p:nvPr>
        </p:nvSpPr>
        <p:spPr>
          <a:xfrm>
            <a:off x="4263920" y="649480"/>
            <a:ext cx="7461120" cy="5546047"/>
          </a:xfrm>
        </p:spPr>
        <p:txBody>
          <a:bodyPr vert="horz" lIns="91440" tIns="45720" rIns="91440" bIns="45720" rtlCol="0" anchor="ctr">
            <a:noAutofit/>
          </a:bodyPr>
          <a:lstStyle/>
          <a:p>
            <a:pPr marL="0" indent="0" algn="just">
              <a:buNone/>
            </a:pPr>
            <a:r>
              <a:rPr lang="bs-Cyrl-BA">
                <a:latin typeface="Times New Roman"/>
                <a:ea typeface="+mn-lt"/>
                <a:cs typeface="+mn-lt"/>
              </a:rPr>
              <a:t>Посебни циљ</a:t>
            </a:r>
            <a:r>
              <a:rPr lang="sr-Cyrl-BA">
                <a:latin typeface="Times New Roman"/>
                <a:ea typeface="+mn-lt"/>
                <a:cs typeface="+mn-lt"/>
              </a:rPr>
              <a:t>еви</a:t>
            </a:r>
            <a:r>
              <a:rPr lang="bs-Cyrl-BA">
                <a:latin typeface="Times New Roman"/>
                <a:ea typeface="+mn-lt"/>
                <a:cs typeface="+mn-lt"/>
              </a:rPr>
              <a:t>:</a:t>
            </a:r>
            <a:r>
              <a:rPr lang="sr-Latn-RS">
                <a:latin typeface="Times New Roman"/>
                <a:ea typeface="+mn-lt"/>
                <a:cs typeface="+mn-lt"/>
              </a:rPr>
              <a:t> </a:t>
            </a:r>
            <a:endParaRPr lang="sr-Latn-RS">
              <a:latin typeface="Times New Roman"/>
              <a:cs typeface="Calibri" panose="020F0502020204030204"/>
            </a:endParaRPr>
          </a:p>
          <a:p>
            <a:pPr algn="just"/>
            <a:r>
              <a:rPr lang="sr-Cyrl-BA">
                <a:latin typeface="Times New Roman"/>
                <a:ea typeface="+mn-lt"/>
                <a:cs typeface="+mn-lt"/>
              </a:rPr>
              <a:t>оспособљавање ученика за рјешавање задатака по принципу корак по корак и уочавање корака који се понављају;</a:t>
            </a:r>
            <a:endParaRPr lang="sr-Latn-RS">
              <a:latin typeface="Times New Roman"/>
              <a:cs typeface="Times New Roman"/>
            </a:endParaRPr>
          </a:p>
          <a:p>
            <a:pPr algn="just"/>
            <a:r>
              <a:rPr lang="bs-Cyrl-BA">
                <a:latin typeface="Times New Roman"/>
                <a:ea typeface="+mn-lt"/>
                <a:cs typeface="+mn-lt"/>
              </a:rPr>
              <a:t>оспособљавање за рјешавање логичких задатака, њихову анализу и исправљање грешака;</a:t>
            </a:r>
            <a:endParaRPr lang="sr-Latn-RS">
              <a:latin typeface="Times New Roman"/>
              <a:cs typeface="Times New Roman"/>
            </a:endParaRPr>
          </a:p>
          <a:p>
            <a:pPr algn="just"/>
            <a:r>
              <a:rPr lang="bs-Cyrl-BA">
                <a:latin typeface="Times New Roman"/>
                <a:ea typeface="+mn-lt"/>
                <a:cs typeface="+mn-lt"/>
              </a:rPr>
              <a:t>развијање прецизности и концентрације у раду;</a:t>
            </a:r>
            <a:endParaRPr lang="sr-Latn-RS">
              <a:latin typeface="Times New Roman"/>
              <a:cs typeface="Times New Roman"/>
            </a:endParaRPr>
          </a:p>
          <a:p>
            <a:pPr algn="just"/>
            <a:r>
              <a:rPr lang="bs-Cyrl-BA">
                <a:latin typeface="Times New Roman"/>
                <a:ea typeface="+mn-lt"/>
                <a:cs typeface="+mn-lt"/>
              </a:rPr>
              <a:t>упознавање са основним елементима одабраног визуелног програмског језика;</a:t>
            </a:r>
            <a:endParaRPr lang="sr-Latn-RS">
              <a:latin typeface="Times New Roman"/>
              <a:cs typeface="Times New Roman"/>
            </a:endParaRPr>
          </a:p>
          <a:p>
            <a:pPr algn="just"/>
            <a:r>
              <a:rPr lang="bs-Cyrl-BA">
                <a:latin typeface="Times New Roman"/>
                <a:ea typeface="+mn-lt"/>
                <a:cs typeface="+mn-lt"/>
              </a:rPr>
              <a:t>развијање сарадничких односа и кооперативности у учењу и раду.</a:t>
            </a:r>
            <a:endParaRPr lang="sr-Latn-RS">
              <a:latin typeface="Times New Roman"/>
            </a:endParaRPr>
          </a:p>
          <a:p>
            <a:pPr algn="just"/>
            <a:endParaRPr lang="sr-Latn-RS" sz="2000">
              <a:latin typeface="Times New Roman"/>
              <a:cs typeface="Calibri"/>
            </a:endParaRPr>
          </a:p>
        </p:txBody>
      </p:sp>
    </p:spTree>
    <p:extLst>
      <p:ext uri="{BB962C8B-B14F-4D97-AF65-F5344CB8AC3E}">
        <p14:creationId xmlns:p14="http://schemas.microsoft.com/office/powerpoint/2010/main" val="3071709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DCC93926-55EE-E96C-590C-8A1FA610569C}"/>
              </a:ext>
            </a:extLst>
          </p:cNvPr>
          <p:cNvSpPr>
            <a:spLocks noGrp="1"/>
          </p:cNvSpPr>
          <p:nvPr>
            <p:ph type="title"/>
          </p:nvPr>
        </p:nvSpPr>
        <p:spPr>
          <a:xfrm>
            <a:off x="1371599" y="294538"/>
            <a:ext cx="9895951" cy="1033669"/>
          </a:xfrm>
        </p:spPr>
        <p:txBody>
          <a:bodyPr>
            <a:normAutofit fontScale="90000"/>
          </a:bodyPr>
          <a:lstStyle/>
          <a:p>
            <a:r>
              <a:rPr lang="sr-Latn-RS" sz="4000">
                <a:solidFill>
                  <a:srgbClr val="FFFFFF"/>
                </a:solidFill>
                <a:latin typeface="Times New Roman"/>
                <a:ea typeface="+mj-lt"/>
                <a:cs typeface="+mj-lt"/>
              </a:rPr>
              <a:t>АЛГОРИТАМСКИ НАЧИН РАЗМИШЉАЊА</a:t>
            </a:r>
            <a:endParaRPr lang="sr-Latn-RS">
              <a:latin typeface="Times New Roman"/>
              <a:cs typeface="Times New Roman"/>
            </a:endParaRPr>
          </a:p>
        </p:txBody>
      </p:sp>
      <p:sp>
        <p:nvSpPr>
          <p:cNvPr id="4" name="Okvir za tekst 3">
            <a:extLst>
              <a:ext uri="{FF2B5EF4-FFF2-40B4-BE49-F238E27FC236}">
                <a16:creationId xmlns="" xmlns:a16="http://schemas.microsoft.com/office/drawing/2014/main" id="{DD8B0FDF-77A0-C3C2-0319-C39632B5C07C}"/>
              </a:ext>
            </a:extLst>
          </p:cNvPr>
          <p:cNvSpPr txBox="1"/>
          <p:nvPr/>
        </p:nvSpPr>
        <p:spPr>
          <a:xfrm>
            <a:off x="583081" y="1864583"/>
            <a:ext cx="5689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bs-Cyrl-BA" sz="2800" dirty="0">
                <a:latin typeface="Times New Roman"/>
                <a:cs typeface="Times New Roman"/>
              </a:rPr>
              <a:t>Алгоритам</a:t>
            </a:r>
            <a:endParaRPr lang="sr-Latn-RS" sz="2800" dirty="0">
              <a:latin typeface="Times New Roman"/>
              <a:cs typeface="Times New Roman"/>
            </a:endParaRPr>
          </a:p>
        </p:txBody>
      </p:sp>
      <p:sp>
        <p:nvSpPr>
          <p:cNvPr id="5" name="Okvir za tekst 4">
            <a:extLst>
              <a:ext uri="{FF2B5EF4-FFF2-40B4-BE49-F238E27FC236}">
                <a16:creationId xmlns="" xmlns:a16="http://schemas.microsoft.com/office/drawing/2014/main" id="{996B4D34-6434-0201-14BB-35E61C7312A5}"/>
              </a:ext>
            </a:extLst>
          </p:cNvPr>
          <p:cNvSpPr txBox="1"/>
          <p:nvPr/>
        </p:nvSpPr>
        <p:spPr>
          <a:xfrm>
            <a:off x="583721" y="2582174"/>
            <a:ext cx="96443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bs-Cyrl-BA" sz="2800" dirty="0">
                <a:latin typeface="Times New Roman"/>
                <a:cs typeface="Times New Roman"/>
              </a:rPr>
              <a:t>Алгоритми са корацима који с</a:t>
            </a:r>
            <a:r>
              <a:rPr lang="sr-Cyrl-BA" sz="2800" dirty="0">
                <a:latin typeface="Times New Roman"/>
                <a:cs typeface="Times New Roman"/>
              </a:rPr>
              <a:t>е </a:t>
            </a:r>
            <a:r>
              <a:rPr lang="bs-Cyrl-BA" sz="2800" dirty="0">
                <a:latin typeface="Times New Roman"/>
                <a:cs typeface="Times New Roman"/>
              </a:rPr>
              <a:t>понављају</a:t>
            </a:r>
          </a:p>
        </p:txBody>
      </p:sp>
      <p:sp>
        <p:nvSpPr>
          <p:cNvPr id="6" name="Okvir za tekst 5">
            <a:extLst>
              <a:ext uri="{FF2B5EF4-FFF2-40B4-BE49-F238E27FC236}">
                <a16:creationId xmlns="" xmlns:a16="http://schemas.microsoft.com/office/drawing/2014/main" id="{A17705CF-A72D-CE87-20E7-635FD249AF78}"/>
              </a:ext>
            </a:extLst>
          </p:cNvPr>
          <p:cNvSpPr txBox="1"/>
          <p:nvPr/>
        </p:nvSpPr>
        <p:spPr>
          <a:xfrm>
            <a:off x="583721" y="3329796"/>
            <a:ext cx="11096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err="1">
                <a:latin typeface="Times New Roman"/>
                <a:cs typeface="Times New Roman"/>
              </a:rPr>
              <a:t>Од</a:t>
            </a:r>
            <a:r>
              <a:rPr lang="en-US" sz="2800" dirty="0">
                <a:latin typeface="Times New Roman"/>
                <a:cs typeface="Times New Roman"/>
              </a:rPr>
              <a:t> </a:t>
            </a:r>
            <a:r>
              <a:rPr lang="en-US" sz="2800" dirty="0" err="1">
                <a:latin typeface="Times New Roman"/>
                <a:cs typeface="Times New Roman"/>
              </a:rPr>
              <a:t>сликовног</a:t>
            </a:r>
            <a:r>
              <a:rPr lang="en-US" sz="2800" dirty="0">
                <a:latin typeface="Times New Roman"/>
                <a:cs typeface="Times New Roman"/>
              </a:rPr>
              <a:t> </a:t>
            </a:r>
            <a:r>
              <a:rPr lang="en-US" sz="2800" dirty="0" err="1">
                <a:latin typeface="Times New Roman"/>
                <a:cs typeface="Times New Roman"/>
              </a:rPr>
              <a:t>алгоритма</a:t>
            </a:r>
            <a:r>
              <a:rPr lang="en-US" sz="2800" dirty="0">
                <a:latin typeface="Times New Roman"/>
                <a:cs typeface="Times New Roman"/>
              </a:rPr>
              <a:t> </a:t>
            </a:r>
            <a:r>
              <a:rPr lang="en-US" sz="2800" dirty="0" err="1">
                <a:latin typeface="Times New Roman"/>
                <a:cs typeface="Times New Roman"/>
              </a:rPr>
              <a:t>до</a:t>
            </a:r>
            <a:r>
              <a:rPr lang="en-US" sz="2800" dirty="0">
                <a:latin typeface="Times New Roman"/>
                <a:cs typeface="Times New Roman"/>
              </a:rPr>
              <a:t> </a:t>
            </a:r>
            <a:r>
              <a:rPr lang="en-US" sz="2800" dirty="0" err="1">
                <a:latin typeface="Times New Roman"/>
                <a:cs typeface="Times New Roman"/>
              </a:rPr>
              <a:t>програма</a:t>
            </a:r>
            <a:r>
              <a:rPr lang="en-US" sz="2800" dirty="0">
                <a:latin typeface="Times New Roman"/>
                <a:cs typeface="Times New Roman"/>
              </a:rPr>
              <a:t> у </a:t>
            </a:r>
            <a:r>
              <a:rPr lang="en-US" sz="2800" dirty="0" err="1">
                <a:latin typeface="Times New Roman"/>
                <a:cs typeface="Times New Roman"/>
              </a:rPr>
              <a:t>визуелном</a:t>
            </a:r>
            <a:r>
              <a:rPr lang="en-US" sz="2800" dirty="0">
                <a:latin typeface="Times New Roman"/>
                <a:cs typeface="Times New Roman"/>
              </a:rPr>
              <a:t> </a:t>
            </a:r>
            <a:r>
              <a:rPr lang="en-US" sz="2800" dirty="0" err="1">
                <a:latin typeface="Times New Roman"/>
                <a:cs typeface="Times New Roman"/>
              </a:rPr>
              <a:t>програмском</a:t>
            </a:r>
            <a:r>
              <a:rPr lang="en-US" sz="2800" dirty="0">
                <a:latin typeface="Times New Roman"/>
                <a:cs typeface="Times New Roman"/>
              </a:rPr>
              <a:t> </a:t>
            </a:r>
            <a:r>
              <a:rPr lang="en-US" sz="2800" dirty="0" err="1">
                <a:latin typeface="Times New Roman"/>
                <a:cs typeface="Times New Roman"/>
              </a:rPr>
              <a:t>језику</a:t>
            </a:r>
            <a:endParaRPr lang="en-US" sz="2800" dirty="0">
              <a:latin typeface="Times New Roman"/>
              <a:cs typeface="Times New Roman"/>
            </a:endParaRPr>
          </a:p>
        </p:txBody>
      </p:sp>
      <p:sp>
        <p:nvSpPr>
          <p:cNvPr id="7" name="Okvir za tekst 6">
            <a:extLst>
              <a:ext uri="{FF2B5EF4-FFF2-40B4-BE49-F238E27FC236}">
                <a16:creationId xmlns="" xmlns:a16="http://schemas.microsoft.com/office/drawing/2014/main" id="{7A7D3652-004E-0C64-D054-A5D6365865FC}"/>
              </a:ext>
            </a:extLst>
          </p:cNvPr>
          <p:cNvSpPr txBox="1"/>
          <p:nvPr/>
        </p:nvSpPr>
        <p:spPr>
          <a:xfrm>
            <a:off x="583721" y="4106173"/>
            <a:ext cx="110245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err="1">
                <a:latin typeface="Times New Roman"/>
                <a:cs typeface="Times New Roman"/>
              </a:rPr>
              <a:t>Креирање</a:t>
            </a:r>
            <a:r>
              <a:rPr lang="en-US" sz="2800" dirty="0">
                <a:latin typeface="Times New Roman"/>
                <a:cs typeface="Times New Roman"/>
              </a:rPr>
              <a:t> </a:t>
            </a:r>
            <a:r>
              <a:rPr lang="en-US" sz="2800" dirty="0" err="1">
                <a:latin typeface="Times New Roman"/>
                <a:cs typeface="Times New Roman"/>
              </a:rPr>
              <a:t>једноставних</a:t>
            </a:r>
            <a:r>
              <a:rPr lang="en-US" sz="2800" dirty="0">
                <a:latin typeface="Times New Roman"/>
                <a:cs typeface="Times New Roman"/>
              </a:rPr>
              <a:t> </a:t>
            </a:r>
            <a:r>
              <a:rPr lang="en-US" sz="2800" dirty="0" err="1">
                <a:latin typeface="Times New Roman"/>
                <a:cs typeface="Times New Roman"/>
              </a:rPr>
              <a:t>програма</a:t>
            </a:r>
            <a:r>
              <a:rPr lang="en-US" sz="2800" dirty="0">
                <a:latin typeface="Times New Roman"/>
                <a:cs typeface="Times New Roman"/>
              </a:rPr>
              <a:t> у </a:t>
            </a:r>
            <a:r>
              <a:rPr lang="en-US" sz="2800" dirty="0" err="1">
                <a:latin typeface="Times New Roman"/>
                <a:cs typeface="Times New Roman"/>
              </a:rPr>
              <a:t>визуелном</a:t>
            </a:r>
            <a:r>
              <a:rPr lang="en-US" sz="2800" dirty="0">
                <a:latin typeface="Times New Roman"/>
                <a:cs typeface="Times New Roman"/>
              </a:rPr>
              <a:t> </a:t>
            </a:r>
            <a:r>
              <a:rPr lang="en-US" sz="2800" dirty="0" err="1">
                <a:latin typeface="Times New Roman"/>
                <a:cs typeface="Times New Roman"/>
              </a:rPr>
              <a:t>програмском</a:t>
            </a:r>
            <a:r>
              <a:rPr lang="en-US" sz="2800" dirty="0">
                <a:latin typeface="Times New Roman"/>
                <a:cs typeface="Times New Roman"/>
              </a:rPr>
              <a:t> </a:t>
            </a:r>
            <a:r>
              <a:rPr lang="en-US" sz="2800" dirty="0" err="1">
                <a:latin typeface="Times New Roman"/>
                <a:cs typeface="Times New Roman"/>
              </a:rPr>
              <a:t>језику</a:t>
            </a:r>
            <a:endParaRPr lang="en-US" sz="2800" dirty="0">
              <a:latin typeface="Times New Roman"/>
              <a:cs typeface="Times New Roman"/>
            </a:endParaRPr>
          </a:p>
        </p:txBody>
      </p:sp>
      <p:sp>
        <p:nvSpPr>
          <p:cNvPr id="9" name="Okvir za tekst 8">
            <a:extLst>
              <a:ext uri="{FF2B5EF4-FFF2-40B4-BE49-F238E27FC236}">
                <a16:creationId xmlns="" xmlns:a16="http://schemas.microsoft.com/office/drawing/2014/main" id="{1895CBC7-422D-5FEC-0B52-EA8A07A032AA}"/>
              </a:ext>
            </a:extLst>
          </p:cNvPr>
          <p:cNvSpPr txBox="1"/>
          <p:nvPr/>
        </p:nvSpPr>
        <p:spPr>
          <a:xfrm>
            <a:off x="641230" y="5083833"/>
            <a:ext cx="11125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Times New Roman"/>
                <a:cs typeface="Times New Roman"/>
              </a:rPr>
              <a:t>Програмирање</a:t>
            </a:r>
            <a:r>
              <a:rPr lang="en-US" sz="2800">
                <a:latin typeface="Times New Roman"/>
                <a:cs typeface="Times New Roman"/>
              </a:rPr>
              <a:t> </a:t>
            </a:r>
            <a:r>
              <a:rPr lang="en-US" sz="2800" err="1">
                <a:latin typeface="Times New Roman"/>
                <a:cs typeface="Times New Roman"/>
              </a:rPr>
              <a:t>понашања</a:t>
            </a:r>
            <a:r>
              <a:rPr lang="en-US" sz="2800">
                <a:latin typeface="Times New Roman"/>
                <a:cs typeface="Times New Roman"/>
              </a:rPr>
              <a:t> </a:t>
            </a:r>
            <a:r>
              <a:rPr lang="en-US" sz="2800" err="1">
                <a:latin typeface="Times New Roman"/>
                <a:cs typeface="Times New Roman"/>
              </a:rPr>
              <a:t>одабраног</a:t>
            </a:r>
            <a:r>
              <a:rPr lang="en-US" sz="2800">
                <a:latin typeface="Times New Roman"/>
                <a:cs typeface="Times New Roman"/>
              </a:rPr>
              <a:t> </a:t>
            </a:r>
            <a:r>
              <a:rPr lang="en-US" sz="2800" err="1">
                <a:latin typeface="Times New Roman"/>
                <a:cs typeface="Times New Roman"/>
              </a:rPr>
              <a:t>дигиталног</a:t>
            </a:r>
            <a:r>
              <a:rPr lang="en-US" sz="2800">
                <a:latin typeface="Times New Roman"/>
                <a:cs typeface="Times New Roman"/>
              </a:rPr>
              <a:t> </a:t>
            </a:r>
            <a:r>
              <a:rPr lang="en-US" sz="2800" err="1">
                <a:latin typeface="Times New Roman"/>
                <a:cs typeface="Times New Roman"/>
              </a:rPr>
              <a:t>лика</a:t>
            </a:r>
            <a:r>
              <a:rPr lang="en-US" sz="2800">
                <a:latin typeface="Times New Roman"/>
                <a:cs typeface="Times New Roman"/>
              </a:rPr>
              <a:t> у </a:t>
            </a:r>
            <a:r>
              <a:rPr lang="en-US" sz="2800" err="1">
                <a:latin typeface="Times New Roman"/>
                <a:cs typeface="Times New Roman"/>
              </a:rPr>
              <a:t>визуелном</a:t>
            </a:r>
            <a:r>
              <a:rPr lang="en-US" sz="2800">
                <a:latin typeface="Times New Roman"/>
                <a:cs typeface="Times New Roman"/>
              </a:rPr>
              <a:t> </a:t>
            </a:r>
            <a:r>
              <a:rPr lang="en-US" sz="2800" err="1">
                <a:latin typeface="Times New Roman"/>
                <a:cs typeface="Times New Roman"/>
              </a:rPr>
              <a:t>програмском</a:t>
            </a:r>
            <a:r>
              <a:rPr lang="en-US" sz="2800">
                <a:latin typeface="Times New Roman"/>
                <a:cs typeface="Times New Roman"/>
              </a:rPr>
              <a:t> </a:t>
            </a:r>
            <a:r>
              <a:rPr lang="en-US" sz="2800" err="1">
                <a:latin typeface="Times New Roman"/>
                <a:cs typeface="Times New Roman"/>
              </a:rPr>
              <a:t>језику</a:t>
            </a:r>
          </a:p>
        </p:txBody>
      </p:sp>
    </p:spTree>
    <p:extLst>
      <p:ext uri="{BB962C8B-B14F-4D97-AF65-F5344CB8AC3E}">
        <p14:creationId xmlns:p14="http://schemas.microsoft.com/office/powerpoint/2010/main" val="427939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 xmlns:a16="http://schemas.microsoft.com/office/drawing/2014/main" id="{23454C95-6860-4B79-E644-73095842CA03}"/>
              </a:ext>
            </a:extLst>
          </p:cNvPr>
          <p:cNvGraphicFramePr>
            <a:graphicFrameLocks noGrp="1"/>
          </p:cNvGraphicFramePr>
          <p:nvPr>
            <p:extLst>
              <p:ext uri="{D42A27DB-BD31-4B8C-83A1-F6EECF244321}">
                <p14:modId xmlns:p14="http://schemas.microsoft.com/office/powerpoint/2010/main" val="1386789542"/>
              </p:ext>
            </p:extLst>
          </p:nvPr>
        </p:nvGraphicFramePr>
        <p:xfrm>
          <a:off x="1295326" y="4917594"/>
          <a:ext cx="10058474" cy="1510030"/>
        </p:xfrm>
        <a:graphic>
          <a:graphicData uri="http://schemas.openxmlformats.org/drawingml/2006/table">
            <a:tbl>
              <a:tblPr firstRow="1" bandRow="1">
                <a:tableStyleId>{5C22544A-7EE6-4342-B048-85BDC9FD1C3A}</a:tableStyleId>
              </a:tblPr>
              <a:tblGrid>
                <a:gridCol w="10058474">
                  <a:extLst>
                    <a:ext uri="{9D8B030D-6E8A-4147-A177-3AD203B41FA5}">
                      <a16:colId xmlns="" xmlns:a16="http://schemas.microsoft.com/office/drawing/2014/main" val="2801286127"/>
                    </a:ext>
                  </a:extLst>
                </a:gridCol>
              </a:tblGrid>
              <a:tr h="412750">
                <a:tc>
                  <a:txBody>
                    <a:bodyPr/>
                    <a:lstStyle/>
                    <a:p>
                      <a:pPr algn="just"/>
                      <a:r>
                        <a:rPr lang="bs-Cyrl-BA" sz="2400" dirty="0">
                          <a:solidFill>
                            <a:schemeClr val="tx1"/>
                          </a:solidFill>
                          <a:effectLst/>
                          <a:latin typeface="Times New Roman"/>
                        </a:rPr>
                        <a:t>Општи циљеви прве тријаде за наставни предмет Дигитални свијет</a:t>
                      </a:r>
                    </a:p>
                  </a:txBody>
                  <a:tcPr marL="68580" marR="68580" marT="0" marB="0">
                    <a:noFill/>
                  </a:tcPr>
                </a:tc>
                <a:extLst>
                  <a:ext uri="{0D108BD9-81ED-4DB2-BD59-A6C34878D82A}">
                    <a16:rowId xmlns="" xmlns:a16="http://schemas.microsoft.com/office/drawing/2014/main" val="2604760775"/>
                  </a:ext>
                </a:extLst>
              </a:tr>
              <a:tr h="0">
                <a:tc>
                  <a:txBody>
                    <a:bodyPr/>
                    <a:lstStyle/>
                    <a:p>
                      <a:pPr marL="342900" lvl="0" indent="-342900" algn="just">
                        <a:buFont typeface="Arial"/>
                        <a:buChar char="•"/>
                      </a:pPr>
                      <a:r>
                        <a:rPr lang="az-Cyrl-AZ" sz="2400" dirty="0">
                          <a:solidFill>
                            <a:schemeClr val="tx1"/>
                          </a:solidFill>
                          <a:effectLst/>
                          <a:latin typeface="Times New Roman"/>
                        </a:rPr>
                        <a:t>стицање основних дигиталних компетенција код ученика;</a:t>
                      </a:r>
                    </a:p>
                    <a:p>
                      <a:pPr marL="342900" lvl="0" indent="-342900" algn="just">
                        <a:buFont typeface="Arial"/>
                        <a:buChar char="•"/>
                      </a:pPr>
                      <a:r>
                        <a:rPr lang="az-Cyrl-AZ" sz="2400" dirty="0">
                          <a:solidFill>
                            <a:schemeClr val="tx1"/>
                          </a:solidFill>
                          <a:effectLst/>
                          <a:latin typeface="Times New Roman"/>
                        </a:rPr>
                        <a:t>развијање свијести о безбједној употреби дигиталних уређаја;</a:t>
                      </a:r>
                    </a:p>
                    <a:p>
                      <a:pPr marL="342900" lvl="0" indent="-342900" algn="just">
                        <a:buFont typeface="Arial"/>
                        <a:buChar char="•"/>
                      </a:pPr>
                      <a:r>
                        <a:rPr lang="az-Cyrl-AZ" sz="2400" dirty="0">
                          <a:solidFill>
                            <a:schemeClr val="tx1"/>
                          </a:solidFill>
                          <a:effectLst/>
                          <a:latin typeface="Times New Roman"/>
                        </a:rPr>
                        <a:t>развијање алгоритамског начина размишљања.</a:t>
                      </a:r>
                    </a:p>
                  </a:txBody>
                  <a:tcPr marL="68580" marR="68580" marT="0" marB="0">
                    <a:noFill/>
                  </a:tcPr>
                </a:tc>
                <a:extLst>
                  <a:ext uri="{0D108BD9-81ED-4DB2-BD59-A6C34878D82A}">
                    <a16:rowId xmlns="" xmlns:a16="http://schemas.microsoft.com/office/drawing/2014/main" val="3851453339"/>
                  </a:ext>
                </a:extLst>
              </a:tr>
            </a:tbl>
          </a:graphicData>
        </a:graphic>
      </p:graphicFrame>
      <p:sp>
        <p:nvSpPr>
          <p:cNvPr id="9"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13" name="Naslov 1">
            <a:extLst>
              <a:ext uri="{FF2B5EF4-FFF2-40B4-BE49-F238E27FC236}">
                <a16:creationId xmlns="" xmlns:a16="http://schemas.microsoft.com/office/drawing/2014/main" id="{BEC35F26-5CB6-85E9-86B8-372071D25CD3}"/>
              </a:ext>
            </a:extLst>
          </p:cNvPr>
          <p:cNvSpPr>
            <a:spLocks noGrp="1"/>
          </p:cNvSpPr>
          <p:nvPr>
            <p:ph type="title"/>
          </p:nvPr>
        </p:nvSpPr>
        <p:spPr>
          <a:xfrm>
            <a:off x="840186" y="635715"/>
            <a:ext cx="10515600" cy="1325563"/>
          </a:xfrm>
        </p:spPr>
        <p:txBody>
          <a:bodyPr>
            <a:normAutofit/>
          </a:bodyPr>
          <a:lstStyle/>
          <a:p>
            <a:pPr algn="ctr"/>
            <a:r>
              <a:rPr lang="sr-Latn-RS" sz="3600" b="1" dirty="0">
                <a:solidFill>
                  <a:schemeClr val="bg1"/>
                </a:solidFill>
                <a:latin typeface="Times New Roman"/>
                <a:cs typeface="Times New Roman"/>
              </a:rPr>
              <a:t>НПП </a:t>
            </a:r>
            <a:r>
              <a:rPr lang="sr-Latn-RS" sz="3600" b="1" dirty="0" err="1">
                <a:solidFill>
                  <a:schemeClr val="bg1"/>
                </a:solidFill>
                <a:latin typeface="Times New Roman"/>
                <a:cs typeface="Times New Roman"/>
              </a:rPr>
              <a:t>Дигитални</a:t>
            </a:r>
            <a:r>
              <a:rPr lang="sr-Latn-RS" sz="3600" b="1" dirty="0">
                <a:solidFill>
                  <a:schemeClr val="bg1"/>
                </a:solidFill>
                <a:latin typeface="Times New Roman"/>
                <a:cs typeface="Times New Roman"/>
              </a:rPr>
              <a:t> </a:t>
            </a:r>
            <a:r>
              <a:rPr lang="sr-Latn-RS" sz="3600" b="1" dirty="0" err="1">
                <a:solidFill>
                  <a:schemeClr val="bg1"/>
                </a:solidFill>
                <a:latin typeface="Times New Roman"/>
                <a:cs typeface="Times New Roman"/>
              </a:rPr>
              <a:t>свијет</a:t>
            </a:r>
            <a:r>
              <a:rPr lang="sr-Latn-RS" sz="3600" b="1" dirty="0">
                <a:solidFill>
                  <a:schemeClr val="bg1"/>
                </a:solidFill>
                <a:latin typeface="Times New Roman"/>
                <a:cs typeface="Times New Roman"/>
              </a:rPr>
              <a:t> 3</a:t>
            </a:r>
            <a:endParaRPr lang="sr-Latn-RS" sz="4000" b="1" dirty="0">
              <a:solidFill>
                <a:schemeClr val="bg1"/>
              </a:solidFill>
              <a:cs typeface="Calibri Light" panose="020F0302020204030204"/>
            </a:endParaRPr>
          </a:p>
        </p:txBody>
      </p:sp>
      <p:graphicFrame>
        <p:nvGraphicFramePr>
          <p:cNvPr id="10" name="Čuvar mesta za sadržaj 9">
            <a:extLst>
              <a:ext uri="{FF2B5EF4-FFF2-40B4-BE49-F238E27FC236}">
                <a16:creationId xmlns="" xmlns:a16="http://schemas.microsoft.com/office/drawing/2014/main" id="{6C9340BD-12B4-3F85-C3C6-127215E3C3DA}"/>
              </a:ext>
            </a:extLst>
          </p:cNvPr>
          <p:cNvGraphicFramePr>
            <a:graphicFrameLocks noGrp="1"/>
          </p:cNvGraphicFramePr>
          <p:nvPr>
            <p:ph idx="1"/>
            <p:extLst>
              <p:ext uri="{D42A27DB-BD31-4B8C-83A1-F6EECF244321}">
                <p14:modId xmlns:p14="http://schemas.microsoft.com/office/powerpoint/2010/main" val="3633776077"/>
              </p:ext>
            </p:extLst>
          </p:nvPr>
        </p:nvGraphicFramePr>
        <p:xfrm>
          <a:off x="1036319" y="1875294"/>
          <a:ext cx="10515599" cy="3032034"/>
        </p:xfrm>
        <a:graphic>
          <a:graphicData uri="http://schemas.openxmlformats.org/drawingml/2006/table">
            <a:tbl>
              <a:tblPr firstRow="1" bandRow="1">
                <a:tableStyleId>{5C22544A-7EE6-4342-B048-85BDC9FD1C3A}</a:tableStyleId>
              </a:tblPr>
              <a:tblGrid>
                <a:gridCol w="1482400">
                  <a:extLst>
                    <a:ext uri="{9D8B030D-6E8A-4147-A177-3AD203B41FA5}">
                      <a16:colId xmlns="" xmlns:a16="http://schemas.microsoft.com/office/drawing/2014/main" val="1404461172"/>
                    </a:ext>
                  </a:extLst>
                </a:gridCol>
                <a:gridCol w="5390761">
                  <a:extLst>
                    <a:ext uri="{9D8B030D-6E8A-4147-A177-3AD203B41FA5}">
                      <a16:colId xmlns="" xmlns:a16="http://schemas.microsoft.com/office/drawing/2014/main" val="426902602"/>
                    </a:ext>
                  </a:extLst>
                </a:gridCol>
                <a:gridCol w="3642438">
                  <a:extLst>
                    <a:ext uri="{9D8B030D-6E8A-4147-A177-3AD203B41FA5}">
                      <a16:colId xmlns="" xmlns:a16="http://schemas.microsoft.com/office/drawing/2014/main" val="2088011945"/>
                    </a:ext>
                  </a:extLst>
                </a:gridCol>
              </a:tblGrid>
              <a:tr h="0">
                <a:tc>
                  <a:txBody>
                    <a:bodyPr/>
                    <a:lstStyle/>
                    <a:p>
                      <a:pPr algn="ctr"/>
                      <a:r>
                        <a:rPr lang="bs-Cyrl-BA" sz="2800" dirty="0">
                          <a:solidFill>
                            <a:schemeClr val="tx1"/>
                          </a:solidFill>
                          <a:effectLst/>
                          <a:latin typeface="Times New Roman"/>
                        </a:rPr>
                        <a:t>Редни број</a:t>
                      </a:r>
                    </a:p>
                  </a:txBody>
                  <a:tcPr marL="68580" marR="68580" marT="0" marB="0">
                    <a:solidFill>
                      <a:srgbClr val="2596E3"/>
                    </a:solidFill>
                  </a:tcPr>
                </a:tc>
                <a:tc>
                  <a:txBody>
                    <a:bodyPr/>
                    <a:lstStyle/>
                    <a:p>
                      <a:pPr algn="ctr"/>
                      <a:r>
                        <a:rPr lang="bs-Cyrl-BA" sz="2800" dirty="0">
                          <a:solidFill>
                            <a:schemeClr val="tx1"/>
                          </a:solidFill>
                          <a:effectLst/>
                          <a:latin typeface="Times New Roman"/>
                        </a:rPr>
                        <a:t>Наставна тема</a:t>
                      </a:r>
                    </a:p>
                  </a:txBody>
                  <a:tcPr marL="68580" marR="68580" marT="0" marB="0">
                    <a:solidFill>
                      <a:srgbClr val="2596E3"/>
                    </a:solidFill>
                  </a:tcPr>
                </a:tc>
                <a:tc>
                  <a:txBody>
                    <a:bodyPr/>
                    <a:lstStyle/>
                    <a:p>
                      <a:pPr algn="ctr"/>
                      <a:r>
                        <a:rPr lang="bs-Cyrl-BA" sz="2800" dirty="0">
                          <a:solidFill>
                            <a:schemeClr val="tx1"/>
                          </a:solidFill>
                          <a:effectLst/>
                          <a:latin typeface="Times New Roman"/>
                        </a:rPr>
                        <a:t>Оквирни број часова</a:t>
                      </a:r>
                    </a:p>
                  </a:txBody>
                  <a:tcPr marL="68580" marR="68580" marT="0" marB="0">
                    <a:solidFill>
                      <a:srgbClr val="2596E3"/>
                    </a:solidFill>
                  </a:tcPr>
                </a:tc>
                <a:extLst>
                  <a:ext uri="{0D108BD9-81ED-4DB2-BD59-A6C34878D82A}">
                    <a16:rowId xmlns="" xmlns:a16="http://schemas.microsoft.com/office/drawing/2014/main" val="2312889798"/>
                  </a:ext>
                </a:extLst>
              </a:tr>
              <a:tr h="165735">
                <a:tc>
                  <a:txBody>
                    <a:bodyPr/>
                    <a:lstStyle/>
                    <a:p>
                      <a:pPr algn="ctr"/>
                      <a:r>
                        <a:rPr lang="bs-Cyrl-BA" sz="2800">
                          <a:solidFill>
                            <a:schemeClr val="tx1"/>
                          </a:solidFill>
                          <a:effectLst/>
                          <a:latin typeface="Times New Roman"/>
                        </a:rPr>
                        <a:t>1.</a:t>
                      </a:r>
                    </a:p>
                  </a:txBody>
                  <a:tcPr marL="68580" marR="68580" marT="0" marB="0"/>
                </a:tc>
                <a:tc>
                  <a:txBody>
                    <a:bodyPr/>
                    <a:lstStyle/>
                    <a:p>
                      <a:pPr algn="l">
                        <a:spcAft>
                          <a:spcPts val="600"/>
                        </a:spcAft>
                      </a:pPr>
                      <a:r>
                        <a:rPr lang="az-Cyrl-AZ" sz="2800">
                          <a:solidFill>
                            <a:schemeClr val="tx1"/>
                          </a:solidFill>
                          <a:effectLst/>
                          <a:latin typeface="Times New Roman"/>
                        </a:rPr>
                        <a:t>Дигитално друштво</a:t>
                      </a:r>
                    </a:p>
                  </a:txBody>
                  <a:tcPr marL="68580" marR="68580" marT="0" marB="0"/>
                </a:tc>
                <a:tc>
                  <a:txBody>
                    <a:bodyPr/>
                    <a:lstStyle/>
                    <a:p>
                      <a:pPr algn="ctr"/>
                      <a:r>
                        <a:rPr lang="sr-Latn-RS" sz="2800" dirty="0">
                          <a:solidFill>
                            <a:schemeClr val="tx1"/>
                          </a:solidFill>
                          <a:effectLst/>
                          <a:latin typeface="Times New Roman"/>
                        </a:rPr>
                        <a:t>13</a:t>
                      </a:r>
                    </a:p>
                  </a:txBody>
                  <a:tcPr marL="68580" marR="68580" marT="0" marB="0"/>
                </a:tc>
                <a:extLst>
                  <a:ext uri="{0D108BD9-81ED-4DB2-BD59-A6C34878D82A}">
                    <a16:rowId xmlns="" xmlns:a16="http://schemas.microsoft.com/office/drawing/2014/main" val="194020538"/>
                  </a:ext>
                </a:extLst>
              </a:tr>
              <a:tr h="0">
                <a:tc>
                  <a:txBody>
                    <a:bodyPr/>
                    <a:lstStyle/>
                    <a:p>
                      <a:pPr algn="ctr"/>
                      <a:r>
                        <a:rPr lang="bs-Cyrl-BA" sz="2800">
                          <a:solidFill>
                            <a:schemeClr val="tx1"/>
                          </a:solidFill>
                          <a:effectLst/>
                          <a:latin typeface="Times New Roman"/>
                        </a:rPr>
                        <a:t>2.</a:t>
                      </a:r>
                    </a:p>
                  </a:txBody>
                  <a:tcPr marL="68580" marR="68580" marT="0" marB="0"/>
                </a:tc>
                <a:tc>
                  <a:txBody>
                    <a:bodyPr/>
                    <a:lstStyle/>
                    <a:p>
                      <a:pPr algn="l"/>
                      <a:r>
                        <a:rPr lang="az-Cyrl-AZ" sz="2800" dirty="0">
                          <a:solidFill>
                            <a:schemeClr val="tx1"/>
                          </a:solidFill>
                          <a:effectLst/>
                          <a:latin typeface="Times New Roman"/>
                        </a:rPr>
                        <a:t>Безбједно коришћење дигиталних уређаја</a:t>
                      </a:r>
                    </a:p>
                  </a:txBody>
                  <a:tcPr marL="68580" marR="68580" marT="0" marB="0"/>
                </a:tc>
                <a:tc>
                  <a:txBody>
                    <a:bodyPr/>
                    <a:lstStyle/>
                    <a:p>
                      <a:pPr algn="ctr"/>
                      <a:r>
                        <a:rPr lang="en-GB" sz="2800" dirty="0">
                          <a:solidFill>
                            <a:schemeClr val="tx1"/>
                          </a:solidFill>
                          <a:effectLst/>
                          <a:latin typeface="Times New Roman"/>
                        </a:rPr>
                        <a:t>12</a:t>
                      </a:r>
                    </a:p>
                  </a:txBody>
                  <a:tcPr marL="68580" marR="68580" marT="0" marB="0"/>
                </a:tc>
                <a:extLst>
                  <a:ext uri="{0D108BD9-81ED-4DB2-BD59-A6C34878D82A}">
                    <a16:rowId xmlns="" xmlns:a16="http://schemas.microsoft.com/office/drawing/2014/main" val="918288603"/>
                  </a:ext>
                </a:extLst>
              </a:tr>
              <a:tr h="0">
                <a:tc>
                  <a:txBody>
                    <a:bodyPr/>
                    <a:lstStyle/>
                    <a:p>
                      <a:pPr algn="ctr"/>
                      <a:r>
                        <a:rPr lang="bs-Cyrl-BA" sz="2800">
                          <a:solidFill>
                            <a:schemeClr val="tx1"/>
                          </a:solidFill>
                          <a:effectLst/>
                          <a:latin typeface="Times New Roman"/>
                        </a:rPr>
                        <a:t>3.</a:t>
                      </a:r>
                    </a:p>
                  </a:txBody>
                  <a:tcPr marL="68580" marR="68580" marT="0" marB="0"/>
                </a:tc>
                <a:tc>
                  <a:txBody>
                    <a:bodyPr/>
                    <a:lstStyle/>
                    <a:p>
                      <a:pPr algn="l"/>
                      <a:r>
                        <a:rPr lang="bs-Cyrl-BA" sz="2800">
                          <a:solidFill>
                            <a:schemeClr val="tx1"/>
                          </a:solidFill>
                          <a:effectLst/>
                          <a:latin typeface="Times New Roman"/>
                        </a:rPr>
                        <a:t>Алгоритамски начин размишљања</a:t>
                      </a:r>
                    </a:p>
                  </a:txBody>
                  <a:tcPr marL="68580" marR="68580" marT="0" marB="0"/>
                </a:tc>
                <a:tc>
                  <a:txBody>
                    <a:bodyPr/>
                    <a:lstStyle/>
                    <a:p>
                      <a:pPr algn="ctr"/>
                      <a:r>
                        <a:rPr lang="en-GB" sz="2800" dirty="0">
                          <a:solidFill>
                            <a:schemeClr val="tx1"/>
                          </a:solidFill>
                          <a:effectLst/>
                          <a:latin typeface="Times New Roman"/>
                        </a:rPr>
                        <a:t>11</a:t>
                      </a:r>
                    </a:p>
                  </a:txBody>
                  <a:tcPr marL="68580" marR="68580" marT="0" marB="0"/>
                </a:tc>
                <a:extLst>
                  <a:ext uri="{0D108BD9-81ED-4DB2-BD59-A6C34878D82A}">
                    <a16:rowId xmlns="" xmlns:a16="http://schemas.microsoft.com/office/drawing/2014/main" val="3273036828"/>
                  </a:ext>
                </a:extLst>
              </a:tr>
              <a:tr h="471714">
                <a:tc gridSpan="2">
                  <a:txBody>
                    <a:bodyPr/>
                    <a:lstStyle/>
                    <a:p>
                      <a:pPr algn="ctr"/>
                      <a:r>
                        <a:rPr lang="bs-Cyrl-BA" sz="2800">
                          <a:solidFill>
                            <a:schemeClr val="tx1"/>
                          </a:solidFill>
                          <a:effectLst/>
                          <a:latin typeface="Times New Roman"/>
                        </a:rPr>
                        <a:t>УКУПНО</a:t>
                      </a:r>
                    </a:p>
                  </a:txBody>
                  <a:tcPr marL="68580" marR="68580" marT="0" marB="0"/>
                </a:tc>
                <a:tc hMerge="1">
                  <a:txBody>
                    <a:bodyPr/>
                    <a:lstStyle/>
                    <a:p>
                      <a:endParaRPr lang="sr-Latn-RS"/>
                    </a:p>
                  </a:txBody>
                  <a:tcPr/>
                </a:tc>
                <a:tc>
                  <a:txBody>
                    <a:bodyPr/>
                    <a:lstStyle/>
                    <a:p>
                      <a:pPr algn="ctr"/>
                      <a:r>
                        <a:rPr lang="sr-Latn-RS" sz="2800" dirty="0">
                          <a:solidFill>
                            <a:schemeClr val="tx1"/>
                          </a:solidFill>
                          <a:effectLst/>
                          <a:latin typeface="Times New Roman"/>
                        </a:rPr>
                        <a:t>36</a:t>
                      </a:r>
                    </a:p>
                  </a:txBody>
                  <a:tcPr marL="68580" marR="68580" marT="0" marB="0"/>
                </a:tc>
                <a:extLst>
                  <a:ext uri="{0D108BD9-81ED-4DB2-BD59-A6C34878D82A}">
                    <a16:rowId xmlns="" xmlns:a16="http://schemas.microsoft.com/office/drawing/2014/main" val="2855694241"/>
                  </a:ext>
                </a:extLst>
              </a:tr>
            </a:tbl>
          </a:graphicData>
        </a:graphic>
      </p:graphicFrame>
    </p:spTree>
    <p:extLst>
      <p:ext uri="{BB962C8B-B14F-4D97-AF65-F5344CB8AC3E}">
        <p14:creationId xmlns:p14="http://schemas.microsoft.com/office/powerpoint/2010/main" val="2641907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4073228" y="1395043"/>
            <a:ext cx="7038975" cy="4895850"/>
          </a:xfrm>
          <a:prstGeom prst="rect">
            <a:avLst/>
          </a:prstGeom>
        </p:spPr>
      </p:pic>
      <p:sp>
        <p:nvSpPr>
          <p:cNvPr id="13" name="Okvir za tekst 3">
            <a:extLst>
              <a:ext uri="{FF2B5EF4-FFF2-40B4-BE49-F238E27FC236}">
                <a16:creationId xmlns="" xmlns:a16="http://schemas.microsoft.com/office/drawing/2014/main" id="{DD8B0FDF-77A0-C3C2-0319-C39632B5C07C}"/>
              </a:ext>
            </a:extLst>
          </p:cNvPr>
          <p:cNvSpPr txBox="1"/>
          <p:nvPr/>
        </p:nvSpPr>
        <p:spPr>
          <a:xfrm>
            <a:off x="4073228" y="304716"/>
            <a:ext cx="5689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bs-Cyrl-BA" sz="2800" dirty="0">
                <a:latin typeface="Times New Roman"/>
                <a:cs typeface="Times New Roman"/>
              </a:rPr>
              <a:t>Алгоритам</a:t>
            </a:r>
            <a:endParaRPr lang="sr-Latn-RS" sz="2800" dirty="0">
              <a:latin typeface="Times New Roman"/>
              <a:cs typeface="Times New Roman"/>
            </a:endParaRPr>
          </a:p>
        </p:txBody>
      </p:sp>
      <p:sp>
        <p:nvSpPr>
          <p:cNvPr id="14" name="Naslov 1">
            <a:extLst>
              <a:ext uri="{FF2B5EF4-FFF2-40B4-BE49-F238E27FC236}">
                <a16:creationId xmlns="" xmlns:a16="http://schemas.microsoft.com/office/drawing/2014/main" id="{6F4BF3E2-2852-573D-7216-E64B5D9B8C05}"/>
              </a:ext>
            </a:extLst>
          </p:cNvPr>
          <p:cNvSpPr>
            <a:spLocks noGrp="1"/>
          </p:cNvSpPr>
          <p:nvPr>
            <p:ph type="title"/>
          </p:nvPr>
        </p:nvSpPr>
        <p:spPr>
          <a:xfrm>
            <a:off x="0" y="1714500"/>
            <a:ext cx="4225470" cy="1916952"/>
          </a:xfrm>
        </p:spPr>
        <p:txBody>
          <a:bodyPr anchor="b">
            <a:normAutofit/>
          </a:bodyPr>
          <a:lstStyle/>
          <a:p>
            <a:pPr algn="ctr"/>
            <a:r>
              <a:rPr lang="sr-Latn-RS" sz="3200" b="1" dirty="0">
                <a:solidFill>
                  <a:srgbClr val="FFFFFF"/>
                </a:solidFill>
                <a:latin typeface="Times New Roman"/>
                <a:cs typeface="Calibri Light"/>
              </a:rPr>
              <a:t>АЛГОРИТАМСКИ НАЧИН РАЗМИШЉАЊА</a:t>
            </a:r>
            <a:endParaRPr lang="sr-Latn-RS" sz="3200" b="1" dirty="0">
              <a:solidFill>
                <a:srgbClr val="FFFFFF"/>
              </a:solidFill>
              <a:latin typeface="Times New Roman"/>
              <a:cs typeface="Times New Roman"/>
            </a:endParaRPr>
          </a:p>
        </p:txBody>
      </p:sp>
    </p:spTree>
    <p:extLst>
      <p:ext uri="{BB962C8B-B14F-4D97-AF65-F5344CB8AC3E}">
        <p14:creationId xmlns:p14="http://schemas.microsoft.com/office/powerpoint/2010/main" val="213901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4444329" y="1545996"/>
            <a:ext cx="7338111" cy="4797996"/>
          </a:xfrm>
          <a:prstGeom prst="rect">
            <a:avLst/>
          </a:prstGeom>
        </p:spPr>
      </p:pic>
      <p:sp>
        <p:nvSpPr>
          <p:cNvPr id="14" name="Okvir za tekst 4">
            <a:extLst>
              <a:ext uri="{FF2B5EF4-FFF2-40B4-BE49-F238E27FC236}">
                <a16:creationId xmlns="" xmlns:a16="http://schemas.microsoft.com/office/drawing/2014/main" id="{996B4D34-6434-0201-14BB-35E61C7312A5}"/>
              </a:ext>
            </a:extLst>
          </p:cNvPr>
          <p:cNvSpPr txBox="1"/>
          <p:nvPr/>
        </p:nvSpPr>
        <p:spPr>
          <a:xfrm>
            <a:off x="4240219" y="511388"/>
            <a:ext cx="96443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bs-Cyrl-BA" sz="2800" dirty="0">
                <a:latin typeface="Times New Roman"/>
                <a:cs typeface="Times New Roman"/>
              </a:rPr>
              <a:t>Алгоритми са корацима који с</a:t>
            </a:r>
            <a:r>
              <a:rPr lang="sr-Cyrl-BA" sz="2800" dirty="0">
                <a:latin typeface="Times New Roman"/>
                <a:cs typeface="Times New Roman"/>
              </a:rPr>
              <a:t>е </a:t>
            </a:r>
            <a:r>
              <a:rPr lang="bs-Cyrl-BA" sz="2800" dirty="0">
                <a:latin typeface="Times New Roman"/>
                <a:cs typeface="Times New Roman"/>
              </a:rPr>
              <a:t>понављају</a:t>
            </a:r>
          </a:p>
        </p:txBody>
      </p:sp>
      <p:sp>
        <p:nvSpPr>
          <p:cNvPr id="15" name="Naslov 1">
            <a:extLst>
              <a:ext uri="{FF2B5EF4-FFF2-40B4-BE49-F238E27FC236}">
                <a16:creationId xmlns="" xmlns:a16="http://schemas.microsoft.com/office/drawing/2014/main" id="{6F4BF3E2-2852-573D-7216-E64B5D9B8C05}"/>
              </a:ext>
            </a:extLst>
          </p:cNvPr>
          <p:cNvSpPr>
            <a:spLocks noGrp="1"/>
          </p:cNvSpPr>
          <p:nvPr>
            <p:ph type="title"/>
          </p:nvPr>
        </p:nvSpPr>
        <p:spPr>
          <a:xfrm>
            <a:off x="0" y="1714500"/>
            <a:ext cx="4225470" cy="1916952"/>
          </a:xfrm>
        </p:spPr>
        <p:txBody>
          <a:bodyPr anchor="b">
            <a:normAutofit/>
          </a:bodyPr>
          <a:lstStyle/>
          <a:p>
            <a:pPr algn="ctr"/>
            <a:r>
              <a:rPr lang="sr-Latn-RS" sz="3200" b="1" dirty="0">
                <a:solidFill>
                  <a:srgbClr val="FFFFFF"/>
                </a:solidFill>
                <a:latin typeface="Times New Roman"/>
                <a:cs typeface="Calibri Light"/>
              </a:rPr>
              <a:t>АЛГОРИТАМСКИ НАЧИН РАЗМИШЉАЊА</a:t>
            </a:r>
            <a:endParaRPr lang="sr-Latn-RS" sz="3200" b="1" dirty="0">
              <a:solidFill>
                <a:srgbClr val="FFFFFF"/>
              </a:solidFill>
              <a:latin typeface="Times New Roman"/>
              <a:cs typeface="Times New Roman"/>
            </a:endParaRPr>
          </a:p>
        </p:txBody>
      </p:sp>
    </p:spTree>
    <p:extLst>
      <p:ext uri="{BB962C8B-B14F-4D97-AF65-F5344CB8AC3E}">
        <p14:creationId xmlns:p14="http://schemas.microsoft.com/office/powerpoint/2010/main" val="3191643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034169" y="1791232"/>
            <a:ext cx="3321755" cy="3356592"/>
          </a:xfrm>
          <a:prstGeom prst="rect">
            <a:avLst/>
          </a:prstGeom>
        </p:spPr>
      </p:pic>
      <p:sp>
        <p:nvSpPr>
          <p:cNvPr id="13" name="Okvir za tekst 5">
            <a:extLst>
              <a:ext uri="{FF2B5EF4-FFF2-40B4-BE49-F238E27FC236}">
                <a16:creationId xmlns="" xmlns:a16="http://schemas.microsoft.com/office/drawing/2014/main" id="{A17705CF-A72D-CE87-20E7-635FD249AF78}"/>
              </a:ext>
            </a:extLst>
          </p:cNvPr>
          <p:cNvSpPr txBox="1"/>
          <p:nvPr/>
        </p:nvSpPr>
        <p:spPr>
          <a:xfrm>
            <a:off x="4246236" y="349089"/>
            <a:ext cx="75815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err="1">
                <a:latin typeface="Times New Roman"/>
                <a:cs typeface="Times New Roman"/>
              </a:rPr>
              <a:t>Од</a:t>
            </a:r>
            <a:r>
              <a:rPr lang="en-US" sz="2800" dirty="0">
                <a:latin typeface="Times New Roman"/>
                <a:cs typeface="Times New Roman"/>
              </a:rPr>
              <a:t> </a:t>
            </a:r>
            <a:r>
              <a:rPr lang="en-US" sz="2800" dirty="0" err="1">
                <a:latin typeface="Times New Roman"/>
                <a:cs typeface="Times New Roman"/>
              </a:rPr>
              <a:t>сликовног</a:t>
            </a:r>
            <a:r>
              <a:rPr lang="en-US" sz="2800" dirty="0">
                <a:latin typeface="Times New Roman"/>
                <a:cs typeface="Times New Roman"/>
              </a:rPr>
              <a:t> </a:t>
            </a:r>
            <a:r>
              <a:rPr lang="en-US" sz="2800" dirty="0" err="1">
                <a:latin typeface="Times New Roman"/>
                <a:cs typeface="Times New Roman"/>
              </a:rPr>
              <a:t>алгоритма</a:t>
            </a:r>
            <a:r>
              <a:rPr lang="en-US" sz="2800" dirty="0">
                <a:latin typeface="Times New Roman"/>
                <a:cs typeface="Times New Roman"/>
              </a:rPr>
              <a:t> </a:t>
            </a:r>
            <a:r>
              <a:rPr lang="en-US" sz="2800" dirty="0" err="1">
                <a:latin typeface="Times New Roman"/>
                <a:cs typeface="Times New Roman"/>
              </a:rPr>
              <a:t>до</a:t>
            </a:r>
            <a:r>
              <a:rPr lang="en-US" sz="2800" dirty="0">
                <a:latin typeface="Times New Roman"/>
                <a:cs typeface="Times New Roman"/>
              </a:rPr>
              <a:t> </a:t>
            </a:r>
            <a:r>
              <a:rPr lang="en-US" sz="2800" dirty="0" err="1">
                <a:latin typeface="Times New Roman"/>
                <a:cs typeface="Times New Roman"/>
              </a:rPr>
              <a:t>програма</a:t>
            </a:r>
            <a:r>
              <a:rPr lang="en-US" sz="2800" dirty="0">
                <a:latin typeface="Times New Roman"/>
                <a:cs typeface="Times New Roman"/>
              </a:rPr>
              <a:t> у </a:t>
            </a:r>
            <a:r>
              <a:rPr lang="en-US" sz="2800" dirty="0" err="1">
                <a:latin typeface="Times New Roman"/>
                <a:cs typeface="Times New Roman"/>
              </a:rPr>
              <a:t>визуелном</a:t>
            </a:r>
            <a:r>
              <a:rPr lang="en-US" sz="2800" dirty="0">
                <a:latin typeface="Times New Roman"/>
                <a:cs typeface="Times New Roman"/>
              </a:rPr>
              <a:t> </a:t>
            </a:r>
            <a:r>
              <a:rPr lang="en-US" sz="2800" dirty="0" err="1">
                <a:latin typeface="Times New Roman"/>
                <a:cs typeface="Times New Roman"/>
              </a:rPr>
              <a:t>програмском</a:t>
            </a:r>
            <a:r>
              <a:rPr lang="en-US" sz="2800" dirty="0">
                <a:latin typeface="Times New Roman"/>
                <a:cs typeface="Times New Roman"/>
              </a:rPr>
              <a:t> </a:t>
            </a:r>
            <a:r>
              <a:rPr lang="en-US" sz="2800" dirty="0" err="1">
                <a:latin typeface="Times New Roman"/>
                <a:cs typeface="Times New Roman"/>
              </a:rPr>
              <a:t>језику</a:t>
            </a:r>
            <a:endParaRPr lang="en-US" sz="2800" dirty="0">
              <a:latin typeface="Times New Roman"/>
              <a:cs typeface="Times New Roman"/>
            </a:endParaRPr>
          </a:p>
        </p:txBody>
      </p:sp>
      <p:pic>
        <p:nvPicPr>
          <p:cNvPr id="15" name="Slika 6" descr="Slika na kojoj se nalazi tekst&#10;&#10;Opis je automatski generisan">
            <a:extLst>
              <a:ext uri="{FF2B5EF4-FFF2-40B4-BE49-F238E27FC236}">
                <a16:creationId xmlns="" xmlns:a16="http://schemas.microsoft.com/office/drawing/2014/main" id="{9F5DDD55-089C-FA60-78AA-B12BD090E14B}"/>
              </a:ext>
            </a:extLst>
          </p:cNvPr>
          <p:cNvPicPr>
            <a:picLocks noChangeAspect="1"/>
          </p:cNvPicPr>
          <p:nvPr/>
        </p:nvPicPr>
        <p:blipFill>
          <a:blip r:embed="rId3"/>
          <a:stretch>
            <a:fillRect/>
          </a:stretch>
        </p:blipFill>
        <p:spPr>
          <a:xfrm>
            <a:off x="6947065" y="1713857"/>
            <a:ext cx="5006271" cy="3439671"/>
          </a:xfrm>
          <a:prstGeom prst="rect">
            <a:avLst/>
          </a:prstGeom>
        </p:spPr>
      </p:pic>
      <p:sp>
        <p:nvSpPr>
          <p:cNvPr id="14" name="Naslov 1">
            <a:extLst>
              <a:ext uri="{FF2B5EF4-FFF2-40B4-BE49-F238E27FC236}">
                <a16:creationId xmlns="" xmlns:a16="http://schemas.microsoft.com/office/drawing/2014/main" id="{6F4BF3E2-2852-573D-7216-E64B5D9B8C05}"/>
              </a:ext>
            </a:extLst>
          </p:cNvPr>
          <p:cNvSpPr>
            <a:spLocks noGrp="1"/>
          </p:cNvSpPr>
          <p:nvPr>
            <p:ph type="title"/>
          </p:nvPr>
        </p:nvSpPr>
        <p:spPr>
          <a:xfrm>
            <a:off x="0" y="1714500"/>
            <a:ext cx="4225470" cy="1916952"/>
          </a:xfrm>
        </p:spPr>
        <p:txBody>
          <a:bodyPr anchor="b">
            <a:normAutofit/>
          </a:bodyPr>
          <a:lstStyle/>
          <a:p>
            <a:pPr algn="ctr"/>
            <a:r>
              <a:rPr lang="sr-Latn-RS" sz="3200" b="1" dirty="0">
                <a:solidFill>
                  <a:srgbClr val="FFFFFF"/>
                </a:solidFill>
                <a:latin typeface="Times New Roman"/>
                <a:cs typeface="Calibri Light"/>
              </a:rPr>
              <a:t>АЛГОРИТАМСКИ НАЧИН РАЗМИШЉАЊА</a:t>
            </a:r>
            <a:endParaRPr lang="sr-Latn-RS" sz="3200" b="1" dirty="0">
              <a:solidFill>
                <a:srgbClr val="FFFFFF"/>
              </a:solidFill>
              <a:latin typeface="Times New Roman"/>
              <a:cs typeface="Times New Roman"/>
            </a:endParaRPr>
          </a:p>
        </p:txBody>
      </p:sp>
    </p:spTree>
    <p:extLst>
      <p:ext uri="{BB962C8B-B14F-4D97-AF65-F5344CB8AC3E}">
        <p14:creationId xmlns:p14="http://schemas.microsoft.com/office/powerpoint/2010/main" val="2762806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kvir za tekst 6">
            <a:extLst>
              <a:ext uri="{FF2B5EF4-FFF2-40B4-BE49-F238E27FC236}">
                <a16:creationId xmlns="" xmlns:a16="http://schemas.microsoft.com/office/drawing/2014/main" id="{7A7D3652-004E-0C64-D054-A5D6365865FC}"/>
              </a:ext>
            </a:extLst>
          </p:cNvPr>
          <p:cNvSpPr txBox="1"/>
          <p:nvPr/>
        </p:nvSpPr>
        <p:spPr>
          <a:xfrm>
            <a:off x="4342969" y="259216"/>
            <a:ext cx="754083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err="1">
                <a:latin typeface="Times New Roman"/>
                <a:cs typeface="Times New Roman"/>
              </a:rPr>
              <a:t>Креирање</a:t>
            </a:r>
            <a:r>
              <a:rPr lang="en-US" sz="2800" dirty="0">
                <a:latin typeface="Times New Roman"/>
                <a:cs typeface="Times New Roman"/>
              </a:rPr>
              <a:t> </a:t>
            </a:r>
            <a:r>
              <a:rPr lang="en-US" sz="2800" dirty="0" err="1">
                <a:latin typeface="Times New Roman"/>
                <a:cs typeface="Times New Roman"/>
              </a:rPr>
              <a:t>једноставних</a:t>
            </a:r>
            <a:r>
              <a:rPr lang="en-US" sz="2800" dirty="0">
                <a:latin typeface="Times New Roman"/>
                <a:cs typeface="Times New Roman"/>
              </a:rPr>
              <a:t> </a:t>
            </a:r>
            <a:r>
              <a:rPr lang="en-US" sz="2800" dirty="0" err="1">
                <a:latin typeface="Times New Roman"/>
                <a:cs typeface="Times New Roman"/>
              </a:rPr>
              <a:t>програма</a:t>
            </a:r>
            <a:r>
              <a:rPr lang="en-US" sz="2800" dirty="0">
                <a:latin typeface="Times New Roman"/>
                <a:cs typeface="Times New Roman"/>
              </a:rPr>
              <a:t> у </a:t>
            </a:r>
            <a:r>
              <a:rPr lang="en-US" sz="2800" dirty="0" err="1">
                <a:latin typeface="Times New Roman"/>
                <a:cs typeface="Times New Roman"/>
              </a:rPr>
              <a:t>визуелном</a:t>
            </a:r>
            <a:r>
              <a:rPr lang="en-US" sz="2800" dirty="0">
                <a:latin typeface="Times New Roman"/>
                <a:cs typeface="Times New Roman"/>
              </a:rPr>
              <a:t> </a:t>
            </a:r>
            <a:r>
              <a:rPr lang="en-US" sz="2800" dirty="0" err="1">
                <a:latin typeface="Times New Roman"/>
                <a:cs typeface="Times New Roman"/>
              </a:rPr>
              <a:t>програмском</a:t>
            </a:r>
            <a:r>
              <a:rPr lang="en-US" sz="2800" dirty="0">
                <a:latin typeface="Times New Roman"/>
                <a:cs typeface="Times New Roman"/>
              </a:rPr>
              <a:t> </a:t>
            </a:r>
            <a:r>
              <a:rPr lang="en-US" sz="2800" dirty="0" err="1">
                <a:latin typeface="Times New Roman"/>
                <a:cs typeface="Times New Roman"/>
              </a:rPr>
              <a:t>језику</a:t>
            </a:r>
            <a:endParaRPr lang="en-US" sz="2800" dirty="0">
              <a:latin typeface="Times New Roman"/>
              <a:cs typeface="Times New Roman"/>
            </a:endParaRPr>
          </a:p>
        </p:txBody>
      </p:sp>
      <p:pic>
        <p:nvPicPr>
          <p:cNvPr id="16" name="Slika 8">
            <a:extLst>
              <a:ext uri="{FF2B5EF4-FFF2-40B4-BE49-F238E27FC236}">
                <a16:creationId xmlns="" xmlns:a16="http://schemas.microsoft.com/office/drawing/2014/main" id="{424E375A-3B0C-0207-6F7F-C0A20B8BCE9A}"/>
              </a:ext>
            </a:extLst>
          </p:cNvPr>
          <p:cNvPicPr>
            <a:picLocks noChangeAspect="1"/>
          </p:cNvPicPr>
          <p:nvPr/>
        </p:nvPicPr>
        <p:blipFill>
          <a:blip r:embed="rId2"/>
          <a:stretch>
            <a:fillRect/>
          </a:stretch>
        </p:blipFill>
        <p:spPr>
          <a:xfrm>
            <a:off x="208042" y="4667001"/>
            <a:ext cx="3415973" cy="1282347"/>
          </a:xfrm>
          <a:prstGeom prst="rect">
            <a:avLst/>
          </a:prstGeom>
        </p:spPr>
      </p:pic>
      <p:pic>
        <p:nvPicPr>
          <p:cNvPr id="5" name="Picture 4"/>
          <p:cNvPicPr>
            <a:picLocks noChangeAspect="1"/>
          </p:cNvPicPr>
          <p:nvPr/>
        </p:nvPicPr>
        <p:blipFill>
          <a:blip r:embed="rId3"/>
          <a:stretch>
            <a:fillRect/>
          </a:stretch>
        </p:blipFill>
        <p:spPr>
          <a:xfrm>
            <a:off x="4747319" y="1638793"/>
            <a:ext cx="3366066" cy="3359293"/>
          </a:xfrm>
          <a:prstGeom prst="rect">
            <a:avLst/>
          </a:prstGeom>
        </p:spPr>
      </p:pic>
      <p:pic>
        <p:nvPicPr>
          <p:cNvPr id="6" name="Picture 5"/>
          <p:cNvPicPr>
            <a:picLocks noChangeAspect="1"/>
          </p:cNvPicPr>
          <p:nvPr/>
        </p:nvPicPr>
        <p:blipFill>
          <a:blip r:embed="rId4"/>
          <a:stretch>
            <a:fillRect/>
          </a:stretch>
        </p:blipFill>
        <p:spPr>
          <a:xfrm>
            <a:off x="8308002" y="1638793"/>
            <a:ext cx="3281982" cy="3295572"/>
          </a:xfrm>
          <a:prstGeom prst="rect">
            <a:avLst/>
          </a:prstGeom>
        </p:spPr>
      </p:pic>
      <p:sp>
        <p:nvSpPr>
          <p:cNvPr id="15" name="TextBox 14"/>
          <p:cNvSpPr txBox="1"/>
          <p:nvPr/>
        </p:nvSpPr>
        <p:spPr>
          <a:xfrm>
            <a:off x="4687707" y="5582511"/>
            <a:ext cx="2696699" cy="369332"/>
          </a:xfrm>
          <a:prstGeom prst="rect">
            <a:avLst/>
          </a:prstGeom>
          <a:noFill/>
        </p:spPr>
        <p:txBody>
          <a:bodyPr wrap="square" rtlCol="0">
            <a:spAutoFit/>
          </a:bodyPr>
          <a:lstStyle/>
          <a:p>
            <a:r>
              <a:rPr lang="en-GB" dirty="0">
                <a:hlinkClick r:id="rId5"/>
              </a:rPr>
              <a:t>https://scratch.mit.edu</a:t>
            </a:r>
            <a:r>
              <a:rPr lang="en-GB" dirty="0" smtClean="0">
                <a:hlinkClick r:id="rId5"/>
              </a:rPr>
              <a:t>/</a:t>
            </a:r>
            <a:r>
              <a:rPr lang="sr-Latn-RS" dirty="0" smtClean="0"/>
              <a:t> </a:t>
            </a:r>
            <a:endParaRPr lang="sr-Cyrl-RS" dirty="0"/>
          </a:p>
        </p:txBody>
      </p:sp>
      <p:sp>
        <p:nvSpPr>
          <p:cNvPr id="17" name="Naslov 1">
            <a:extLst>
              <a:ext uri="{FF2B5EF4-FFF2-40B4-BE49-F238E27FC236}">
                <a16:creationId xmlns="" xmlns:a16="http://schemas.microsoft.com/office/drawing/2014/main" id="{6F4BF3E2-2852-573D-7216-E64B5D9B8C05}"/>
              </a:ext>
            </a:extLst>
          </p:cNvPr>
          <p:cNvSpPr>
            <a:spLocks noGrp="1"/>
          </p:cNvSpPr>
          <p:nvPr>
            <p:ph type="title"/>
          </p:nvPr>
        </p:nvSpPr>
        <p:spPr>
          <a:xfrm>
            <a:off x="0" y="1714500"/>
            <a:ext cx="4225470" cy="1916952"/>
          </a:xfrm>
        </p:spPr>
        <p:txBody>
          <a:bodyPr anchor="b">
            <a:normAutofit/>
          </a:bodyPr>
          <a:lstStyle/>
          <a:p>
            <a:pPr algn="ctr"/>
            <a:r>
              <a:rPr lang="sr-Latn-RS" sz="3200" b="1" dirty="0">
                <a:solidFill>
                  <a:srgbClr val="FFFFFF"/>
                </a:solidFill>
                <a:latin typeface="Times New Roman"/>
                <a:cs typeface="Calibri Light"/>
              </a:rPr>
              <a:t>АЛГОРИТАМСКИ НАЧИН РАЗМИШЉАЊА</a:t>
            </a:r>
            <a:endParaRPr lang="sr-Latn-RS" sz="3200" b="1" dirty="0">
              <a:solidFill>
                <a:srgbClr val="FFFFFF"/>
              </a:solidFill>
              <a:latin typeface="Times New Roman"/>
              <a:cs typeface="Times New Roman"/>
            </a:endParaRPr>
          </a:p>
        </p:txBody>
      </p:sp>
    </p:spTree>
    <p:extLst>
      <p:ext uri="{BB962C8B-B14F-4D97-AF65-F5344CB8AC3E}">
        <p14:creationId xmlns:p14="http://schemas.microsoft.com/office/powerpoint/2010/main" val="1948019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kvir za tekst 6">
            <a:extLst>
              <a:ext uri="{FF2B5EF4-FFF2-40B4-BE49-F238E27FC236}">
                <a16:creationId xmlns="" xmlns:a16="http://schemas.microsoft.com/office/drawing/2014/main" id="{7A7D3652-004E-0C64-D054-A5D6365865FC}"/>
              </a:ext>
            </a:extLst>
          </p:cNvPr>
          <p:cNvSpPr txBox="1"/>
          <p:nvPr/>
        </p:nvSpPr>
        <p:spPr>
          <a:xfrm>
            <a:off x="4342969" y="259216"/>
            <a:ext cx="754083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err="1">
                <a:latin typeface="Times New Roman"/>
                <a:cs typeface="Times New Roman"/>
              </a:rPr>
              <a:t>Креирање</a:t>
            </a:r>
            <a:r>
              <a:rPr lang="en-US" sz="2800" dirty="0">
                <a:latin typeface="Times New Roman"/>
                <a:cs typeface="Times New Roman"/>
              </a:rPr>
              <a:t> </a:t>
            </a:r>
            <a:r>
              <a:rPr lang="en-US" sz="2800" dirty="0" err="1">
                <a:latin typeface="Times New Roman"/>
                <a:cs typeface="Times New Roman"/>
              </a:rPr>
              <a:t>једноставних</a:t>
            </a:r>
            <a:r>
              <a:rPr lang="en-US" sz="2800" dirty="0">
                <a:latin typeface="Times New Roman"/>
                <a:cs typeface="Times New Roman"/>
              </a:rPr>
              <a:t> </a:t>
            </a:r>
            <a:r>
              <a:rPr lang="en-US" sz="2800" dirty="0" err="1">
                <a:latin typeface="Times New Roman"/>
                <a:cs typeface="Times New Roman"/>
              </a:rPr>
              <a:t>програма</a:t>
            </a:r>
            <a:r>
              <a:rPr lang="en-US" sz="2800" dirty="0">
                <a:latin typeface="Times New Roman"/>
                <a:cs typeface="Times New Roman"/>
              </a:rPr>
              <a:t> у </a:t>
            </a:r>
            <a:r>
              <a:rPr lang="en-US" sz="2800" dirty="0" err="1">
                <a:latin typeface="Times New Roman"/>
                <a:cs typeface="Times New Roman"/>
              </a:rPr>
              <a:t>визуелном</a:t>
            </a:r>
            <a:r>
              <a:rPr lang="en-US" sz="2800" dirty="0">
                <a:latin typeface="Times New Roman"/>
                <a:cs typeface="Times New Roman"/>
              </a:rPr>
              <a:t> </a:t>
            </a:r>
            <a:r>
              <a:rPr lang="en-US" sz="2800" dirty="0" err="1">
                <a:latin typeface="Times New Roman"/>
                <a:cs typeface="Times New Roman"/>
              </a:rPr>
              <a:t>програмском</a:t>
            </a:r>
            <a:r>
              <a:rPr lang="en-US" sz="2800" dirty="0">
                <a:latin typeface="Times New Roman"/>
                <a:cs typeface="Times New Roman"/>
              </a:rPr>
              <a:t> </a:t>
            </a:r>
            <a:r>
              <a:rPr lang="en-US" sz="2800" dirty="0" err="1">
                <a:latin typeface="Times New Roman"/>
                <a:cs typeface="Times New Roman"/>
              </a:rPr>
              <a:t>језику</a:t>
            </a:r>
            <a:endParaRPr lang="en-US" sz="2800" dirty="0">
              <a:latin typeface="Times New Roman"/>
              <a:cs typeface="Times New Roman"/>
            </a:endParaRPr>
          </a:p>
        </p:txBody>
      </p:sp>
      <p:pic>
        <p:nvPicPr>
          <p:cNvPr id="3" name="Picture 2"/>
          <p:cNvPicPr>
            <a:picLocks noChangeAspect="1"/>
          </p:cNvPicPr>
          <p:nvPr/>
        </p:nvPicPr>
        <p:blipFill>
          <a:blip r:embed="rId3"/>
          <a:stretch>
            <a:fillRect/>
          </a:stretch>
        </p:blipFill>
        <p:spPr>
          <a:xfrm>
            <a:off x="4339921" y="1213323"/>
            <a:ext cx="6901930" cy="4817547"/>
          </a:xfrm>
          <a:prstGeom prst="rect">
            <a:avLst/>
          </a:prstGeom>
        </p:spPr>
      </p:pic>
      <p:pic>
        <p:nvPicPr>
          <p:cNvPr id="16" name="Slika 8">
            <a:extLst>
              <a:ext uri="{FF2B5EF4-FFF2-40B4-BE49-F238E27FC236}">
                <a16:creationId xmlns="" xmlns:a16="http://schemas.microsoft.com/office/drawing/2014/main" id="{424E375A-3B0C-0207-6F7F-C0A20B8BCE9A}"/>
              </a:ext>
            </a:extLst>
          </p:cNvPr>
          <p:cNvPicPr>
            <a:picLocks noChangeAspect="1"/>
          </p:cNvPicPr>
          <p:nvPr/>
        </p:nvPicPr>
        <p:blipFill>
          <a:blip r:embed="rId4"/>
          <a:stretch>
            <a:fillRect/>
          </a:stretch>
        </p:blipFill>
        <p:spPr>
          <a:xfrm>
            <a:off x="310921" y="4465121"/>
            <a:ext cx="3415973" cy="1282347"/>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3168772847"/>
              </p:ext>
            </p:extLst>
          </p:nvPr>
        </p:nvGraphicFramePr>
        <p:xfrm>
          <a:off x="4339921" y="6127262"/>
          <a:ext cx="725488" cy="490538"/>
        </p:xfrm>
        <a:graphic>
          <a:graphicData uri="http://schemas.openxmlformats.org/presentationml/2006/ole">
            <mc:AlternateContent xmlns:mc="http://schemas.openxmlformats.org/markup-compatibility/2006">
              <mc:Choice xmlns:v="urn:schemas-microsoft-com:vml" Requires="v">
                <p:oleObj spid="_x0000_s3089" name="Packager Shell Object" showAsIcon="1" r:id="rId5" imgW="725400" imgH="491040" progId="Package">
                  <p:embed/>
                </p:oleObj>
              </mc:Choice>
              <mc:Fallback>
                <p:oleObj name="Packager Shell Object" showAsIcon="1" r:id="rId5" imgW="725400" imgH="491040" progId="Package">
                  <p:embed/>
                  <p:pic>
                    <p:nvPicPr>
                      <p:cNvPr id="0" name=""/>
                      <p:cNvPicPr/>
                      <p:nvPr/>
                    </p:nvPicPr>
                    <p:blipFill>
                      <a:blip r:embed="rId6"/>
                      <a:stretch>
                        <a:fillRect/>
                      </a:stretch>
                    </p:blipFill>
                    <p:spPr>
                      <a:xfrm>
                        <a:off x="4339921" y="6127262"/>
                        <a:ext cx="725488" cy="490538"/>
                      </a:xfrm>
                      <a:prstGeom prst="rect">
                        <a:avLst/>
                      </a:prstGeom>
                    </p:spPr>
                  </p:pic>
                </p:oleObj>
              </mc:Fallback>
            </mc:AlternateContent>
          </a:graphicData>
        </a:graphic>
      </p:graphicFrame>
      <p:sp>
        <p:nvSpPr>
          <p:cNvPr id="15" name="Naslov 1">
            <a:extLst>
              <a:ext uri="{FF2B5EF4-FFF2-40B4-BE49-F238E27FC236}">
                <a16:creationId xmlns="" xmlns:a16="http://schemas.microsoft.com/office/drawing/2014/main" id="{6F4BF3E2-2852-573D-7216-E64B5D9B8C05}"/>
              </a:ext>
            </a:extLst>
          </p:cNvPr>
          <p:cNvSpPr>
            <a:spLocks noGrp="1"/>
          </p:cNvSpPr>
          <p:nvPr>
            <p:ph type="title"/>
          </p:nvPr>
        </p:nvSpPr>
        <p:spPr>
          <a:xfrm>
            <a:off x="0" y="1714500"/>
            <a:ext cx="4225470" cy="1916952"/>
          </a:xfrm>
        </p:spPr>
        <p:txBody>
          <a:bodyPr anchor="b">
            <a:normAutofit/>
          </a:bodyPr>
          <a:lstStyle/>
          <a:p>
            <a:pPr algn="ctr"/>
            <a:r>
              <a:rPr lang="sr-Latn-RS" sz="3200" b="1" dirty="0">
                <a:solidFill>
                  <a:srgbClr val="FFFFFF"/>
                </a:solidFill>
                <a:latin typeface="Times New Roman"/>
                <a:cs typeface="Calibri Light"/>
              </a:rPr>
              <a:t>АЛГОРИТАМСКИ НАЧИН РАЗМИШЉАЊА</a:t>
            </a:r>
            <a:endParaRPr lang="sr-Latn-RS" sz="3200" b="1" dirty="0">
              <a:solidFill>
                <a:srgbClr val="FFFFFF"/>
              </a:solidFill>
              <a:latin typeface="Times New Roman"/>
              <a:cs typeface="Times New Roman"/>
            </a:endParaRPr>
          </a:p>
        </p:txBody>
      </p:sp>
    </p:spTree>
    <p:extLst>
      <p:ext uri="{BB962C8B-B14F-4D97-AF65-F5344CB8AC3E}">
        <p14:creationId xmlns:p14="http://schemas.microsoft.com/office/powerpoint/2010/main" val="1357445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https://scratch.mit.edu/</a:t>
            </a:r>
          </a:p>
        </p:txBody>
      </p:sp>
      <p:sp>
        <p:nvSpPr>
          <p:cNvPr id="23" name="Rectangle 22">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6" descr="Slika na kojoj se nalazi tekst&#10;&#10;Opis je automatski generisan">
            <a:extLst>
              <a:ext uri="{FF2B5EF4-FFF2-40B4-BE49-F238E27FC236}">
                <a16:creationId xmlns="" xmlns:a16="http://schemas.microsoft.com/office/drawing/2014/main" id="{9F5DDD55-089C-FA60-78AA-B12BD090E14B}"/>
              </a:ext>
            </a:extLst>
          </p:cNvPr>
          <p:cNvPicPr>
            <a:picLocks noChangeAspect="1"/>
          </p:cNvPicPr>
          <p:nvPr/>
        </p:nvPicPr>
        <p:blipFill>
          <a:blip r:embed="rId2"/>
          <a:stretch>
            <a:fillRect/>
          </a:stretch>
        </p:blipFill>
        <p:spPr>
          <a:xfrm>
            <a:off x="4868175" y="1713857"/>
            <a:ext cx="7085161" cy="4868019"/>
          </a:xfrm>
          <a:prstGeom prst="rect">
            <a:avLst/>
          </a:prstGeom>
        </p:spPr>
      </p:pic>
      <p:sp>
        <p:nvSpPr>
          <p:cNvPr id="7" name="Okvir za tekst 6">
            <a:extLst>
              <a:ext uri="{FF2B5EF4-FFF2-40B4-BE49-F238E27FC236}">
                <a16:creationId xmlns="" xmlns:a16="http://schemas.microsoft.com/office/drawing/2014/main" id="{F1BB21F9-C05C-F6AA-EE0F-6ADD98E4C00D}"/>
              </a:ext>
            </a:extLst>
          </p:cNvPr>
          <p:cNvSpPr txBox="1"/>
          <p:nvPr/>
        </p:nvSpPr>
        <p:spPr>
          <a:xfrm>
            <a:off x="246703" y="2505909"/>
            <a:ext cx="43321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sr-Latn-RS" sz="2400" dirty="0" err="1">
                <a:latin typeface="Times New Roman"/>
                <a:cs typeface="Calibri"/>
              </a:rPr>
              <a:t>Инсталирање</a:t>
            </a:r>
            <a:r>
              <a:rPr lang="sr-Latn-RS" sz="2400" dirty="0">
                <a:latin typeface="Times New Roman"/>
                <a:cs typeface="Calibri"/>
              </a:rPr>
              <a:t> </a:t>
            </a:r>
            <a:r>
              <a:rPr lang="sr-Latn-RS" sz="2400" dirty="0" err="1">
                <a:latin typeface="Times New Roman"/>
                <a:cs typeface="Calibri"/>
              </a:rPr>
              <a:t>визуелног</a:t>
            </a:r>
            <a:r>
              <a:rPr lang="sr-Latn-RS" sz="2400" dirty="0">
                <a:latin typeface="Times New Roman"/>
                <a:cs typeface="Calibri"/>
              </a:rPr>
              <a:t> </a:t>
            </a:r>
            <a:r>
              <a:rPr lang="sr-Latn-RS" sz="2400" dirty="0" err="1">
                <a:latin typeface="Times New Roman"/>
                <a:cs typeface="Calibri"/>
              </a:rPr>
              <a:t>програма</a:t>
            </a:r>
            <a:r>
              <a:rPr lang="sr-Latn-RS" sz="2400" dirty="0">
                <a:latin typeface="Times New Roman"/>
                <a:cs typeface="Calibri"/>
              </a:rPr>
              <a:t> </a:t>
            </a:r>
            <a:r>
              <a:rPr lang="sr-Latn-RS" sz="2400" dirty="0" err="1">
                <a:latin typeface="Times New Roman"/>
                <a:cs typeface="Calibri"/>
              </a:rPr>
              <a:t>за</a:t>
            </a:r>
            <a:r>
              <a:rPr lang="sr-Latn-RS" sz="2400" dirty="0">
                <a:latin typeface="Times New Roman"/>
                <a:cs typeface="Calibri"/>
              </a:rPr>
              <a:t> </a:t>
            </a:r>
            <a:r>
              <a:rPr lang="sr-Latn-RS" sz="2400" dirty="0" err="1">
                <a:latin typeface="Times New Roman"/>
                <a:cs typeface="Calibri"/>
              </a:rPr>
              <a:t>израду</a:t>
            </a:r>
            <a:r>
              <a:rPr lang="sr-Latn-RS" sz="2400" dirty="0">
                <a:latin typeface="Times New Roman"/>
                <a:cs typeface="Calibri"/>
              </a:rPr>
              <a:t> </a:t>
            </a:r>
            <a:r>
              <a:rPr lang="sr-Latn-RS" sz="2400" dirty="0" err="1">
                <a:latin typeface="Times New Roman"/>
                <a:cs typeface="Calibri"/>
              </a:rPr>
              <a:t>алгоритма</a:t>
            </a:r>
            <a:r>
              <a:rPr lang="sr-Latn-RS" sz="2400" dirty="0">
                <a:latin typeface="Times New Roman"/>
                <a:cs typeface="Calibri"/>
              </a:rPr>
              <a:t> </a:t>
            </a:r>
            <a:endParaRPr lang="sr-Latn-RS" sz="2400">
              <a:solidFill>
                <a:srgbClr val="000000"/>
              </a:solidFill>
              <a:latin typeface="Times New Roman"/>
              <a:cs typeface="Times New Roman"/>
            </a:endParaRPr>
          </a:p>
        </p:txBody>
      </p:sp>
      <p:pic>
        <p:nvPicPr>
          <p:cNvPr id="8" name="Slika 8">
            <a:extLst>
              <a:ext uri="{FF2B5EF4-FFF2-40B4-BE49-F238E27FC236}">
                <a16:creationId xmlns="" xmlns:a16="http://schemas.microsoft.com/office/drawing/2014/main" id="{424E375A-3B0C-0207-6F7F-C0A20B8BCE9A}"/>
              </a:ext>
            </a:extLst>
          </p:cNvPr>
          <p:cNvPicPr>
            <a:picLocks noChangeAspect="1"/>
          </p:cNvPicPr>
          <p:nvPr/>
        </p:nvPicPr>
        <p:blipFill>
          <a:blip r:embed="rId3"/>
          <a:stretch>
            <a:fillRect/>
          </a:stretch>
        </p:blipFill>
        <p:spPr>
          <a:xfrm>
            <a:off x="267418" y="3530219"/>
            <a:ext cx="4324709" cy="1623484"/>
          </a:xfrm>
          <a:prstGeom prst="rect">
            <a:avLst/>
          </a:prstGeom>
        </p:spPr>
      </p:pic>
      <p:sp>
        <p:nvSpPr>
          <p:cNvPr id="13" name="Okvir za tekst 6">
            <a:extLst>
              <a:ext uri="{FF2B5EF4-FFF2-40B4-BE49-F238E27FC236}">
                <a16:creationId xmlns="" xmlns:a16="http://schemas.microsoft.com/office/drawing/2014/main" id="{7A7D3652-004E-0C64-D054-A5D6365865FC}"/>
              </a:ext>
            </a:extLst>
          </p:cNvPr>
          <p:cNvSpPr txBox="1">
            <a:spLocks noGrp="1"/>
          </p:cNvSpPr>
          <p:nvPr>
            <p:ph type="title"/>
          </p:nvPr>
        </p:nvSpPr>
        <p:spPr>
          <a:xfrm>
            <a:off x="838198" y="260710"/>
            <a:ext cx="10515600" cy="9787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err="1">
                <a:solidFill>
                  <a:schemeClr val="bg1"/>
                </a:solidFill>
                <a:latin typeface="Times New Roman"/>
                <a:cs typeface="Times New Roman"/>
              </a:rPr>
              <a:t>Креирање</a:t>
            </a:r>
            <a:r>
              <a:rPr lang="en-US" sz="3200" b="1" dirty="0">
                <a:solidFill>
                  <a:schemeClr val="bg1"/>
                </a:solidFill>
                <a:latin typeface="Times New Roman"/>
                <a:cs typeface="Times New Roman"/>
              </a:rPr>
              <a:t> </a:t>
            </a:r>
            <a:r>
              <a:rPr lang="en-US" sz="3200" b="1" dirty="0" err="1">
                <a:solidFill>
                  <a:schemeClr val="bg1"/>
                </a:solidFill>
                <a:latin typeface="Times New Roman"/>
                <a:cs typeface="Times New Roman"/>
              </a:rPr>
              <a:t>једноставних</a:t>
            </a:r>
            <a:r>
              <a:rPr lang="en-US" sz="3200" b="1" dirty="0">
                <a:solidFill>
                  <a:schemeClr val="bg1"/>
                </a:solidFill>
                <a:latin typeface="Times New Roman"/>
                <a:cs typeface="Times New Roman"/>
              </a:rPr>
              <a:t> </a:t>
            </a:r>
            <a:r>
              <a:rPr lang="en-US" sz="3200" b="1" dirty="0" err="1">
                <a:solidFill>
                  <a:schemeClr val="bg1"/>
                </a:solidFill>
                <a:latin typeface="Times New Roman"/>
                <a:cs typeface="Times New Roman"/>
              </a:rPr>
              <a:t>програма</a:t>
            </a:r>
            <a:r>
              <a:rPr lang="en-US" sz="3200" b="1" dirty="0">
                <a:solidFill>
                  <a:schemeClr val="bg1"/>
                </a:solidFill>
                <a:latin typeface="Times New Roman"/>
                <a:cs typeface="Times New Roman"/>
              </a:rPr>
              <a:t> у </a:t>
            </a:r>
            <a:r>
              <a:rPr lang="en-US" sz="3200" b="1" dirty="0" err="1">
                <a:solidFill>
                  <a:schemeClr val="bg1"/>
                </a:solidFill>
                <a:latin typeface="Times New Roman"/>
                <a:cs typeface="Times New Roman"/>
              </a:rPr>
              <a:t>визуелном</a:t>
            </a:r>
            <a:r>
              <a:rPr lang="en-US" sz="3200" b="1" dirty="0">
                <a:solidFill>
                  <a:schemeClr val="bg1"/>
                </a:solidFill>
                <a:latin typeface="Times New Roman"/>
                <a:cs typeface="Times New Roman"/>
              </a:rPr>
              <a:t> </a:t>
            </a:r>
            <a:r>
              <a:rPr lang="en-US" sz="3200" b="1" dirty="0" err="1">
                <a:solidFill>
                  <a:schemeClr val="bg1"/>
                </a:solidFill>
                <a:latin typeface="Times New Roman"/>
                <a:cs typeface="Times New Roman"/>
              </a:rPr>
              <a:t>програмском</a:t>
            </a:r>
            <a:r>
              <a:rPr lang="en-US" sz="3200" b="1" dirty="0">
                <a:solidFill>
                  <a:schemeClr val="bg1"/>
                </a:solidFill>
                <a:latin typeface="Times New Roman"/>
                <a:cs typeface="Times New Roman"/>
              </a:rPr>
              <a:t> </a:t>
            </a:r>
            <a:r>
              <a:rPr lang="en-US" sz="3200" b="1" dirty="0" err="1">
                <a:solidFill>
                  <a:schemeClr val="bg1"/>
                </a:solidFill>
                <a:latin typeface="Times New Roman"/>
                <a:cs typeface="Times New Roman"/>
              </a:rPr>
              <a:t>језику</a:t>
            </a:r>
            <a:endParaRPr lang="en-US" sz="3200" b="1" dirty="0">
              <a:solidFill>
                <a:schemeClr val="bg1"/>
              </a:solidFill>
              <a:latin typeface="Times New Roman"/>
              <a:cs typeface="Times New Roman"/>
            </a:endParaRPr>
          </a:p>
        </p:txBody>
      </p:sp>
      <p:sp>
        <p:nvSpPr>
          <p:cNvPr id="6" name="TextBox 5"/>
          <p:cNvSpPr txBox="1"/>
          <p:nvPr/>
        </p:nvSpPr>
        <p:spPr>
          <a:xfrm>
            <a:off x="1194393" y="1906921"/>
            <a:ext cx="3135086" cy="369332"/>
          </a:xfrm>
          <a:prstGeom prst="rect">
            <a:avLst/>
          </a:prstGeom>
          <a:noFill/>
        </p:spPr>
        <p:txBody>
          <a:bodyPr wrap="square" rtlCol="0">
            <a:spAutoFit/>
          </a:bodyPr>
          <a:lstStyle/>
          <a:p>
            <a:r>
              <a:rPr lang="en-GB" dirty="0">
                <a:hlinkClick r:id="rId4"/>
              </a:rPr>
              <a:t>https://scratch.mit.edu</a:t>
            </a:r>
            <a:r>
              <a:rPr lang="en-GB" dirty="0" smtClean="0">
                <a:hlinkClick r:id="rId4"/>
              </a:rPr>
              <a:t>/</a:t>
            </a:r>
            <a:r>
              <a:rPr lang="sr-Latn-RS" dirty="0" smtClean="0"/>
              <a:t> </a:t>
            </a:r>
            <a:endParaRPr lang="sr-Cyrl-RS" dirty="0"/>
          </a:p>
        </p:txBody>
      </p:sp>
    </p:spTree>
    <p:extLst>
      <p:ext uri="{BB962C8B-B14F-4D97-AF65-F5344CB8AC3E}">
        <p14:creationId xmlns:p14="http://schemas.microsoft.com/office/powerpoint/2010/main" val="3116467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5">
            <a:extLst>
              <a:ext uri="{FF2B5EF4-FFF2-40B4-BE49-F238E27FC236}">
                <a16:creationId xmlns="" xmlns:a16="http://schemas.microsoft.com/office/drawing/2014/main" id="{86C1BC4B-8DA0-B6EA-CF82-510D5EF601B6}"/>
              </a:ext>
            </a:extLst>
          </p:cNvPr>
          <p:cNvPicPr>
            <a:picLocks noChangeAspect="1"/>
          </p:cNvPicPr>
          <p:nvPr/>
        </p:nvPicPr>
        <p:blipFill>
          <a:blip r:embed="rId3"/>
          <a:stretch>
            <a:fillRect/>
          </a:stretch>
        </p:blipFill>
        <p:spPr>
          <a:xfrm>
            <a:off x="2078967" y="1602194"/>
            <a:ext cx="8048445" cy="4947572"/>
          </a:xfrm>
          <a:prstGeom prst="rect">
            <a:avLst/>
          </a:prstGeom>
        </p:spPr>
      </p:pic>
      <p:sp>
        <p:nvSpPr>
          <p:cNvPr id="11" name="Okvir za tekst 6">
            <a:extLst>
              <a:ext uri="{FF2B5EF4-FFF2-40B4-BE49-F238E27FC236}">
                <a16:creationId xmlns="" xmlns:a16="http://schemas.microsoft.com/office/drawing/2014/main" id="{7A7D3652-004E-0C64-D054-A5D6365865FC}"/>
              </a:ext>
            </a:extLst>
          </p:cNvPr>
          <p:cNvSpPr txBox="1">
            <a:spLocks noGrp="1"/>
          </p:cNvSpPr>
          <p:nvPr>
            <p:ph type="title"/>
          </p:nvPr>
        </p:nvSpPr>
        <p:spPr>
          <a:xfrm>
            <a:off x="838200" y="365125"/>
            <a:ext cx="10515600" cy="9787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r-Cyrl-RS" sz="3200" b="1" dirty="0" smtClean="0">
                <a:solidFill>
                  <a:schemeClr val="bg1"/>
                </a:solidFill>
                <a:latin typeface="Times New Roman"/>
                <a:cs typeface="Times New Roman"/>
              </a:rPr>
              <a:t>Израда једноставног пројекта </a:t>
            </a:r>
            <a:r>
              <a:rPr lang="en-US" sz="3200" b="1" dirty="0" smtClean="0">
                <a:solidFill>
                  <a:schemeClr val="bg1"/>
                </a:solidFill>
                <a:latin typeface="Times New Roman"/>
                <a:cs typeface="Times New Roman"/>
              </a:rPr>
              <a:t>у </a:t>
            </a:r>
            <a:r>
              <a:rPr lang="en-US" sz="3200" b="1" dirty="0" err="1">
                <a:solidFill>
                  <a:schemeClr val="bg1"/>
                </a:solidFill>
                <a:latin typeface="Times New Roman"/>
                <a:cs typeface="Times New Roman"/>
              </a:rPr>
              <a:t>визуелном</a:t>
            </a:r>
            <a:r>
              <a:rPr lang="en-US" sz="3200" b="1" dirty="0">
                <a:solidFill>
                  <a:schemeClr val="bg1"/>
                </a:solidFill>
                <a:latin typeface="Times New Roman"/>
                <a:cs typeface="Times New Roman"/>
              </a:rPr>
              <a:t> </a:t>
            </a:r>
            <a:r>
              <a:rPr lang="en-US" sz="3200" b="1" dirty="0" err="1">
                <a:solidFill>
                  <a:schemeClr val="bg1"/>
                </a:solidFill>
                <a:latin typeface="Times New Roman"/>
                <a:cs typeface="Times New Roman"/>
              </a:rPr>
              <a:t>програмском</a:t>
            </a:r>
            <a:r>
              <a:rPr lang="en-US" sz="3200" b="1" dirty="0">
                <a:solidFill>
                  <a:schemeClr val="bg1"/>
                </a:solidFill>
                <a:latin typeface="Times New Roman"/>
                <a:cs typeface="Times New Roman"/>
              </a:rPr>
              <a:t> </a:t>
            </a:r>
            <a:r>
              <a:rPr lang="en-US" sz="3200" b="1" dirty="0" err="1">
                <a:solidFill>
                  <a:schemeClr val="bg1"/>
                </a:solidFill>
                <a:latin typeface="Times New Roman"/>
                <a:cs typeface="Times New Roman"/>
              </a:rPr>
              <a:t>језику</a:t>
            </a:r>
            <a:endParaRPr lang="en-US" sz="3200" b="1" dirty="0">
              <a:solidFill>
                <a:schemeClr val="bg1"/>
              </a:solidFill>
              <a:latin typeface="Times New Roman"/>
              <a:cs typeface="Times New Roman"/>
            </a:endParaRPr>
          </a:p>
        </p:txBody>
      </p:sp>
      <p:graphicFrame>
        <p:nvGraphicFramePr>
          <p:cNvPr id="2" name="Object 1">
            <a:hlinkClick r:id="rId4" action="ppaction://hlinkfile"/>
          </p:cNvPr>
          <p:cNvGraphicFramePr>
            <a:graphicFrameLocks noChangeAspect="1"/>
          </p:cNvGraphicFramePr>
          <p:nvPr>
            <p:extLst>
              <p:ext uri="{D42A27DB-BD31-4B8C-83A1-F6EECF244321}">
                <p14:modId xmlns:p14="http://schemas.microsoft.com/office/powerpoint/2010/main" val="4157889386"/>
              </p:ext>
            </p:extLst>
          </p:nvPr>
        </p:nvGraphicFramePr>
        <p:xfrm>
          <a:off x="10333902" y="312754"/>
          <a:ext cx="1518129" cy="965231"/>
        </p:xfrm>
        <a:graphic>
          <a:graphicData uri="http://schemas.openxmlformats.org/presentationml/2006/ole">
            <mc:AlternateContent xmlns:mc="http://schemas.openxmlformats.org/markup-compatibility/2006">
              <mc:Choice xmlns:v="urn:schemas-microsoft-com:vml" Requires="v">
                <p:oleObj spid="_x0000_s4102" name="Packager Shell Object" showAsIcon="1" r:id="rId5" imgW="770760" imgH="491040" progId="Package">
                  <p:embed/>
                </p:oleObj>
              </mc:Choice>
              <mc:Fallback>
                <p:oleObj name="Packager Shell Object" showAsIcon="1" r:id="rId5" imgW="770760" imgH="491040" progId="Package">
                  <p:embed/>
                  <p:pic>
                    <p:nvPicPr>
                      <p:cNvPr id="0" name=""/>
                      <p:cNvPicPr/>
                      <p:nvPr/>
                    </p:nvPicPr>
                    <p:blipFill>
                      <a:blip r:embed="rId6"/>
                      <a:stretch>
                        <a:fillRect/>
                      </a:stretch>
                    </p:blipFill>
                    <p:spPr>
                      <a:xfrm>
                        <a:off x="10333902" y="312754"/>
                        <a:ext cx="1518129" cy="965231"/>
                      </a:xfrm>
                      <a:prstGeom prst="rect">
                        <a:avLst/>
                      </a:prstGeom>
                    </p:spPr>
                  </p:pic>
                </p:oleObj>
              </mc:Fallback>
            </mc:AlternateContent>
          </a:graphicData>
        </a:graphic>
      </p:graphicFrame>
    </p:spTree>
    <p:extLst>
      <p:ext uri="{BB962C8B-B14F-4D97-AF65-F5344CB8AC3E}">
        <p14:creationId xmlns:p14="http://schemas.microsoft.com/office/powerpoint/2010/main" val="1165060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4E4C2110-155F-987F-69EF-C43B4EFDFC38}"/>
              </a:ext>
            </a:extLst>
          </p:cNvPr>
          <p:cNvSpPr>
            <a:spLocks noGrp="1"/>
          </p:cNvSpPr>
          <p:nvPr>
            <p:ph type="title"/>
          </p:nvPr>
        </p:nvSpPr>
        <p:spPr>
          <a:xfrm>
            <a:off x="672222" y="5432"/>
            <a:ext cx="10905066" cy="1135737"/>
          </a:xfrm>
        </p:spPr>
        <p:txBody>
          <a:bodyPr>
            <a:normAutofit/>
          </a:bodyPr>
          <a:lstStyle/>
          <a:p>
            <a:r>
              <a:rPr lang="sr-Latn-RS" sz="3600">
                <a:latin typeface="Times New Roman"/>
                <a:cs typeface="Calibri Light"/>
              </a:rPr>
              <a:t>Исходи</a:t>
            </a:r>
          </a:p>
        </p:txBody>
      </p:sp>
      <p:sp>
        <p:nvSpPr>
          <p:cNvPr id="3" name="Čuvar mesta za sadržaj 2">
            <a:extLst>
              <a:ext uri="{FF2B5EF4-FFF2-40B4-BE49-F238E27FC236}">
                <a16:creationId xmlns="" xmlns:a16="http://schemas.microsoft.com/office/drawing/2014/main" id="{5265D54E-0485-5773-F73F-C2445D579FB4}"/>
              </a:ext>
            </a:extLst>
          </p:cNvPr>
          <p:cNvSpPr>
            <a:spLocks noGrp="1"/>
          </p:cNvSpPr>
          <p:nvPr>
            <p:ph idx="1"/>
          </p:nvPr>
        </p:nvSpPr>
        <p:spPr>
          <a:xfrm>
            <a:off x="514071" y="934717"/>
            <a:ext cx="11077594" cy="4839679"/>
          </a:xfrm>
        </p:spPr>
        <p:txBody>
          <a:bodyPr vert="horz" lIns="91440" tIns="45720" rIns="91440" bIns="45720" rtlCol="0" anchor="t">
            <a:noAutofit/>
          </a:bodyPr>
          <a:lstStyle/>
          <a:p>
            <a:r>
              <a:rPr lang="bs-Cyrl-BA" sz="2400">
                <a:latin typeface="Times New Roman"/>
                <a:ea typeface="+mn-lt"/>
                <a:cs typeface="+mn-lt"/>
              </a:rPr>
              <a:t>препознаје кораке у једноставном алгоритаму; </a:t>
            </a:r>
            <a:endParaRPr lang="sr-Latn-RS" sz="2400">
              <a:latin typeface="Times New Roman"/>
              <a:cs typeface="Calibri" panose="020F0502020204030204"/>
            </a:endParaRPr>
          </a:p>
          <a:p>
            <a:r>
              <a:rPr lang="bs-Cyrl-BA" sz="2400">
                <a:latin typeface="Times New Roman"/>
                <a:ea typeface="+mn-lt"/>
                <a:cs typeface="+mn-lt"/>
              </a:rPr>
              <a:t>препозна грешку и предложи измјену; </a:t>
            </a:r>
            <a:endParaRPr lang="sr-Latn-RS" sz="3200">
              <a:latin typeface="Times New Roman"/>
              <a:ea typeface="+mn-lt"/>
              <a:cs typeface="+mn-lt"/>
            </a:endParaRPr>
          </a:p>
          <a:p>
            <a:r>
              <a:rPr lang="bs-Cyrl-BA" sz="2400">
                <a:latin typeface="Times New Roman"/>
                <a:ea typeface="+mn-lt"/>
                <a:cs typeface="+mn-lt"/>
              </a:rPr>
              <a:t>самостално изради свој алгоритам;</a:t>
            </a:r>
            <a:endParaRPr lang="sr-Latn-RS" sz="3200">
              <a:latin typeface="Times New Roman"/>
              <a:ea typeface="+mn-lt"/>
              <a:cs typeface="+mn-lt"/>
            </a:endParaRPr>
          </a:p>
          <a:p>
            <a:r>
              <a:rPr lang="bs-Cyrl-BA" sz="2400">
                <a:latin typeface="Times New Roman"/>
                <a:ea typeface="+mn-lt"/>
                <a:cs typeface="+mn-lt"/>
              </a:rPr>
              <a:t>именује ситуације у свакодневном животу гдје препознаје алгоритам са корацима који се понављају;</a:t>
            </a:r>
            <a:endParaRPr lang="sr-Latn-RS" sz="3200">
              <a:latin typeface="Times New Roman"/>
              <a:ea typeface="+mn-lt"/>
              <a:cs typeface="+mn-lt"/>
            </a:endParaRPr>
          </a:p>
          <a:p>
            <a:r>
              <a:rPr lang="bs-Cyrl-BA" sz="2400">
                <a:latin typeface="Times New Roman"/>
                <a:ea typeface="+mn-lt"/>
                <a:cs typeface="+mn-lt"/>
              </a:rPr>
              <a:t>осмисли једноставан алгоритам са корацима који се наизмјенично понављају;</a:t>
            </a:r>
            <a:endParaRPr lang="sr-Latn-RS" sz="3200">
              <a:latin typeface="Times New Roman"/>
              <a:ea typeface="+mn-lt"/>
              <a:cs typeface="+mn-lt"/>
            </a:endParaRPr>
          </a:p>
          <a:p>
            <a:r>
              <a:rPr lang="bs-Cyrl-BA" sz="2400">
                <a:latin typeface="Times New Roman"/>
                <a:ea typeface="+mn-lt"/>
                <a:cs typeface="+mn-lt"/>
              </a:rPr>
              <a:t>препознаје изглед, алате и наредбе у одабраном визуелном програмском језику;</a:t>
            </a:r>
            <a:endParaRPr lang="sr-Latn-RS" sz="3200">
              <a:latin typeface="Times New Roman"/>
              <a:ea typeface="+mn-lt"/>
              <a:cs typeface="+mn-lt"/>
            </a:endParaRPr>
          </a:p>
          <a:p>
            <a:r>
              <a:rPr lang="bs-Cyrl-BA" sz="2400">
                <a:latin typeface="Times New Roman"/>
                <a:ea typeface="+mn-lt"/>
                <a:cs typeface="+mn-lt"/>
              </a:rPr>
              <a:t>креира једноставан рачунарски програм у визуелном програмском језику;</a:t>
            </a:r>
            <a:endParaRPr lang="sr-Latn-RS" sz="3200">
              <a:latin typeface="Times New Roman"/>
              <a:ea typeface="+mn-lt"/>
              <a:cs typeface="+mn-lt"/>
            </a:endParaRPr>
          </a:p>
          <a:p>
            <a:r>
              <a:rPr lang="bs-Cyrl-BA" sz="2400">
                <a:latin typeface="Times New Roman"/>
                <a:ea typeface="+mn-lt"/>
                <a:cs typeface="+mn-lt"/>
              </a:rPr>
              <a:t>уочи и исправи грешку у једноставном програму;</a:t>
            </a:r>
            <a:endParaRPr lang="bs-Cyrl-BA" sz="3200">
              <a:latin typeface="Times New Roman"/>
              <a:cs typeface="Times New Roman"/>
            </a:endParaRPr>
          </a:p>
          <a:p>
            <a:r>
              <a:rPr lang="bs-Cyrl-BA" sz="2400">
                <a:latin typeface="Times New Roman"/>
                <a:ea typeface="+mn-lt"/>
                <a:cs typeface="+mn-lt"/>
              </a:rPr>
              <a:t>изради програм у визуелном програмском језику којим управља понашањем одабраног дигиталног лика.</a:t>
            </a:r>
            <a:endParaRPr lang="sr-Latn-RS" sz="3200">
              <a:latin typeface="Times New Roman"/>
              <a:ea typeface="+mn-lt"/>
              <a:cs typeface="+mn-lt"/>
            </a:endParaRPr>
          </a:p>
        </p:txBody>
      </p:sp>
      <p:sp>
        <p:nvSpPr>
          <p:cNvPr id="30" name="Rectangle 2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74339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descr="https://eus-www.sway-cdn.com/sway/v1.0/MG9D3TxWSwGEMrQt/thumbnailImage?imageId=VjPl0oH91iuhhi&amp;width=600&amp;height=180&amp;isPreview=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038" y="3290590"/>
            <a:ext cx="4385196" cy="2484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88614" y="1654456"/>
            <a:ext cx="6163294" cy="400110"/>
          </a:xfrm>
          <a:prstGeom prst="rect">
            <a:avLst/>
          </a:prstGeom>
          <a:noFill/>
        </p:spPr>
        <p:txBody>
          <a:bodyPr wrap="square" rtlCol="0">
            <a:spAutoFit/>
          </a:bodyPr>
          <a:lstStyle/>
          <a:p>
            <a:r>
              <a:rPr lang="bs-Cyrl-BA" sz="2000" dirty="0" smtClean="0">
                <a:latin typeface="Times New Roman" panose="02020603050405020304" pitchFamily="18" charset="0"/>
                <a:cs typeface="Times New Roman" panose="02020603050405020304" pitchFamily="18" charset="0"/>
              </a:rPr>
              <a:t>Примјери из праксе ...</a:t>
            </a:r>
            <a:endParaRPr lang="sr-Cyrl-R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1255363" y="3200551"/>
            <a:ext cx="2993384" cy="451342"/>
          </a:xfrm>
          <a:prstGeom prst="rect">
            <a:avLst/>
          </a:prstGeom>
          <a:noFill/>
        </p:spPr>
        <p:txBody>
          <a:bodyPr wrap="none" lIns="121920" tIns="60960" rIns="121920" bIns="60960">
            <a:spAutoFit/>
          </a:bodyPr>
          <a:lstStyle/>
          <a:p>
            <a:pPr algn="ctr"/>
            <a:r>
              <a:rPr lang="bs-Cyrl-BA" sz="2133" b="1" dirty="0">
                <a:ln/>
                <a:solidFill>
                  <a:srgbClr val="002060"/>
                </a:solidFill>
                <a:latin typeface="Times New Roman" panose="02020603050405020304" pitchFamily="18" charset="0"/>
                <a:cs typeface="Times New Roman" panose="02020603050405020304" pitchFamily="18" charset="0"/>
              </a:rPr>
              <a:t>Мр Милица Тителски</a:t>
            </a:r>
            <a:endParaRPr lang="en-US" sz="2133" b="1" dirty="0">
              <a:ln/>
              <a:solidFill>
                <a:srgbClr val="002060"/>
              </a:solidFill>
              <a:latin typeface="Times New Roman" panose="02020603050405020304" pitchFamily="18" charset="0"/>
              <a:cs typeface="Times New Roman" panose="02020603050405020304" pitchFamily="18" charset="0"/>
            </a:endParaRPr>
          </a:p>
        </p:txBody>
      </p:sp>
      <p:pic>
        <p:nvPicPr>
          <p:cNvPr id="13" name="Content Placeholder 93" descr="User"/>
          <p:cNvPicPr>
            <a:picLocks noChangeAspect="1"/>
          </p:cNvPicPr>
          <p:nvPr/>
        </p:nvPicPr>
        <p:blipFill>
          <a:blip r:embed="rId3" cstate="email">
            <a:duotone>
              <a:prstClr val="black"/>
              <a:schemeClr val="accent1">
                <a:tint val="45000"/>
                <a:satMod val="400000"/>
              </a:schemeClr>
            </a:duotone>
          </a:blip>
          <a:stretch>
            <a:fillRect/>
          </a:stretch>
        </p:blipFill>
        <p:spPr>
          <a:xfrm>
            <a:off x="419203" y="3034136"/>
            <a:ext cx="626417" cy="626416"/>
          </a:xfrm>
          <a:prstGeom prst="ellipse">
            <a:avLst/>
          </a:prstGeom>
          <a:noFill/>
          <a:ln>
            <a:noFill/>
          </a:ln>
        </p:spPr>
      </p:pic>
      <p:sp>
        <p:nvSpPr>
          <p:cNvPr id="14" name="Rectangle 13"/>
          <p:cNvSpPr/>
          <p:nvPr/>
        </p:nvSpPr>
        <p:spPr>
          <a:xfrm>
            <a:off x="1255363" y="3899581"/>
            <a:ext cx="3743974" cy="492443"/>
          </a:xfrm>
          <a:prstGeom prst="rect">
            <a:avLst/>
          </a:prstGeom>
          <a:noFill/>
        </p:spPr>
        <p:txBody>
          <a:bodyPr wrap="none" lIns="121920" tIns="60960" rIns="121920" bIns="60960">
            <a:spAutoFit/>
          </a:bodyPr>
          <a:lstStyle/>
          <a:p>
            <a:pPr algn="ctr"/>
            <a:r>
              <a:rPr lang="en-US" sz="2400" b="1" dirty="0">
                <a:ln/>
                <a:solidFill>
                  <a:srgbClr val="002060"/>
                </a:solidFill>
                <a:latin typeface="Times New Roman" panose="02020603050405020304" pitchFamily="18" charset="0"/>
                <a:cs typeface="Times New Roman" panose="02020603050405020304" pitchFamily="18" charset="0"/>
              </a:rPr>
              <a:t>milica.titelski@skolers.or</a:t>
            </a:r>
            <a:r>
              <a:rPr lang="sr-Latn-RS" sz="2400" b="1" dirty="0">
                <a:ln/>
                <a:solidFill>
                  <a:srgbClr val="002060"/>
                </a:solidFill>
                <a:latin typeface="Times New Roman" panose="02020603050405020304" pitchFamily="18" charset="0"/>
                <a:cs typeface="Times New Roman" panose="02020603050405020304" pitchFamily="18" charset="0"/>
              </a:rPr>
              <a:t>g</a:t>
            </a:r>
            <a:endParaRPr lang="en-GB" sz="2400" b="1" dirty="0">
              <a:ln/>
              <a:solidFill>
                <a:srgbClr val="00206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255363" y="4351022"/>
            <a:ext cx="3623748" cy="492443"/>
          </a:xfrm>
          <a:prstGeom prst="rect">
            <a:avLst/>
          </a:prstGeom>
          <a:noFill/>
        </p:spPr>
        <p:txBody>
          <a:bodyPr wrap="none" lIns="121920" tIns="60960" rIns="121920" bIns="60960">
            <a:spAutoFit/>
          </a:bodyPr>
          <a:lstStyle/>
          <a:p>
            <a:pPr algn="ctr"/>
            <a:r>
              <a:rPr lang="sr-Latn-RS" sz="2400" b="1" dirty="0" err="1">
                <a:ln/>
                <a:solidFill>
                  <a:srgbClr val="002060"/>
                </a:solidFill>
                <a:latin typeface="Times New Roman" panose="02020603050405020304" pitchFamily="18" charset="0"/>
                <a:cs typeface="Times New Roman" panose="02020603050405020304" pitchFamily="18" charset="0"/>
              </a:rPr>
              <a:t>milica.titelski</a:t>
            </a:r>
            <a:r>
              <a:rPr lang="en-US" sz="2400" b="1" dirty="0">
                <a:ln/>
                <a:solidFill>
                  <a:srgbClr val="002060"/>
                </a:solidFill>
                <a:latin typeface="Times New Roman" panose="02020603050405020304" pitchFamily="18" charset="0"/>
                <a:cs typeface="Times New Roman" panose="02020603050405020304" pitchFamily="18" charset="0"/>
              </a:rPr>
              <a:t>@</a:t>
            </a:r>
            <a:r>
              <a:rPr lang="sr-Latn-RS" sz="2400" b="1" dirty="0">
                <a:ln/>
                <a:solidFill>
                  <a:srgbClr val="002060"/>
                </a:solidFill>
                <a:latin typeface="Times New Roman" panose="02020603050405020304" pitchFamily="18" charset="0"/>
                <a:cs typeface="Times New Roman" panose="02020603050405020304" pitchFamily="18" charset="0"/>
              </a:rPr>
              <a:t>rpz-rs.org</a:t>
            </a:r>
            <a:endParaRPr lang="en-US" sz="2400" b="1" dirty="0">
              <a:ln/>
              <a:solidFill>
                <a:srgbClr val="002060"/>
              </a:solidFill>
              <a:latin typeface="Times New Roman" panose="02020603050405020304" pitchFamily="18" charset="0"/>
              <a:cs typeface="Times New Roman" panose="02020603050405020304" pitchFamily="18" charset="0"/>
            </a:endParaRPr>
          </a:p>
        </p:txBody>
      </p:sp>
      <p:pic>
        <p:nvPicPr>
          <p:cNvPr id="16" name="Content Placeholder 97" descr="Envelope"/>
          <p:cNvPicPr>
            <a:picLocks noChangeAspect="1"/>
          </p:cNvPicPr>
          <p:nvPr/>
        </p:nvPicPr>
        <p:blipFill>
          <a:blip r:embed="rId4" cstate="email">
            <a:duotone>
              <a:prstClr val="black"/>
              <a:schemeClr val="accent1">
                <a:tint val="45000"/>
                <a:satMod val="400000"/>
              </a:schemeClr>
            </a:duotone>
          </a:blip>
          <a:stretch>
            <a:fillRect/>
          </a:stretch>
        </p:blipFill>
        <p:spPr>
          <a:xfrm>
            <a:off x="451523" y="4009062"/>
            <a:ext cx="626417" cy="626416"/>
          </a:xfrm>
          <a:prstGeom prst="ellipse">
            <a:avLst/>
          </a:prstGeom>
          <a:noFill/>
          <a:ln>
            <a:noFill/>
          </a:ln>
        </p:spPr>
      </p:pic>
      <p:sp>
        <p:nvSpPr>
          <p:cNvPr id="17" name="Rectangle 16"/>
          <p:cNvSpPr/>
          <p:nvPr/>
        </p:nvSpPr>
        <p:spPr>
          <a:xfrm>
            <a:off x="1333055" y="5366809"/>
            <a:ext cx="2632591" cy="492443"/>
          </a:xfrm>
          <a:prstGeom prst="rect">
            <a:avLst/>
          </a:prstGeom>
          <a:noFill/>
        </p:spPr>
        <p:txBody>
          <a:bodyPr wrap="square" lIns="121920" tIns="60960" rIns="121920" bIns="60960">
            <a:spAutoFit/>
          </a:bodyPr>
          <a:lstStyle/>
          <a:p>
            <a:r>
              <a:rPr lang="sr-Latn-RS" sz="2400" b="1" dirty="0">
                <a:ln/>
                <a:solidFill>
                  <a:srgbClr val="002060"/>
                </a:solidFill>
                <a:latin typeface="Times New Roman" panose="02020603050405020304" pitchFamily="18" charset="0"/>
                <a:cs typeface="Times New Roman" panose="02020603050405020304" pitchFamily="18" charset="0"/>
              </a:rPr>
              <a:t> </a:t>
            </a:r>
            <a:r>
              <a:rPr lang="sr-Latn-RS" sz="2400" b="1" dirty="0" smtClean="0">
                <a:ln/>
                <a:solidFill>
                  <a:srgbClr val="002060"/>
                </a:solidFill>
                <a:latin typeface="Times New Roman" panose="02020603050405020304" pitchFamily="18" charset="0"/>
                <a:cs typeface="Times New Roman" panose="02020603050405020304" pitchFamily="18" charset="0"/>
              </a:rPr>
              <a:t>+</a:t>
            </a:r>
            <a:r>
              <a:rPr lang="bs-Cyrl-BA" sz="2400" b="1" dirty="0" smtClean="0">
                <a:ln/>
                <a:solidFill>
                  <a:srgbClr val="002060"/>
                </a:solidFill>
                <a:latin typeface="Times New Roman" panose="02020603050405020304" pitchFamily="18" charset="0"/>
                <a:cs typeface="Times New Roman" panose="02020603050405020304" pitchFamily="18" charset="0"/>
              </a:rPr>
              <a:t> </a:t>
            </a:r>
            <a:r>
              <a:rPr lang="sr-Latn-RS" sz="2400" b="1" dirty="0" smtClean="0">
                <a:ln/>
                <a:solidFill>
                  <a:srgbClr val="002060"/>
                </a:solidFill>
                <a:latin typeface="Times New Roman" panose="02020603050405020304" pitchFamily="18" charset="0"/>
                <a:cs typeface="Times New Roman" panose="02020603050405020304" pitchFamily="18" charset="0"/>
              </a:rPr>
              <a:t>387 </a:t>
            </a:r>
            <a:r>
              <a:rPr lang="sr-Latn-RS" sz="2400" b="1" dirty="0">
                <a:ln/>
                <a:solidFill>
                  <a:srgbClr val="002060"/>
                </a:solidFill>
                <a:latin typeface="Times New Roman" panose="02020603050405020304" pitchFamily="18" charset="0"/>
                <a:cs typeface="Times New Roman" panose="02020603050405020304" pitchFamily="18" charset="0"/>
              </a:rPr>
              <a:t>51 430 </a:t>
            </a:r>
            <a:r>
              <a:rPr lang="sr-Latn-RS" sz="2400" b="1" dirty="0" smtClean="0">
                <a:ln/>
                <a:solidFill>
                  <a:srgbClr val="002060"/>
                </a:solidFill>
                <a:latin typeface="Times New Roman" panose="02020603050405020304" pitchFamily="18" charset="0"/>
                <a:cs typeface="Times New Roman" panose="02020603050405020304" pitchFamily="18" charset="0"/>
              </a:rPr>
              <a:t>110</a:t>
            </a:r>
            <a:endParaRPr lang="en-US" sz="2400" b="1" dirty="0">
              <a:ln/>
              <a:solidFill>
                <a:srgbClr val="002060"/>
              </a:solidFill>
              <a:latin typeface="Times New Roman" panose="02020603050405020304" pitchFamily="18" charset="0"/>
              <a:cs typeface="Times New Roman" panose="02020603050405020304" pitchFamily="18" charset="0"/>
            </a:endParaRPr>
          </a:p>
        </p:txBody>
      </p:sp>
      <p:pic>
        <p:nvPicPr>
          <p:cNvPr id="18" name="Content Placeholder 95" descr="Receiver"/>
          <p:cNvPicPr>
            <a:picLocks noChangeAspect="1"/>
          </p:cNvPicPr>
          <p:nvPr/>
        </p:nvPicPr>
        <p:blipFill>
          <a:blip r:embed="rId5" cstate="email">
            <a:duotone>
              <a:prstClr val="black"/>
              <a:schemeClr val="accent1">
                <a:tint val="45000"/>
                <a:satMod val="400000"/>
              </a:schemeClr>
            </a:duotone>
          </a:blip>
          <a:stretch>
            <a:fillRect/>
          </a:stretch>
        </p:blipFill>
        <p:spPr>
          <a:xfrm>
            <a:off x="455073" y="5366809"/>
            <a:ext cx="626417" cy="626416"/>
          </a:xfrm>
          <a:prstGeom prst="ellipse">
            <a:avLst/>
          </a:prstGeom>
          <a:ln>
            <a:noFill/>
          </a:ln>
        </p:spPr>
      </p:pic>
      <p:pic>
        <p:nvPicPr>
          <p:cNvPr id="19" name="Content Placeholder 99" descr="Link"/>
          <p:cNvPicPr>
            <a:picLocks noChangeAspect="1"/>
          </p:cNvPicPr>
          <p:nvPr/>
        </p:nvPicPr>
        <p:blipFill>
          <a:blip r:embed="rId6" cstate="email">
            <a:duotone>
              <a:prstClr val="black"/>
              <a:schemeClr val="accent1">
                <a:tint val="45000"/>
                <a:satMod val="400000"/>
              </a:schemeClr>
            </a:duotone>
          </a:blip>
          <a:stretch>
            <a:fillRect/>
          </a:stretch>
        </p:blipFill>
        <p:spPr>
          <a:xfrm>
            <a:off x="418970" y="6063830"/>
            <a:ext cx="626417" cy="626416"/>
          </a:xfrm>
          <a:prstGeom prst="ellipse">
            <a:avLst/>
          </a:prstGeom>
          <a:ln>
            <a:noFill/>
          </a:ln>
        </p:spPr>
      </p:pic>
      <p:sp>
        <p:nvSpPr>
          <p:cNvPr id="20" name="Rectangle 19"/>
          <p:cNvSpPr/>
          <p:nvPr/>
        </p:nvSpPr>
        <p:spPr>
          <a:xfrm>
            <a:off x="1202393" y="6203297"/>
            <a:ext cx="3182410" cy="461665"/>
          </a:xfrm>
          <a:prstGeom prst="rect">
            <a:avLst/>
          </a:prstGeom>
        </p:spPr>
        <p:txBody>
          <a:bodyPr wrap="none">
            <a:spAutoFit/>
          </a:bodyPr>
          <a:lstStyle/>
          <a:p>
            <a:r>
              <a:rPr lang="en-GB" sz="2400" dirty="0">
                <a:solidFill>
                  <a:srgbClr val="002060"/>
                </a:solidFill>
              </a:rPr>
              <a:t>https://www.rpz-rs.org/</a:t>
            </a:r>
            <a:endParaRPr lang="sr-Cyrl-RS" sz="2400" dirty="0">
              <a:solidFill>
                <a:srgbClr val="002060"/>
              </a:solidFill>
            </a:endParaRPr>
          </a:p>
        </p:txBody>
      </p:sp>
      <p:pic>
        <p:nvPicPr>
          <p:cNvPr id="22" name="Slika 3">
            <a:extLst>
              <a:ext uri="{FF2B5EF4-FFF2-40B4-BE49-F238E27FC236}">
                <a16:creationId xmlns:a16="http://schemas.microsoft.com/office/drawing/2014/main" xmlns="" id="{F2B6A82D-09BE-4565-B63F-6E80AFE1AB16}"/>
              </a:ext>
            </a:extLst>
          </p:cNvPr>
          <p:cNvPicPr>
            <a:picLocks noChangeAspect="1"/>
          </p:cNvPicPr>
          <p:nvPr/>
        </p:nvPicPr>
        <p:blipFill>
          <a:blip r:embed="rId7"/>
          <a:stretch>
            <a:fillRect/>
          </a:stretch>
        </p:blipFill>
        <p:spPr>
          <a:xfrm>
            <a:off x="2085954" y="1590741"/>
            <a:ext cx="1865997" cy="13444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4" name="Title 1"/>
          <p:cNvSpPr>
            <a:spLocks noGrp="1"/>
          </p:cNvSpPr>
          <p:nvPr>
            <p:ph type="title"/>
          </p:nvPr>
        </p:nvSpPr>
        <p:spPr>
          <a:xfrm>
            <a:off x="575976" y="63715"/>
            <a:ext cx="10515600" cy="1325563"/>
          </a:xfrm>
        </p:spPr>
        <p:txBody>
          <a:bodyPr>
            <a:normAutofit/>
          </a:bodyPr>
          <a:lstStyle/>
          <a:p>
            <a:r>
              <a:rPr lang="bs-Cyrl-BA" sz="3600" i="1" dirty="0">
                <a:solidFill>
                  <a:schemeClr val="bg1"/>
                </a:solidFill>
                <a:latin typeface="Times New Roman" panose="02020603050405020304" pitchFamily="18" charset="0"/>
                <a:cs typeface="Times New Roman" panose="02020603050405020304" pitchFamily="18" charset="0"/>
              </a:rPr>
              <a:t>ХВАЛА НА ПАЖЊИ...</a:t>
            </a:r>
            <a:endParaRPr lang="sr-Cyrl-RS" sz="3600" i="1" dirty="0">
              <a:solidFill>
                <a:schemeClr val="bg1"/>
              </a:solidFill>
              <a:latin typeface="Times New Roman" panose="02020603050405020304" pitchFamily="18" charset="0"/>
              <a:cs typeface="Times New Roman" panose="02020603050405020304"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265200884"/>
              </p:ext>
            </p:extLst>
          </p:nvPr>
        </p:nvGraphicFramePr>
        <p:xfrm>
          <a:off x="6095998" y="2054566"/>
          <a:ext cx="5202762" cy="4716520"/>
        </p:xfrm>
        <a:graphic>
          <a:graphicData uri="http://schemas.openxmlformats.org/drawingml/2006/table">
            <a:tbl>
              <a:tblPr/>
              <a:tblGrid>
                <a:gridCol w="5202762"/>
              </a:tblGrid>
              <a:tr h="605612">
                <a:tc>
                  <a:txBody>
                    <a:bodyPr/>
                    <a:lstStyle/>
                    <a:p>
                      <a:pPr algn="ctr"/>
                      <a:endParaRPr lang="sr-Cyrl-RS" dirty="0">
                        <a:solidFill>
                          <a:schemeClr val="bg1"/>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1053407">
                <a:tc>
                  <a:txBody>
                    <a:bodyPr/>
                    <a:lstStyle/>
                    <a:p>
                      <a:pPr algn="ctr" fontAlgn="t"/>
                      <a:r>
                        <a:rPr lang="ru-RU" u="none" strike="noStrike" dirty="0">
                          <a:solidFill>
                            <a:schemeClr val="bg1"/>
                          </a:solidFill>
                          <a:effectLst/>
                          <a:latin typeface="Segoe UI Semilight" panose="020B0402040204020203" pitchFamily="34" charset="0"/>
                          <a:hlinkClick r:id="rId8"/>
                        </a:rPr>
                        <a:t>ПРВА ГРУПА, колекција урађених задатака</a:t>
                      </a:r>
                      <a:endParaRPr lang="ru-RU" dirty="0">
                        <a:solidFill>
                          <a:schemeClr val="bg1"/>
                        </a:solidFill>
                        <a:effectLst/>
                      </a:endParaRPr>
                    </a:p>
                  </a:txBody>
                  <a:tcPr marL="190500" marR="190500" marT="123825"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878979">
                <a:tc>
                  <a:txBody>
                    <a:bodyPr/>
                    <a:lstStyle/>
                    <a:p>
                      <a:pPr algn="l" fontAlgn="t"/>
                      <a:endParaRPr lang="sr-Cyrl-RS" dirty="0">
                        <a:solidFill>
                          <a:schemeClr val="tx1"/>
                        </a:solidFill>
                        <a:effectLst/>
                      </a:endParaRPr>
                    </a:p>
                  </a:txBody>
                  <a:tcPr marL="190500" marR="190500" marT="123825"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446741">
                <a:tc>
                  <a:txBody>
                    <a:bodyPr/>
                    <a:lstStyle/>
                    <a:p>
                      <a:endParaRPr lang="sr-Cyrl-RS" dirty="0">
                        <a:solidFill>
                          <a:schemeClr val="bg1"/>
                        </a:solidFill>
                      </a:endParaRPr>
                    </a:p>
                  </a:txBody>
                  <a:tcPr marL="190500" marR="190500" marT="190500" marB="1905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731781">
                <a:tc>
                  <a:txBody>
                    <a:bodyPr/>
                    <a:lstStyle/>
                    <a:p>
                      <a:pPr algn="ctr"/>
                      <a:r>
                        <a:rPr lang="en-GB" u="none" strike="noStrike" dirty="0">
                          <a:solidFill>
                            <a:schemeClr val="bg1"/>
                          </a:solidFill>
                          <a:effectLst/>
                          <a:latin typeface="Segoe UI Semilight" panose="020B0402040204020203" pitchFamily="34" charset="0"/>
                          <a:hlinkClick r:id="rId8"/>
                        </a:rPr>
                        <a:t>Go to this Sway</a:t>
                      </a:r>
                      <a:endParaRPr lang="en-GB" dirty="0">
                        <a:solidFill>
                          <a:schemeClr val="bg1"/>
                        </a:solidFill>
                        <a:effectLst/>
                      </a:endParaRPr>
                    </a:p>
                  </a:txBody>
                  <a:tcPr marL="190500" marR="190500" marT="28575" marB="2857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Tree>
    <p:extLst>
      <p:ext uri="{BB962C8B-B14F-4D97-AF65-F5344CB8AC3E}">
        <p14:creationId xmlns:p14="http://schemas.microsoft.com/office/powerpoint/2010/main" val="1385828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6AF4ABE2-381B-4B67-9C0F-27FFD64F7D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8">
            <a:extLst>
              <a:ext uri="{FF2B5EF4-FFF2-40B4-BE49-F238E27FC236}">
                <a16:creationId xmlns="" xmlns:a16="http://schemas.microsoft.com/office/drawing/2014/main" id="{4AA509EC-4C56-4A74-A517-3ECD04C3F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582070" y="2355786"/>
            <a:ext cx="7341665" cy="3531073"/>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Okvir za tekst 2">
            <a:extLst>
              <a:ext uri="{FF2B5EF4-FFF2-40B4-BE49-F238E27FC236}">
                <a16:creationId xmlns="" xmlns:a16="http://schemas.microsoft.com/office/drawing/2014/main" id="{8E969694-5A5B-DE5A-CAAF-B91ADA18C7F8}"/>
              </a:ext>
            </a:extLst>
          </p:cNvPr>
          <p:cNvSpPr txBox="1"/>
          <p:nvPr/>
        </p:nvSpPr>
        <p:spPr>
          <a:xfrm>
            <a:off x="4720689" y="2520377"/>
            <a:ext cx="5822343" cy="243968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5400" b="1" kern="1200" dirty="0" err="1" smtClean="0">
                <a:solidFill>
                  <a:srgbClr val="FFFFFF"/>
                </a:solidFill>
                <a:latin typeface="Times New Roman"/>
                <a:ea typeface="+mj-ea"/>
                <a:cs typeface="Times New Roman"/>
              </a:rPr>
              <a:t>Упитник</a:t>
            </a:r>
            <a:r>
              <a:rPr lang="en-US" sz="5400" b="1" kern="1200" dirty="0" smtClean="0">
                <a:solidFill>
                  <a:srgbClr val="FFFFFF"/>
                </a:solidFill>
                <a:latin typeface="Times New Roman"/>
                <a:ea typeface="+mj-ea"/>
                <a:cs typeface="Times New Roman"/>
              </a:rPr>
              <a:t> </a:t>
            </a:r>
            <a:r>
              <a:rPr lang="en-US" sz="5400" b="1" kern="1200" dirty="0" err="1">
                <a:solidFill>
                  <a:srgbClr val="FFFFFF"/>
                </a:solidFill>
                <a:latin typeface="Times New Roman"/>
                <a:ea typeface="+mj-ea"/>
                <a:cs typeface="Times New Roman"/>
              </a:rPr>
              <a:t>за</a:t>
            </a:r>
            <a:r>
              <a:rPr lang="en-US" sz="5400" b="1" kern="1200" dirty="0">
                <a:solidFill>
                  <a:srgbClr val="FFFFFF"/>
                </a:solidFill>
                <a:latin typeface="Times New Roman"/>
                <a:ea typeface="+mj-ea"/>
                <a:cs typeface="Times New Roman"/>
              </a:rPr>
              <a:t> </a:t>
            </a:r>
            <a:r>
              <a:rPr lang="en-US" sz="5400" b="1" kern="1200" dirty="0" err="1">
                <a:solidFill>
                  <a:srgbClr val="FFFFFF"/>
                </a:solidFill>
                <a:latin typeface="Times New Roman"/>
                <a:ea typeface="+mj-ea"/>
                <a:cs typeface="Times New Roman"/>
              </a:rPr>
              <a:t>наставнике</a:t>
            </a:r>
            <a:endParaRPr lang="en-US" sz="5400" kern="1200" dirty="0">
              <a:solidFill>
                <a:srgbClr val="FFFFFF"/>
              </a:solidFill>
              <a:latin typeface="Times New Roman"/>
              <a:ea typeface="+mj-ea"/>
              <a:cs typeface="Times New Roman"/>
            </a:endParaRPr>
          </a:p>
        </p:txBody>
      </p:sp>
      <p:sp>
        <p:nvSpPr>
          <p:cNvPr id="19" name="Freeform 5">
            <a:extLst>
              <a:ext uri="{FF2B5EF4-FFF2-40B4-BE49-F238E27FC236}">
                <a16:creationId xmlns="" xmlns:a16="http://schemas.microsoft.com/office/drawing/2014/main" id="{6FBC94C7-2F0E-4FBA-B442-0E0296AAA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 xmlns:a16="http://schemas.microsoft.com/office/drawing/2014/main" id="{6CF43A2F-2E6F-44F4-A006-A10CF1DCBD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 xmlns:a16="http://schemas.microsoft.com/office/drawing/2014/main" id="{F83DA5F0-0D4C-4E74-8A5C-F6CBD391F0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 xmlns:a16="http://schemas.microsoft.com/office/drawing/2014/main" id="{A7798713-AB3F-41E3-8CE3-1C1FBCF7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5528" y="1120021"/>
            <a:ext cx="3268481"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kvir za tekst 3">
            <a:extLst>
              <a:ext uri="{FF2B5EF4-FFF2-40B4-BE49-F238E27FC236}">
                <a16:creationId xmlns="" xmlns:a16="http://schemas.microsoft.com/office/drawing/2014/main" id="{8781E320-2CBD-03DD-AB11-F011830C524A}"/>
              </a:ext>
            </a:extLst>
          </p:cNvPr>
          <p:cNvSpPr txBox="1"/>
          <p:nvPr/>
        </p:nvSpPr>
        <p:spPr>
          <a:xfrm>
            <a:off x="583721" y="5975230"/>
            <a:ext cx="115708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Cyrl-RS" u="sng" dirty="0">
                <a:hlinkClick r:id="rId2"/>
              </a:rPr>
              <a:t>https://docs.google.com/forms/d/e/1FAIpQLSd-kqkuP4vkUHIAT7qTbLsGxAQH7qBztOto4Pqlkn1l3zrPGg/viewform?usp=sf_link</a:t>
            </a:r>
            <a:endParaRPr lang="sr-Cyrl-R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03" y="956358"/>
            <a:ext cx="3673192" cy="3673192"/>
          </a:xfrm>
          <a:prstGeom prst="rect">
            <a:avLst/>
          </a:prstGeom>
        </p:spPr>
      </p:pic>
    </p:spTree>
    <p:extLst>
      <p:ext uri="{BB962C8B-B14F-4D97-AF65-F5344CB8AC3E}">
        <p14:creationId xmlns:p14="http://schemas.microsoft.com/office/powerpoint/2010/main" val="285193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Shape 26">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 xmlns:a16="http://schemas.microsoft.com/office/drawing/2014/main" id="{57308AC8-AE56-CD01-2A03-625FC91049F4}"/>
              </a:ext>
            </a:extLst>
          </p:cNvPr>
          <p:cNvSpPr>
            <a:spLocks noGrp="1"/>
          </p:cNvSpPr>
          <p:nvPr>
            <p:ph type="title"/>
          </p:nvPr>
        </p:nvSpPr>
        <p:spPr>
          <a:xfrm>
            <a:off x="800324" y="985137"/>
            <a:ext cx="3668655" cy="4560970"/>
          </a:xfrm>
        </p:spPr>
        <p:txBody>
          <a:bodyPr>
            <a:normAutofit/>
          </a:bodyPr>
          <a:lstStyle/>
          <a:p>
            <a:pPr algn="ctr"/>
            <a:r>
              <a:rPr lang="sr-Latn-RS" sz="3600" b="1" dirty="0" err="1">
                <a:solidFill>
                  <a:srgbClr val="FFFFFF"/>
                </a:solidFill>
                <a:latin typeface="Times New Roman"/>
                <a:cs typeface="Calibri Light"/>
              </a:rPr>
              <a:t>Помоћ</a:t>
            </a:r>
            <a:r>
              <a:rPr lang="sr-Latn-RS" sz="3600" b="1" dirty="0">
                <a:solidFill>
                  <a:srgbClr val="FFFFFF"/>
                </a:solidFill>
                <a:latin typeface="Times New Roman"/>
                <a:cs typeface="Calibri Light"/>
              </a:rPr>
              <a:t> и </a:t>
            </a:r>
            <a:r>
              <a:rPr lang="sr-Latn-RS" sz="3600" b="1" dirty="0" err="1">
                <a:solidFill>
                  <a:srgbClr val="FFFFFF"/>
                </a:solidFill>
                <a:latin typeface="Times New Roman"/>
                <a:cs typeface="Calibri Light"/>
              </a:rPr>
              <a:t>подршка</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наставницима</a:t>
            </a:r>
            <a:endParaRPr lang="sr-Latn-RS" sz="3600" b="1" dirty="0">
              <a:solidFill>
                <a:srgbClr val="FFFFFF"/>
              </a:solidFill>
              <a:latin typeface="Times New Roman"/>
              <a:cs typeface="Times New Roman"/>
            </a:endParaRPr>
          </a:p>
        </p:txBody>
      </p:sp>
      <p:sp>
        <p:nvSpPr>
          <p:cNvPr id="29"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rgbClr val="002060"/>
          </a:solidFill>
          <a:ln>
            <a:solidFill>
              <a:srgbClr val="0000CC"/>
            </a:solidFill>
          </a:ln>
        </p:spPr>
        <p:txBody>
          <a:bodyPr vert="horz" wrap="square" lIns="91440" tIns="45720" rIns="91440" bIns="45720" numCol="1" anchor="t" anchorCtr="0" compatLnSpc="1">
            <a:prstTxWarp prst="textNoShape">
              <a:avLst/>
            </a:prstTxWarp>
          </a:bodyPr>
          <a:lstStyle/>
          <a:p>
            <a:endParaRPr lang="en-US" dirty="0"/>
          </a:p>
        </p:txBody>
      </p:sp>
      <p:sp>
        <p:nvSpPr>
          <p:cNvPr id="3" name="Čuvar mesta za sadržaj 2">
            <a:extLst>
              <a:ext uri="{FF2B5EF4-FFF2-40B4-BE49-F238E27FC236}">
                <a16:creationId xmlns="" xmlns:a16="http://schemas.microsoft.com/office/drawing/2014/main" id="{69A483F6-33DB-0738-640D-AA50E9284487}"/>
              </a:ext>
            </a:extLst>
          </p:cNvPr>
          <p:cNvSpPr>
            <a:spLocks noGrp="1"/>
          </p:cNvSpPr>
          <p:nvPr>
            <p:ph idx="1"/>
          </p:nvPr>
        </p:nvSpPr>
        <p:spPr>
          <a:xfrm>
            <a:off x="4949319" y="1810810"/>
            <a:ext cx="6309805" cy="4334629"/>
          </a:xfrm>
        </p:spPr>
        <p:txBody>
          <a:bodyPr vert="horz" lIns="91440" tIns="45720" rIns="91440" bIns="45720" rtlCol="0" anchor="ctr">
            <a:normAutofit fontScale="55000" lnSpcReduction="20000"/>
          </a:bodyPr>
          <a:lstStyle/>
          <a:p>
            <a:r>
              <a:rPr lang="sr-Latn-RS" sz="4500" b="1" dirty="0" err="1">
                <a:solidFill>
                  <a:srgbClr val="FEFFFF"/>
                </a:solidFill>
                <a:latin typeface="Times New Roman"/>
                <a:cs typeface="Calibri"/>
              </a:rPr>
              <a:t>Приручник</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за</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наставнике</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са</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материјалима</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за</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реализацију</a:t>
            </a:r>
            <a:r>
              <a:rPr lang="sr-Latn-RS" sz="4500" b="1" dirty="0">
                <a:solidFill>
                  <a:srgbClr val="FEFFFF"/>
                </a:solidFill>
                <a:latin typeface="Times New Roman"/>
                <a:cs typeface="Calibri"/>
              </a:rPr>
              <a:t> </a:t>
            </a:r>
            <a:r>
              <a:rPr lang="sr-Latn-RS" sz="4500" b="1" dirty="0" err="1" smtClean="0">
                <a:solidFill>
                  <a:srgbClr val="FEFFFF"/>
                </a:solidFill>
                <a:latin typeface="Times New Roman"/>
                <a:cs typeface="Calibri"/>
              </a:rPr>
              <a:t>програма</a:t>
            </a:r>
            <a:endParaRPr lang="bs-Cyrl-BA" sz="4500" b="1" dirty="0" smtClean="0">
              <a:solidFill>
                <a:srgbClr val="FEFFFF"/>
              </a:solidFill>
              <a:latin typeface="Times New Roman"/>
              <a:cs typeface="Calibri"/>
            </a:endParaRPr>
          </a:p>
          <a:p>
            <a:pPr marL="0" indent="0">
              <a:buNone/>
            </a:pPr>
            <a:r>
              <a:rPr lang="sr-Latn-RS" sz="2400" dirty="0">
                <a:solidFill>
                  <a:schemeClr val="bg1"/>
                </a:solidFill>
                <a:latin typeface="Times New Roman"/>
                <a:cs typeface="Calibri"/>
                <a:hlinkClick r:id="rId2"/>
              </a:rPr>
              <a:t>https://</a:t>
            </a:r>
            <a:r>
              <a:rPr lang="sr-Latn-RS" sz="2400" dirty="0" smtClean="0">
                <a:solidFill>
                  <a:schemeClr val="bg1"/>
                </a:solidFill>
                <a:latin typeface="Times New Roman"/>
                <a:cs typeface="Calibri"/>
                <a:hlinkClick r:id="rId2"/>
              </a:rPr>
              <a:t>www.rpz-rs.org/sajt/doc/file/web_portal/Korisni_materijali/Prirucnici_i_digitalni_svijet/Prirucnik%20za%20nastavnike%20sa%20materijalima%20za%20rad.pdf</a:t>
            </a:r>
            <a:endParaRPr lang="sr-Latn-RS" sz="2400" dirty="0">
              <a:solidFill>
                <a:srgbClr val="FEFFFF"/>
              </a:solidFill>
              <a:latin typeface="Times New Roman"/>
              <a:cs typeface="Calibri"/>
            </a:endParaRPr>
          </a:p>
          <a:p>
            <a:r>
              <a:rPr lang="sr-Latn-RS" sz="4500" b="1" dirty="0" err="1">
                <a:solidFill>
                  <a:srgbClr val="FEFFFF"/>
                </a:solidFill>
                <a:latin typeface="Times New Roman"/>
                <a:cs typeface="Calibri"/>
              </a:rPr>
              <a:t>Приручник</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за</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наставнике</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са</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дидактичко-методичким</a:t>
            </a:r>
            <a:r>
              <a:rPr lang="sr-Latn-RS" sz="4500" b="1" dirty="0">
                <a:solidFill>
                  <a:srgbClr val="FEFFFF"/>
                </a:solidFill>
                <a:latin typeface="Times New Roman"/>
                <a:cs typeface="Calibri"/>
              </a:rPr>
              <a:t> </a:t>
            </a:r>
            <a:r>
              <a:rPr lang="sr-Latn-RS" sz="4500" b="1" dirty="0" err="1" smtClean="0">
                <a:solidFill>
                  <a:srgbClr val="FEFFFF"/>
                </a:solidFill>
                <a:latin typeface="Times New Roman"/>
                <a:cs typeface="Calibri"/>
              </a:rPr>
              <a:t>препорукама</a:t>
            </a:r>
            <a:endParaRPr lang="sr-Cyrl-RS" sz="4500" b="1" dirty="0" smtClean="0">
              <a:solidFill>
                <a:srgbClr val="FEFFFF"/>
              </a:solidFill>
              <a:latin typeface="Times New Roman"/>
              <a:cs typeface="Calibri"/>
            </a:endParaRPr>
          </a:p>
          <a:p>
            <a:pPr marL="0" indent="0">
              <a:buNone/>
            </a:pPr>
            <a:r>
              <a:rPr lang="sr-Latn-RS" sz="2400" dirty="0" smtClean="0">
                <a:solidFill>
                  <a:srgbClr val="FEFFFF"/>
                </a:solidFill>
                <a:latin typeface="Times New Roman"/>
                <a:cs typeface="Calibri"/>
                <a:hlinkClick r:id="rId3" action="ppaction://hlinkfile"/>
              </a:rPr>
              <a:t>Digitalni </a:t>
            </a:r>
            <a:r>
              <a:rPr lang="sr-Latn-RS" sz="2400" dirty="0" err="1" smtClean="0">
                <a:solidFill>
                  <a:srgbClr val="FEFFFF"/>
                </a:solidFill>
                <a:latin typeface="Times New Roman"/>
                <a:cs typeface="Calibri"/>
                <a:hlinkClick r:id="rId3" action="ppaction://hlinkfile"/>
              </a:rPr>
              <a:t>svijet</a:t>
            </a:r>
            <a:r>
              <a:rPr lang="sr-Latn-RS" sz="2400" dirty="0" smtClean="0">
                <a:solidFill>
                  <a:srgbClr val="FEFFFF"/>
                </a:solidFill>
                <a:latin typeface="Times New Roman"/>
                <a:cs typeface="Calibri"/>
                <a:hlinkClick r:id="rId3" action="ppaction://hlinkfile"/>
              </a:rPr>
              <a:t> 3 priručnik sa dm preporukama 16.08[3489].pdf</a:t>
            </a:r>
            <a:endParaRPr lang="sr-Latn-RS" sz="2400" dirty="0">
              <a:solidFill>
                <a:srgbClr val="FEFFFF"/>
              </a:solidFill>
              <a:latin typeface="Times New Roman"/>
              <a:cs typeface="Calibri"/>
            </a:endParaRPr>
          </a:p>
          <a:p>
            <a:r>
              <a:rPr lang="sr-Latn-RS" sz="4500" b="1" dirty="0" err="1">
                <a:solidFill>
                  <a:srgbClr val="FEFFFF"/>
                </a:solidFill>
                <a:latin typeface="Times New Roman"/>
                <a:cs typeface="Calibri"/>
              </a:rPr>
              <a:t>Кратки</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видео</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клипови</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са</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приказом</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одређених</a:t>
            </a:r>
            <a:r>
              <a:rPr lang="sr-Latn-RS" sz="4500" b="1" dirty="0">
                <a:solidFill>
                  <a:srgbClr val="FEFFFF"/>
                </a:solidFill>
                <a:latin typeface="Times New Roman"/>
                <a:cs typeface="Calibri"/>
              </a:rPr>
              <a:t> </a:t>
            </a:r>
            <a:r>
              <a:rPr lang="sr-Latn-RS" sz="4500" b="1" dirty="0" err="1">
                <a:solidFill>
                  <a:srgbClr val="FEFFFF"/>
                </a:solidFill>
                <a:latin typeface="Times New Roman"/>
                <a:cs typeface="Calibri"/>
              </a:rPr>
              <a:t>задатака</a:t>
            </a:r>
            <a:r>
              <a:rPr lang="sr-Latn-RS" sz="4500" b="1" dirty="0">
                <a:solidFill>
                  <a:srgbClr val="FEFFFF"/>
                </a:solidFill>
                <a:latin typeface="Times New Roman"/>
                <a:cs typeface="Calibri"/>
              </a:rPr>
              <a:t> и </a:t>
            </a:r>
            <a:r>
              <a:rPr lang="sr-Latn-RS" sz="4500" b="1" dirty="0" err="1" smtClean="0">
                <a:solidFill>
                  <a:srgbClr val="FEFFFF"/>
                </a:solidFill>
                <a:latin typeface="Times New Roman"/>
                <a:cs typeface="Calibri"/>
              </a:rPr>
              <a:t>активности</a:t>
            </a:r>
            <a:endParaRPr lang="en-GB" sz="4500" b="1" dirty="0" smtClean="0">
              <a:solidFill>
                <a:srgbClr val="FEFFFF"/>
              </a:solidFill>
              <a:latin typeface="Times New Roman"/>
              <a:cs typeface="Calibri"/>
            </a:endParaRPr>
          </a:p>
          <a:p>
            <a:r>
              <a:rPr lang="en-US" sz="2400" dirty="0" smtClean="0">
                <a:hlinkClick r:id="rId4"/>
              </a:rPr>
              <a:t>https</a:t>
            </a:r>
            <a:r>
              <a:rPr lang="en-US" sz="2400" dirty="0">
                <a:hlinkClick r:id="rId4"/>
              </a:rPr>
              <a:t>://</a:t>
            </a:r>
            <a:r>
              <a:rPr lang="en-US" sz="2400" dirty="0" smtClean="0">
                <a:hlinkClick r:id="rId4"/>
              </a:rPr>
              <a:t>web.microsoftstream.com/video/db3b15da-f0ec-4853-bf57-208a7772e67f</a:t>
            </a:r>
            <a:r>
              <a:rPr lang="en-US" sz="2400" dirty="0" smtClean="0"/>
              <a:t> </a:t>
            </a:r>
            <a:endParaRPr lang="en-US" sz="2400" dirty="0"/>
          </a:p>
          <a:p>
            <a:endParaRPr lang="en-GB" sz="2400" dirty="0">
              <a:solidFill>
                <a:srgbClr val="FEFFFF"/>
              </a:solidFill>
              <a:latin typeface="Times New Roman"/>
              <a:cs typeface="Calibri"/>
            </a:endParaRPr>
          </a:p>
        </p:txBody>
      </p:sp>
    </p:spTree>
    <p:extLst>
      <p:ext uri="{BB962C8B-B14F-4D97-AF65-F5344CB8AC3E}">
        <p14:creationId xmlns:p14="http://schemas.microsoft.com/office/powerpoint/2010/main" val="377356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Shape 26">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rgbClr val="2596E3"/>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8" name="Picture 7">
            <a:hlinkClick r:id="rId2" action="ppaction://hlinkfile"/>
          </p:cNvPr>
          <p:cNvPicPr>
            <a:picLocks noChangeAspect="1"/>
          </p:cNvPicPr>
          <p:nvPr/>
        </p:nvPicPr>
        <p:blipFill>
          <a:blip r:embed="rId3"/>
          <a:stretch>
            <a:fillRect/>
          </a:stretch>
        </p:blipFill>
        <p:spPr>
          <a:xfrm>
            <a:off x="6310926" y="1618900"/>
            <a:ext cx="3667145" cy="4535679"/>
          </a:xfrm>
          <a:prstGeom prst="rect">
            <a:avLst/>
          </a:prstGeom>
        </p:spPr>
      </p:pic>
      <p:sp>
        <p:nvSpPr>
          <p:cNvPr id="9" name="TextBox 8"/>
          <p:cNvSpPr txBox="1"/>
          <p:nvPr/>
        </p:nvSpPr>
        <p:spPr>
          <a:xfrm>
            <a:off x="1198227" y="1988349"/>
            <a:ext cx="2872849" cy="2308324"/>
          </a:xfrm>
          <a:prstGeom prst="rect">
            <a:avLst/>
          </a:prstGeom>
          <a:noFill/>
        </p:spPr>
        <p:txBody>
          <a:bodyPr wrap="square" rtlCol="0">
            <a:spAutoFit/>
          </a:bodyPr>
          <a:lstStyle/>
          <a:p>
            <a:pPr algn="ctr"/>
            <a:r>
              <a:rPr lang="sr-Cyrl-RS" sz="3600" b="1" dirty="0" smtClean="0">
                <a:solidFill>
                  <a:schemeClr val="bg1"/>
                </a:solidFill>
                <a:latin typeface="Times New Roman" panose="02020603050405020304" pitchFamily="18" charset="0"/>
                <a:cs typeface="Times New Roman" panose="02020603050405020304" pitchFamily="18" charset="0"/>
              </a:rPr>
              <a:t>Мали </a:t>
            </a:r>
            <a:r>
              <a:rPr lang="sr-Cyrl-RS" sz="3600" b="1" dirty="0" err="1" smtClean="0">
                <a:solidFill>
                  <a:schemeClr val="bg1"/>
                </a:solidFill>
                <a:latin typeface="Times New Roman" panose="02020603050405020304" pitchFamily="18" charset="0"/>
                <a:cs typeface="Times New Roman" panose="02020603050405020304" pitchFamily="18" charset="0"/>
              </a:rPr>
              <a:t>ријечник</a:t>
            </a:r>
            <a:r>
              <a:rPr lang="sr-Cyrl-RS" sz="3600" b="1" dirty="0" smtClean="0">
                <a:solidFill>
                  <a:schemeClr val="bg1"/>
                </a:solidFill>
                <a:latin typeface="Times New Roman" panose="02020603050405020304" pitchFamily="18" charset="0"/>
                <a:cs typeface="Times New Roman" panose="02020603050405020304" pitchFamily="18" charset="0"/>
              </a:rPr>
              <a:t> непознатих појмова</a:t>
            </a:r>
            <a:endParaRPr lang="sr-Cyrl-R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019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6F4BF3E2-2852-573D-7216-E64B5D9B8C05}"/>
              </a:ext>
            </a:extLst>
          </p:cNvPr>
          <p:cNvSpPr>
            <a:spLocks noGrp="1"/>
          </p:cNvSpPr>
          <p:nvPr>
            <p:ph type="title"/>
          </p:nvPr>
        </p:nvSpPr>
        <p:spPr>
          <a:xfrm>
            <a:off x="466722" y="2414588"/>
            <a:ext cx="3201366" cy="1559764"/>
          </a:xfrm>
        </p:spPr>
        <p:txBody>
          <a:bodyPr anchor="b">
            <a:normAutofit/>
          </a:bodyPr>
          <a:lstStyle/>
          <a:p>
            <a:pPr algn="ctr"/>
            <a:r>
              <a:rPr lang="sr-Latn-RS" sz="3600" b="1" dirty="0">
                <a:solidFill>
                  <a:srgbClr val="FFFFFF"/>
                </a:solidFill>
                <a:latin typeface="Times New Roman"/>
                <a:cs typeface="Calibri Light"/>
              </a:rPr>
              <a:t>ДИГИТАЛНО ДРУШТВО</a:t>
            </a:r>
            <a:endParaRPr lang="sr-Latn-RS" sz="3600" b="1" dirty="0">
              <a:solidFill>
                <a:srgbClr val="FFFFFF"/>
              </a:solidFill>
              <a:latin typeface="Times New Roman"/>
            </a:endParaRPr>
          </a:p>
        </p:txBody>
      </p:sp>
      <p:sp>
        <p:nvSpPr>
          <p:cNvPr id="3" name="Čuvar mesta za sadržaj 2">
            <a:extLst>
              <a:ext uri="{FF2B5EF4-FFF2-40B4-BE49-F238E27FC236}">
                <a16:creationId xmlns="" xmlns:a16="http://schemas.microsoft.com/office/drawing/2014/main" id="{9549F7BB-9FFD-91C7-1652-EFE219253AE7}"/>
              </a:ext>
            </a:extLst>
          </p:cNvPr>
          <p:cNvSpPr>
            <a:spLocks noGrp="1"/>
          </p:cNvSpPr>
          <p:nvPr>
            <p:ph idx="1"/>
          </p:nvPr>
        </p:nvSpPr>
        <p:spPr>
          <a:xfrm>
            <a:off x="4810259" y="649480"/>
            <a:ext cx="6555347" cy="5546047"/>
          </a:xfrm>
        </p:spPr>
        <p:txBody>
          <a:bodyPr vert="horz" lIns="91440" tIns="45720" rIns="91440" bIns="45720" rtlCol="0" anchor="ctr">
            <a:noAutofit/>
          </a:bodyPr>
          <a:lstStyle/>
          <a:p>
            <a:pPr marL="0" indent="0" algn="just">
              <a:buNone/>
            </a:pPr>
            <a:r>
              <a:rPr lang="bs-Cyrl-BA">
                <a:latin typeface="Times New Roman"/>
                <a:ea typeface="+mn-lt"/>
                <a:cs typeface="+mn-lt"/>
              </a:rPr>
              <a:t>Посебни циљеви:</a:t>
            </a:r>
            <a:r>
              <a:rPr lang="sr-Latn-RS">
                <a:latin typeface="Times New Roman"/>
                <a:ea typeface="+mn-lt"/>
                <a:cs typeface="+mn-lt"/>
              </a:rPr>
              <a:t> </a:t>
            </a:r>
            <a:endParaRPr lang="sr-Latn-RS">
              <a:latin typeface="Times New Roman"/>
              <a:cs typeface="Calibri" panose="020F0502020204030204"/>
            </a:endParaRPr>
          </a:p>
          <a:p>
            <a:pPr algn="just"/>
            <a:r>
              <a:rPr lang="bs-Cyrl-BA">
                <a:latin typeface="Times New Roman"/>
                <a:ea typeface="+mn-lt"/>
                <a:cs typeface="+mn-lt"/>
              </a:rPr>
              <a:t>усвајање знања о школској платформи и онлајн учењу;</a:t>
            </a:r>
            <a:r>
              <a:rPr lang="sr-Latn-RS">
                <a:latin typeface="Times New Roman"/>
                <a:ea typeface="+mn-lt"/>
                <a:cs typeface="+mn-lt"/>
              </a:rPr>
              <a:t> </a:t>
            </a:r>
            <a:endParaRPr lang="sr-Latn-RS" sz="3600">
              <a:latin typeface="Times New Roman"/>
              <a:cs typeface="Times New Roman"/>
            </a:endParaRPr>
          </a:p>
          <a:p>
            <a:pPr algn="just"/>
            <a:r>
              <a:rPr lang="bs-Cyrl-BA">
                <a:latin typeface="Times New Roman"/>
                <a:ea typeface="+mn-lt"/>
                <a:cs typeface="+mn-lt"/>
              </a:rPr>
              <a:t>усвајање појмова дигитална и анимирана слика; </a:t>
            </a:r>
            <a:endParaRPr lang="sr-Latn-RS" sz="3600">
              <a:latin typeface="Times New Roman"/>
              <a:cs typeface="Times New Roman"/>
            </a:endParaRPr>
          </a:p>
          <a:p>
            <a:pPr algn="just"/>
            <a:r>
              <a:rPr lang="bs-Cyrl-BA">
                <a:latin typeface="Times New Roman"/>
                <a:ea typeface="+mn-lt"/>
                <a:cs typeface="+mn-lt"/>
              </a:rPr>
              <a:t>оспособљавање ученика за исцртавање, креирање, уређивање и чување  дигиталне слике од разичитих облика;</a:t>
            </a:r>
            <a:r>
              <a:rPr lang="sr-Latn-RS">
                <a:latin typeface="Times New Roman"/>
                <a:ea typeface="+mn-lt"/>
                <a:cs typeface="+mn-lt"/>
              </a:rPr>
              <a:t> </a:t>
            </a:r>
            <a:endParaRPr lang="sr-Latn-RS" sz="3600">
              <a:latin typeface="Times New Roman"/>
              <a:cs typeface="Times New Roman"/>
            </a:endParaRPr>
          </a:p>
          <a:p>
            <a:pPr algn="just"/>
            <a:r>
              <a:rPr lang="bs-Cyrl-BA">
                <a:latin typeface="Times New Roman"/>
                <a:ea typeface="+mn-lt"/>
                <a:cs typeface="+mn-lt"/>
              </a:rPr>
              <a:t>развијање свијести ученика о култури комуникације у дигиталном друштву;</a:t>
            </a:r>
            <a:r>
              <a:rPr lang="sr-Latn-RS">
                <a:latin typeface="Times New Roman"/>
                <a:ea typeface="+mn-lt"/>
                <a:cs typeface="+mn-lt"/>
              </a:rPr>
              <a:t> </a:t>
            </a:r>
            <a:r>
              <a:rPr lang="bs-Cyrl-BA">
                <a:latin typeface="Times New Roman"/>
                <a:ea typeface="+mn-lt"/>
                <a:cs typeface="+mn-lt"/>
              </a:rPr>
              <a:t>развијање сарадничких односа и кооперативности у учењу и раду.</a:t>
            </a:r>
            <a:endParaRPr lang="sr-Latn-RS">
              <a:latin typeface="Times New Roman"/>
            </a:endParaRPr>
          </a:p>
        </p:txBody>
      </p:sp>
    </p:spTree>
    <p:extLst>
      <p:ext uri="{BB962C8B-B14F-4D97-AF65-F5344CB8AC3E}">
        <p14:creationId xmlns:p14="http://schemas.microsoft.com/office/powerpoint/2010/main" val="1820754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slov 1">
            <a:extLst>
              <a:ext uri="{FF2B5EF4-FFF2-40B4-BE49-F238E27FC236}">
                <a16:creationId xmlns="" xmlns:a16="http://schemas.microsoft.com/office/drawing/2014/main" id="{C119C922-CABD-A983-31E7-2516B536AE76}"/>
              </a:ext>
            </a:extLst>
          </p:cNvPr>
          <p:cNvSpPr>
            <a:spLocks noGrp="1"/>
          </p:cNvSpPr>
          <p:nvPr/>
        </p:nvSpPr>
        <p:spPr>
          <a:xfrm>
            <a:off x="1141561" y="280160"/>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r-Latn-RS" sz="3600" b="1" dirty="0">
                <a:solidFill>
                  <a:srgbClr val="FFFFFF"/>
                </a:solidFill>
                <a:latin typeface="Times New Roman"/>
                <a:ea typeface="+mj-lt"/>
                <a:cs typeface="+mj-lt"/>
              </a:rPr>
              <a:t>ДИГИТАЛНО ДРУШТВО</a:t>
            </a:r>
            <a:endParaRPr lang="sr-Latn-RS" sz="3600" b="1" dirty="0">
              <a:latin typeface="Times New Roman"/>
              <a:cs typeface="Times New Roman"/>
            </a:endParaRPr>
          </a:p>
        </p:txBody>
      </p:sp>
      <p:sp>
        <p:nvSpPr>
          <p:cNvPr id="5" name="Okvir za tekst 4">
            <a:extLst>
              <a:ext uri="{FF2B5EF4-FFF2-40B4-BE49-F238E27FC236}">
                <a16:creationId xmlns="" xmlns:a16="http://schemas.microsoft.com/office/drawing/2014/main" id="{425E16E7-5206-B478-B82F-D25AAEBD6C56}"/>
              </a:ext>
            </a:extLst>
          </p:cNvPr>
          <p:cNvSpPr txBox="1"/>
          <p:nvPr/>
        </p:nvSpPr>
        <p:spPr>
          <a:xfrm>
            <a:off x="459755" y="2186955"/>
            <a:ext cx="1110698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z-Cyrl-AZ" sz="2800">
                <a:solidFill>
                  <a:srgbClr val="000000"/>
                </a:solidFill>
                <a:latin typeface="Times New Roman"/>
                <a:cs typeface="Times New Roman"/>
              </a:rPr>
              <a:t>Учење уз помоћ дигиталних уређаја (платформе за учење и дигитални садржаји)</a:t>
            </a:r>
            <a:endParaRPr lang="sr-Latn-RS" sz="2800">
              <a:latin typeface="Times New Roman"/>
              <a:cs typeface="Times New Roman"/>
            </a:endParaRPr>
          </a:p>
        </p:txBody>
      </p:sp>
      <p:sp>
        <p:nvSpPr>
          <p:cNvPr id="6" name="Okvir za tekst 5">
            <a:extLst>
              <a:ext uri="{FF2B5EF4-FFF2-40B4-BE49-F238E27FC236}">
                <a16:creationId xmlns="" xmlns:a16="http://schemas.microsoft.com/office/drawing/2014/main" id="{86544517-7895-6A55-9A8B-380795135BF3}"/>
              </a:ext>
            </a:extLst>
          </p:cNvPr>
          <p:cNvSpPr txBox="1"/>
          <p:nvPr/>
        </p:nvSpPr>
        <p:spPr>
          <a:xfrm>
            <a:off x="454325" y="3214777"/>
            <a:ext cx="1135523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Times New Roman"/>
                <a:cs typeface="Times New Roman"/>
              </a:rPr>
              <a:t>Дигитална</a:t>
            </a:r>
            <a:r>
              <a:rPr lang="en-US" sz="2800">
                <a:latin typeface="Times New Roman"/>
                <a:cs typeface="Times New Roman"/>
              </a:rPr>
              <a:t> </a:t>
            </a:r>
            <a:r>
              <a:rPr lang="en-US" sz="2800" err="1">
                <a:latin typeface="Times New Roman"/>
                <a:cs typeface="Times New Roman"/>
              </a:rPr>
              <a:t>слика</a:t>
            </a:r>
            <a:r>
              <a:rPr lang="en-US" sz="2800">
                <a:latin typeface="Times New Roman"/>
                <a:cs typeface="Times New Roman"/>
              </a:rPr>
              <a:t> (</a:t>
            </a:r>
            <a:r>
              <a:rPr lang="en-US" sz="2800" err="1">
                <a:latin typeface="Times New Roman"/>
                <a:cs typeface="Times New Roman"/>
              </a:rPr>
              <a:t>цртање</a:t>
            </a:r>
            <a:r>
              <a:rPr lang="en-US" sz="2800">
                <a:latin typeface="Times New Roman"/>
                <a:cs typeface="Times New Roman"/>
              </a:rPr>
              <a:t> </a:t>
            </a:r>
            <a:r>
              <a:rPr lang="en-US" sz="2800" err="1">
                <a:latin typeface="Times New Roman"/>
                <a:cs typeface="Times New Roman"/>
              </a:rPr>
              <a:t>различитих</a:t>
            </a:r>
            <a:r>
              <a:rPr lang="en-US" sz="2800">
                <a:latin typeface="Times New Roman"/>
                <a:cs typeface="Times New Roman"/>
              </a:rPr>
              <a:t> </a:t>
            </a:r>
            <a:r>
              <a:rPr lang="en-US" sz="2800" err="1">
                <a:latin typeface="Times New Roman"/>
                <a:cs typeface="Times New Roman"/>
              </a:rPr>
              <a:t>облика</a:t>
            </a:r>
            <a:r>
              <a:rPr lang="en-US" sz="2800">
                <a:latin typeface="Times New Roman"/>
                <a:cs typeface="Times New Roman"/>
              </a:rPr>
              <a:t>, </a:t>
            </a:r>
            <a:r>
              <a:rPr lang="en-US" sz="2800" err="1">
                <a:latin typeface="Times New Roman"/>
                <a:cs typeface="Times New Roman"/>
              </a:rPr>
              <a:t>креирање</a:t>
            </a:r>
            <a:r>
              <a:rPr lang="en-US" sz="2800">
                <a:latin typeface="Times New Roman"/>
                <a:cs typeface="Times New Roman"/>
              </a:rPr>
              <a:t> и </a:t>
            </a:r>
            <a:r>
              <a:rPr lang="en-US" sz="2800" err="1">
                <a:latin typeface="Times New Roman"/>
                <a:cs typeface="Times New Roman"/>
              </a:rPr>
              <a:t>чување</a:t>
            </a:r>
            <a:r>
              <a:rPr lang="en-US" sz="2800">
                <a:latin typeface="Times New Roman"/>
                <a:cs typeface="Times New Roman"/>
              </a:rPr>
              <a:t> </a:t>
            </a:r>
            <a:r>
              <a:rPr lang="en-US" sz="2800" err="1">
                <a:latin typeface="Times New Roman"/>
                <a:cs typeface="Times New Roman"/>
              </a:rPr>
              <a:t>дигиталне</a:t>
            </a:r>
            <a:r>
              <a:rPr lang="en-US" sz="2800">
                <a:latin typeface="Times New Roman"/>
                <a:cs typeface="Times New Roman"/>
              </a:rPr>
              <a:t> </a:t>
            </a:r>
            <a:r>
              <a:rPr lang="en-US" sz="2800" err="1">
                <a:latin typeface="Times New Roman"/>
                <a:cs typeface="Times New Roman"/>
              </a:rPr>
              <a:t>слике</a:t>
            </a:r>
            <a:r>
              <a:rPr lang="en-US" sz="2800">
                <a:latin typeface="Times New Roman"/>
                <a:cs typeface="Times New Roman"/>
              </a:rPr>
              <a:t>)</a:t>
            </a:r>
          </a:p>
        </p:txBody>
      </p:sp>
      <p:sp>
        <p:nvSpPr>
          <p:cNvPr id="7" name="Okvir za tekst 6">
            <a:extLst>
              <a:ext uri="{FF2B5EF4-FFF2-40B4-BE49-F238E27FC236}">
                <a16:creationId xmlns="" xmlns:a16="http://schemas.microsoft.com/office/drawing/2014/main" id="{BB334503-4EE5-A147-9606-DBACBF595C9D}"/>
              </a:ext>
            </a:extLst>
          </p:cNvPr>
          <p:cNvSpPr txBox="1"/>
          <p:nvPr/>
        </p:nvSpPr>
        <p:spPr>
          <a:xfrm>
            <a:off x="454325" y="4321835"/>
            <a:ext cx="67257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Times New Roman"/>
                <a:cs typeface="Times New Roman"/>
              </a:rPr>
              <a:t>Покретна</a:t>
            </a:r>
            <a:r>
              <a:rPr lang="en-US" sz="2800">
                <a:latin typeface="Times New Roman"/>
                <a:cs typeface="Times New Roman"/>
              </a:rPr>
              <a:t> </a:t>
            </a:r>
            <a:r>
              <a:rPr lang="en-US" sz="2800" err="1">
                <a:latin typeface="Times New Roman"/>
                <a:cs typeface="Times New Roman"/>
              </a:rPr>
              <a:t>слика</a:t>
            </a:r>
            <a:r>
              <a:rPr lang="en-US" sz="2800">
                <a:latin typeface="Times New Roman"/>
                <a:cs typeface="Times New Roman"/>
              </a:rPr>
              <a:t> (</a:t>
            </a:r>
            <a:r>
              <a:rPr lang="en-US" sz="2800" err="1">
                <a:latin typeface="Times New Roman"/>
                <a:cs typeface="Times New Roman"/>
              </a:rPr>
              <a:t>елементи</a:t>
            </a:r>
            <a:r>
              <a:rPr lang="en-US" sz="2800">
                <a:latin typeface="Times New Roman"/>
                <a:cs typeface="Times New Roman"/>
              </a:rPr>
              <a:t> и </a:t>
            </a:r>
            <a:r>
              <a:rPr lang="en-US" sz="2800" err="1">
                <a:latin typeface="Times New Roman"/>
                <a:cs typeface="Times New Roman"/>
              </a:rPr>
              <a:t>стварање</a:t>
            </a:r>
            <a:r>
              <a:rPr lang="en-US" sz="2800">
                <a:latin typeface="Times New Roman"/>
                <a:cs typeface="Times New Roman"/>
              </a:rPr>
              <a:t>)</a:t>
            </a:r>
          </a:p>
        </p:txBody>
      </p:sp>
      <p:sp>
        <p:nvSpPr>
          <p:cNvPr id="9" name="Okvir za tekst 8">
            <a:extLst>
              <a:ext uri="{FF2B5EF4-FFF2-40B4-BE49-F238E27FC236}">
                <a16:creationId xmlns="" xmlns:a16="http://schemas.microsoft.com/office/drawing/2014/main" id="{0E68667D-87A0-FA7F-E564-41AAF05639E4}"/>
              </a:ext>
            </a:extLst>
          </p:cNvPr>
          <p:cNvSpPr txBox="1"/>
          <p:nvPr/>
        </p:nvSpPr>
        <p:spPr>
          <a:xfrm>
            <a:off x="454325" y="5055080"/>
            <a:ext cx="10219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Times New Roman"/>
                <a:cs typeface="Times New Roman"/>
              </a:rPr>
              <a:t>Повезивање</a:t>
            </a:r>
            <a:r>
              <a:rPr lang="en-US" sz="2800">
                <a:latin typeface="Times New Roman"/>
                <a:cs typeface="Times New Roman"/>
              </a:rPr>
              <a:t> </a:t>
            </a:r>
            <a:r>
              <a:rPr lang="en-US" sz="2800" err="1">
                <a:latin typeface="Times New Roman"/>
                <a:cs typeface="Times New Roman"/>
              </a:rPr>
              <a:t>дигиталних</a:t>
            </a:r>
            <a:r>
              <a:rPr lang="en-US" sz="2800">
                <a:latin typeface="Times New Roman"/>
                <a:cs typeface="Times New Roman"/>
              </a:rPr>
              <a:t> </a:t>
            </a:r>
            <a:r>
              <a:rPr lang="en-US" sz="2800" err="1">
                <a:latin typeface="Times New Roman"/>
                <a:cs typeface="Times New Roman"/>
              </a:rPr>
              <a:t>уређаја</a:t>
            </a:r>
            <a:r>
              <a:rPr lang="en-US" sz="2800">
                <a:latin typeface="Times New Roman"/>
                <a:cs typeface="Times New Roman"/>
              </a:rPr>
              <a:t> </a:t>
            </a:r>
            <a:r>
              <a:rPr lang="en-US" sz="2800" err="1">
                <a:latin typeface="Times New Roman"/>
                <a:cs typeface="Times New Roman"/>
              </a:rPr>
              <a:t>са</a:t>
            </a:r>
            <a:r>
              <a:rPr lang="en-US" sz="2800">
                <a:latin typeface="Times New Roman"/>
                <a:cs typeface="Times New Roman"/>
              </a:rPr>
              <a:t> и </a:t>
            </a:r>
            <a:r>
              <a:rPr lang="en-US" sz="2800" err="1">
                <a:latin typeface="Times New Roman"/>
                <a:cs typeface="Times New Roman"/>
              </a:rPr>
              <a:t>без</a:t>
            </a:r>
            <a:r>
              <a:rPr lang="en-US" sz="2800">
                <a:latin typeface="Times New Roman"/>
                <a:cs typeface="Times New Roman"/>
              </a:rPr>
              <a:t> </a:t>
            </a:r>
            <a:r>
              <a:rPr lang="en-US" sz="2800" err="1">
                <a:latin typeface="Times New Roman"/>
                <a:cs typeface="Times New Roman"/>
              </a:rPr>
              <a:t>интернета</a:t>
            </a:r>
          </a:p>
        </p:txBody>
      </p:sp>
    </p:spTree>
    <p:extLst>
      <p:ext uri="{BB962C8B-B14F-4D97-AF65-F5344CB8AC3E}">
        <p14:creationId xmlns:p14="http://schemas.microsoft.com/office/powerpoint/2010/main" val="396908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969878F6-8C1D-CE55-4758-C576E40DAFAC}"/>
              </a:ext>
            </a:extLst>
          </p:cNvPr>
          <p:cNvSpPr>
            <a:spLocks noGrp="1"/>
          </p:cNvSpPr>
          <p:nvPr>
            <p:ph type="title"/>
          </p:nvPr>
        </p:nvSpPr>
        <p:spPr>
          <a:xfrm>
            <a:off x="423589" y="701874"/>
            <a:ext cx="3376885" cy="4494553"/>
          </a:xfrm>
        </p:spPr>
        <p:txBody>
          <a:bodyPr anchor="b">
            <a:normAutofit/>
          </a:bodyPr>
          <a:lstStyle/>
          <a:p>
            <a:pPr algn="ctr"/>
            <a:r>
              <a:rPr lang="sr-Latn-RS" sz="3600" b="1" dirty="0" err="1">
                <a:solidFill>
                  <a:srgbClr val="FFFFFF"/>
                </a:solidFill>
                <a:latin typeface="Times New Roman"/>
                <a:cs typeface="Calibri Light"/>
              </a:rPr>
              <a:t>Учење</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уз</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помоћ</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дигиталних</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уређаја</a:t>
            </a:r>
            <a:r>
              <a:rPr lang="sr-Latn-RS" sz="3600" b="1" dirty="0">
                <a:solidFill>
                  <a:srgbClr val="FFFFFF"/>
                </a:solidFill>
                <a:latin typeface="Times New Roman"/>
                <a:cs typeface="Calibri Light"/>
              </a:rPr>
              <a:t> </a:t>
            </a:r>
            <a:r>
              <a:rPr lang="sr-Latn-RS" sz="3600" b="1" dirty="0" smtClean="0">
                <a:solidFill>
                  <a:srgbClr val="FFFFFF"/>
                </a:solidFill>
                <a:latin typeface="Times New Roman"/>
                <a:cs typeface="Calibri Light"/>
              </a:rPr>
              <a:t>-  </a:t>
            </a:r>
            <a:r>
              <a:rPr lang="bs-Cyrl-BA" sz="3600" dirty="0" smtClean="0">
                <a:solidFill>
                  <a:srgbClr val="FFFFFF"/>
                </a:solidFill>
                <a:latin typeface="Times New Roman"/>
                <a:cs typeface="Calibri Light"/>
              </a:rPr>
              <a:t>приступ </a:t>
            </a:r>
            <a:r>
              <a:rPr lang="sr-Latn-RS" sz="3600" dirty="0" err="1" smtClean="0">
                <a:solidFill>
                  <a:srgbClr val="FFFFFF"/>
                </a:solidFill>
                <a:latin typeface="Times New Roman"/>
                <a:cs typeface="Calibri Light"/>
              </a:rPr>
              <a:t>платформ</a:t>
            </a:r>
            <a:r>
              <a:rPr lang="bs-Cyrl-BA" sz="3600" dirty="0" smtClean="0">
                <a:solidFill>
                  <a:srgbClr val="FFFFFF"/>
                </a:solidFill>
                <a:latin typeface="Times New Roman"/>
                <a:cs typeface="Calibri Light"/>
              </a:rPr>
              <a:t>и</a:t>
            </a:r>
            <a:r>
              <a:rPr lang="sr-Latn-RS" sz="3600" dirty="0" smtClean="0">
                <a:solidFill>
                  <a:srgbClr val="FFFFFF"/>
                </a:solidFill>
                <a:latin typeface="Times New Roman"/>
                <a:cs typeface="Calibri Light"/>
              </a:rPr>
              <a:t> </a:t>
            </a:r>
            <a:r>
              <a:rPr lang="sr-Latn-RS" sz="3600" dirty="0" err="1">
                <a:solidFill>
                  <a:srgbClr val="FFFFFF"/>
                </a:solidFill>
                <a:latin typeface="Times New Roman"/>
                <a:cs typeface="Calibri Light"/>
              </a:rPr>
              <a:t>за</a:t>
            </a:r>
            <a:r>
              <a:rPr lang="sr-Latn-RS" sz="3600" dirty="0">
                <a:solidFill>
                  <a:srgbClr val="FFFFFF"/>
                </a:solidFill>
                <a:latin typeface="Times New Roman"/>
                <a:cs typeface="Calibri Light"/>
              </a:rPr>
              <a:t> </a:t>
            </a:r>
            <a:r>
              <a:rPr lang="sr-Latn-RS" sz="3600" dirty="0" err="1" smtClean="0">
                <a:solidFill>
                  <a:srgbClr val="FFFFFF"/>
                </a:solidFill>
                <a:latin typeface="Times New Roman"/>
                <a:cs typeface="Calibri Light"/>
              </a:rPr>
              <a:t>учење</a:t>
            </a:r>
            <a:endParaRPr lang="sr-Latn-RS" sz="3600" dirty="0">
              <a:solidFill>
                <a:srgbClr val="FFFFFF"/>
              </a:solidFill>
              <a:latin typeface="Times New Roman"/>
              <a:cs typeface="Calibri Light"/>
            </a:endParaRPr>
          </a:p>
        </p:txBody>
      </p:sp>
      <p:sp>
        <p:nvSpPr>
          <p:cNvPr id="3" name="Čuvar mesta za sadržaj 2">
            <a:extLst>
              <a:ext uri="{FF2B5EF4-FFF2-40B4-BE49-F238E27FC236}">
                <a16:creationId xmlns="" xmlns:a16="http://schemas.microsoft.com/office/drawing/2014/main" id="{3911E432-86E4-26D1-B6BF-07824D4CC215}"/>
              </a:ext>
            </a:extLst>
          </p:cNvPr>
          <p:cNvSpPr>
            <a:spLocks noGrp="1"/>
          </p:cNvSpPr>
          <p:nvPr>
            <p:ph idx="1"/>
          </p:nvPr>
        </p:nvSpPr>
        <p:spPr>
          <a:xfrm>
            <a:off x="4810259" y="649480"/>
            <a:ext cx="6555347" cy="5316010"/>
          </a:xfrm>
        </p:spPr>
        <p:txBody>
          <a:bodyPr anchor="ctr">
            <a:normAutofit/>
          </a:bodyPr>
          <a:lstStyle/>
          <a:p>
            <a:endParaRPr lang="sr-Latn-RS" sz="2000" dirty="0">
              <a:ea typeface="+mn-lt"/>
              <a:cs typeface="+mn-lt"/>
            </a:endParaRPr>
          </a:p>
          <a:p>
            <a:endParaRPr lang="sr-Latn-RS" sz="2000" dirty="0">
              <a:ea typeface="+mn-lt"/>
              <a:cs typeface="+mn-lt"/>
            </a:endParaRPr>
          </a:p>
          <a:p>
            <a:endParaRPr lang="sr-Latn-RS" sz="2000" dirty="0">
              <a:ea typeface="+mn-lt"/>
              <a:cs typeface="+mn-lt"/>
            </a:endParaRPr>
          </a:p>
          <a:p>
            <a:endParaRPr lang="sr-Latn-RS" sz="2000" dirty="0">
              <a:ea typeface="+mn-lt"/>
              <a:cs typeface="+mn-lt"/>
            </a:endParaRPr>
          </a:p>
          <a:p>
            <a:endParaRPr lang="sr-Latn-RS" sz="2000" dirty="0">
              <a:ea typeface="+mn-lt"/>
              <a:cs typeface="+mn-lt"/>
            </a:endParaRPr>
          </a:p>
          <a:p>
            <a:endParaRPr lang="sr-Latn-RS" sz="2000" dirty="0">
              <a:ea typeface="+mn-lt"/>
              <a:cs typeface="+mn-lt"/>
            </a:endParaRPr>
          </a:p>
          <a:p>
            <a:endParaRPr lang="sr-Latn-RS" sz="2000" dirty="0">
              <a:ea typeface="+mn-lt"/>
              <a:cs typeface="+mn-lt"/>
            </a:endParaRPr>
          </a:p>
          <a:p>
            <a:pPr marL="0" indent="0">
              <a:buNone/>
            </a:pPr>
            <a:r>
              <a:rPr lang="sr-Latn-RS" sz="2000" dirty="0">
                <a:cs typeface="Calibri"/>
                <a:hlinkClick r:id="rId2"/>
              </a:rPr>
              <a:t>https://</a:t>
            </a:r>
            <a:r>
              <a:rPr lang="sr-Latn-RS" sz="2000" dirty="0" smtClean="0">
                <a:cs typeface="Calibri"/>
                <a:hlinkClick r:id="rId2"/>
              </a:rPr>
              <a:t>web.microsoftstream.com/video/fc982b18-10b7-40b0-8af3-c3967fb973bc</a:t>
            </a:r>
            <a:r>
              <a:rPr lang="bs-Cyrl-BA" sz="2000" dirty="0" smtClean="0">
                <a:cs typeface="Calibri"/>
              </a:rPr>
              <a:t> </a:t>
            </a:r>
            <a:endParaRPr lang="sr-Latn-RS" sz="2000" dirty="0">
              <a:cs typeface="Calibri"/>
            </a:endParaRPr>
          </a:p>
        </p:txBody>
      </p:sp>
      <p:pic>
        <p:nvPicPr>
          <p:cNvPr id="4" name="Slika 4">
            <a:extLst>
              <a:ext uri="{FF2B5EF4-FFF2-40B4-BE49-F238E27FC236}">
                <a16:creationId xmlns="" xmlns:a16="http://schemas.microsoft.com/office/drawing/2014/main" id="{25972D7C-B281-5F24-5AD8-6A954A1D4624}"/>
              </a:ext>
            </a:extLst>
          </p:cNvPr>
          <p:cNvPicPr>
            <a:picLocks noChangeAspect="1"/>
          </p:cNvPicPr>
          <p:nvPr/>
        </p:nvPicPr>
        <p:blipFill>
          <a:blip r:embed="rId3"/>
          <a:stretch>
            <a:fillRect/>
          </a:stretch>
        </p:blipFill>
        <p:spPr>
          <a:xfrm>
            <a:off x="4810664" y="593652"/>
            <a:ext cx="7056407" cy="3585978"/>
          </a:xfrm>
          <a:prstGeom prst="rect">
            <a:avLst/>
          </a:prstGeom>
        </p:spPr>
      </p:pic>
      <p:pic>
        <p:nvPicPr>
          <p:cNvPr id="5" name="Slika 5">
            <a:extLst>
              <a:ext uri="{FF2B5EF4-FFF2-40B4-BE49-F238E27FC236}">
                <a16:creationId xmlns="" xmlns:a16="http://schemas.microsoft.com/office/drawing/2014/main" id="{78A644CA-244D-494C-86CC-D4F2767D966A}"/>
              </a:ext>
            </a:extLst>
          </p:cNvPr>
          <p:cNvPicPr>
            <a:picLocks noChangeAspect="1"/>
          </p:cNvPicPr>
          <p:nvPr/>
        </p:nvPicPr>
        <p:blipFill>
          <a:blip r:embed="rId4"/>
          <a:stretch>
            <a:fillRect/>
          </a:stretch>
        </p:blipFill>
        <p:spPr>
          <a:xfrm>
            <a:off x="10277407" y="5287032"/>
            <a:ext cx="1338931" cy="1327938"/>
          </a:xfrm>
          <a:prstGeom prst="rect">
            <a:avLst/>
          </a:prstGeom>
        </p:spPr>
      </p:pic>
    </p:spTree>
    <p:extLst>
      <p:ext uri="{BB962C8B-B14F-4D97-AF65-F5344CB8AC3E}">
        <p14:creationId xmlns:p14="http://schemas.microsoft.com/office/powerpoint/2010/main" val="636928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a:hlinkClick r:id="rId2"/>
              </a:rPr>
              <a:t>Почетна - </a:t>
            </a:r>
            <a:r>
              <a:rPr lang="en-GB">
                <a:hlinkClick r:id="rId2"/>
              </a:rPr>
              <a:t>Eduisonline (skolers.org)</a:t>
            </a:r>
            <a:endParaRPr lang="en-US"/>
          </a:p>
        </p:txBody>
      </p:sp>
      <p:sp>
        <p:nvSpPr>
          <p:cNvPr id="25" name="Rectangle 24">
            <a:extLst>
              <a:ext uri="{FF2B5EF4-FFF2-40B4-BE49-F238E27FC236}">
                <a16:creationId xmlns=""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Slika 4">
            <a:extLst>
              <a:ext uri="{FF2B5EF4-FFF2-40B4-BE49-F238E27FC236}">
                <a16:creationId xmlns="" xmlns:a16="http://schemas.microsoft.com/office/drawing/2014/main" id="{E755B787-8756-9E4D-B68B-896663A9E570}"/>
              </a:ext>
            </a:extLst>
          </p:cNvPr>
          <p:cNvPicPr>
            <a:picLocks noChangeAspect="1"/>
          </p:cNvPicPr>
          <p:nvPr/>
        </p:nvPicPr>
        <p:blipFill>
          <a:blip r:embed="rId3"/>
          <a:stretch>
            <a:fillRect/>
          </a:stretch>
        </p:blipFill>
        <p:spPr>
          <a:xfrm>
            <a:off x="4502428" y="818699"/>
            <a:ext cx="7225748" cy="5220602"/>
          </a:xfrm>
          <a:prstGeom prst="rect">
            <a:avLst/>
          </a:prstGeom>
        </p:spPr>
      </p:pic>
      <p:sp>
        <p:nvSpPr>
          <p:cNvPr id="10" name="Naslov 1">
            <a:extLst>
              <a:ext uri="{FF2B5EF4-FFF2-40B4-BE49-F238E27FC236}">
                <a16:creationId xmlns="" xmlns:a16="http://schemas.microsoft.com/office/drawing/2014/main" id="{2B42C407-03AB-E95E-13F6-E3E63C934F06}"/>
              </a:ext>
            </a:extLst>
          </p:cNvPr>
          <p:cNvSpPr>
            <a:spLocks noGrp="1"/>
          </p:cNvSpPr>
          <p:nvPr>
            <p:ph type="title"/>
          </p:nvPr>
        </p:nvSpPr>
        <p:spPr>
          <a:xfrm>
            <a:off x="423590" y="1585913"/>
            <a:ext cx="3201366" cy="3610514"/>
          </a:xfrm>
        </p:spPr>
        <p:txBody>
          <a:bodyPr anchor="b">
            <a:normAutofit/>
          </a:bodyPr>
          <a:lstStyle/>
          <a:p>
            <a:pPr algn="ctr"/>
            <a:r>
              <a:rPr lang="sr-Latn-RS" sz="3600" b="1" dirty="0" err="1">
                <a:solidFill>
                  <a:srgbClr val="FFFFFF"/>
                </a:solidFill>
                <a:latin typeface="Times New Roman"/>
                <a:cs typeface="Calibri Light"/>
              </a:rPr>
              <a:t>Учење</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уз</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помоћ</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дигиталних</a:t>
            </a:r>
            <a:r>
              <a:rPr lang="sr-Latn-RS" sz="3600" b="1" dirty="0">
                <a:solidFill>
                  <a:srgbClr val="FFFFFF"/>
                </a:solidFill>
                <a:latin typeface="Times New Roman"/>
                <a:cs typeface="Calibri Light"/>
              </a:rPr>
              <a:t> </a:t>
            </a:r>
            <a:r>
              <a:rPr lang="sr-Latn-RS" sz="3600" b="1" dirty="0" err="1">
                <a:solidFill>
                  <a:srgbClr val="FFFFFF"/>
                </a:solidFill>
                <a:latin typeface="Times New Roman"/>
                <a:cs typeface="Calibri Light"/>
              </a:rPr>
              <a:t>уређаја</a:t>
            </a:r>
            <a:r>
              <a:rPr lang="sr-Latn-RS" sz="3600" b="1" dirty="0">
                <a:solidFill>
                  <a:srgbClr val="FFFFFF"/>
                </a:solidFill>
                <a:latin typeface="Times New Roman"/>
                <a:cs typeface="Calibri Light"/>
              </a:rPr>
              <a:t> </a:t>
            </a:r>
            <a:r>
              <a:rPr lang="bs-Cyrl-BA" sz="3600" b="1" dirty="0" smtClean="0">
                <a:solidFill>
                  <a:srgbClr val="FFFFFF"/>
                </a:solidFill>
                <a:latin typeface="Times New Roman"/>
                <a:cs typeface="Calibri Light"/>
              </a:rPr>
              <a:t>- </a:t>
            </a:r>
            <a:r>
              <a:rPr lang="sr-Latn-RS" sz="3600" dirty="0" err="1" smtClean="0">
                <a:solidFill>
                  <a:srgbClr val="FFFFFF"/>
                </a:solidFill>
                <a:latin typeface="Times New Roman"/>
                <a:cs typeface="Calibri Light"/>
              </a:rPr>
              <a:t>дигитални</a:t>
            </a:r>
            <a:r>
              <a:rPr lang="sr-Latn-RS" sz="3600" dirty="0" smtClean="0">
                <a:solidFill>
                  <a:srgbClr val="FFFFFF"/>
                </a:solidFill>
                <a:latin typeface="Times New Roman"/>
                <a:cs typeface="Calibri Light"/>
              </a:rPr>
              <a:t> </a:t>
            </a:r>
            <a:r>
              <a:rPr lang="sr-Latn-RS" sz="3600" dirty="0" err="1" smtClean="0">
                <a:solidFill>
                  <a:srgbClr val="FFFFFF"/>
                </a:solidFill>
                <a:latin typeface="Times New Roman"/>
                <a:cs typeface="Calibri Light"/>
              </a:rPr>
              <a:t>садржаји</a:t>
            </a:r>
            <a:endParaRPr lang="sr-Latn-RS" sz="3600" dirty="0">
              <a:solidFill>
                <a:srgbClr val="FFFFFF"/>
              </a:solidFill>
              <a:latin typeface="Times New Roman"/>
              <a:cs typeface="Calibri Light"/>
            </a:endParaRPr>
          </a:p>
        </p:txBody>
      </p:sp>
      <p:sp>
        <p:nvSpPr>
          <p:cNvPr id="2" name="TextBox 1"/>
          <p:cNvSpPr txBox="1"/>
          <p:nvPr/>
        </p:nvSpPr>
        <p:spPr>
          <a:xfrm>
            <a:off x="4371975" y="246102"/>
            <a:ext cx="4457700" cy="369332"/>
          </a:xfrm>
          <a:prstGeom prst="rect">
            <a:avLst/>
          </a:prstGeom>
          <a:noFill/>
        </p:spPr>
        <p:txBody>
          <a:bodyPr wrap="square" rtlCol="0">
            <a:spAutoFit/>
          </a:bodyPr>
          <a:lstStyle/>
          <a:p>
            <a:r>
              <a:rPr lang="sr-Cyrl-RS" dirty="0">
                <a:hlinkClick r:id="rId2"/>
              </a:rPr>
              <a:t>Почетна - </a:t>
            </a:r>
            <a:r>
              <a:rPr lang="en-GB" dirty="0" err="1">
                <a:hlinkClick r:id="rId2"/>
              </a:rPr>
              <a:t>Eduisonline</a:t>
            </a:r>
            <a:r>
              <a:rPr lang="en-GB" dirty="0">
                <a:hlinkClick r:id="rId2"/>
              </a:rPr>
              <a:t> (skolers.org</a:t>
            </a:r>
            <a:r>
              <a:rPr lang="en-GB" dirty="0" smtClean="0">
                <a:hlinkClick r:id="rId2"/>
              </a:rPr>
              <a:t>)</a:t>
            </a:r>
            <a:endParaRPr lang="sr-Latn-RS" dirty="0" smtClean="0"/>
          </a:p>
        </p:txBody>
      </p:sp>
    </p:spTree>
    <p:extLst>
      <p:ext uri="{BB962C8B-B14F-4D97-AF65-F5344CB8AC3E}">
        <p14:creationId xmlns:p14="http://schemas.microsoft.com/office/powerpoint/2010/main" val="2572686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2419</TotalTime>
  <Words>1520</Words>
  <Application>Microsoft Office PowerPoint</Application>
  <PresentationFormat>Widescreen</PresentationFormat>
  <Paragraphs>224</Paragraphs>
  <Slides>39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Calibri Light</vt:lpstr>
      <vt:lpstr>Segoe UI Semilight</vt:lpstr>
      <vt:lpstr>Times New Roman</vt:lpstr>
      <vt:lpstr>Office Theme</vt:lpstr>
      <vt:lpstr>Packager Shell Object</vt:lpstr>
      <vt:lpstr>Кроз Дигитални свијет  до дигиталних компетенција</vt:lpstr>
      <vt:lpstr>Кроз Дигитални свијет  до дигиталних компетенција</vt:lpstr>
      <vt:lpstr>НПП Дигитални свијет 3</vt:lpstr>
      <vt:lpstr>Помоћ и подршка наставницима</vt:lpstr>
      <vt:lpstr>PowerPoint Presentation</vt:lpstr>
      <vt:lpstr>ДИГИТАЛНО ДРУШТВО</vt:lpstr>
      <vt:lpstr>PowerPoint Presentation</vt:lpstr>
      <vt:lpstr>Учење уз помоћ дигиталних уређаја -  приступ платформи за учење</vt:lpstr>
      <vt:lpstr>Учење уз помоћ дигиталних уређаја - дигитални садржаји</vt:lpstr>
      <vt:lpstr>Учење уз помоћ дигиталних уређаја - дигитални садржаји</vt:lpstr>
      <vt:lpstr>Дигитална слика   (цртање различитих облика, креирање и чување дигиталне слике)</vt:lpstr>
      <vt:lpstr>Дигитална слика   (цртање различитих облика, креирање и чување дигиталне слике)</vt:lpstr>
      <vt:lpstr>Дигитална слика   (цртање различитих облика, креирање и чување дигиталне слике)</vt:lpstr>
      <vt:lpstr>Дигитална слика   (цртање различитих облика, креирање и чување дигиталне слике)</vt:lpstr>
      <vt:lpstr>PowerPoint Presentation</vt:lpstr>
      <vt:lpstr>PowerPoint Presentation</vt:lpstr>
      <vt:lpstr>PowerPoint Presentation</vt:lpstr>
      <vt:lpstr>PowerPoint Presentation</vt:lpstr>
      <vt:lpstr>Дигитална слика  </vt:lpstr>
      <vt:lpstr>Исходи</vt:lpstr>
      <vt:lpstr>БЕЗБЈЕДНО КОРИШЋЕЊЕ ДИГИТАЛНИХ УРЕЂАЈА</vt:lpstr>
      <vt:lpstr>БЕЗБЈЕДНО КОРИШЋЕЊЕ ДИГИТАЛНИХ УРЕЂАЈА</vt:lpstr>
      <vt:lpstr>БЕЗБЈЕДНО КОРИШЋЕЊЕ ДИГИТАЛНИХ УРЕЂАЈА</vt:lpstr>
      <vt:lpstr>БЕЗБЈЕДНО КОРИШЋЕЊЕ ДИГИТАЛНИХ УРЕЂАЈА</vt:lpstr>
      <vt:lpstr>БЕЗБЈЕДНО КОРИШЋЕЊЕ ДИГИТАЛНИХ УРЕЂАЈА</vt:lpstr>
      <vt:lpstr>БЕЗБЈЕДНО КОРИШЋЕЊЕ ДИГИТАЛНИХ УРЕЂАЈА</vt:lpstr>
      <vt:lpstr>Исходи</vt:lpstr>
      <vt:lpstr>АЛГОРИТАМСКИ НАЧИН РАЗМИШЉАЊА</vt:lpstr>
      <vt:lpstr>АЛГОРИТАМСКИ НАЧИН РАЗМИШЉАЊА</vt:lpstr>
      <vt:lpstr>АЛГОРИТАМСКИ НАЧИН РАЗМИШЉАЊА</vt:lpstr>
      <vt:lpstr>АЛГОРИТАМСКИ НАЧИН РАЗМИШЉАЊА</vt:lpstr>
      <vt:lpstr>АЛГОРИТАМСКИ НАЧИН РАЗМИШЉАЊА</vt:lpstr>
      <vt:lpstr>АЛГОРИТАМСКИ НАЧИН РАЗМИШЉАЊА</vt:lpstr>
      <vt:lpstr>АЛГОРИТАМСКИ НАЧИН РАЗМИШЉАЊА</vt:lpstr>
      <vt:lpstr>Креирање једноставних програма у визуелном програмском језику</vt:lpstr>
      <vt:lpstr>Израда једноставног пројекта у визуелном програмском језику</vt:lpstr>
      <vt:lpstr>Исходи</vt:lpstr>
      <vt:lpstr>ХВАЛА НА ПАЖЊИ...</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23. Milica Titelski</dc:creator>
  <cp:lastModifiedBy>23. Milica Titelski</cp:lastModifiedBy>
  <cp:revision>713</cp:revision>
  <dcterms:created xsi:type="dcterms:W3CDTF">2022-08-01T09:42:06Z</dcterms:created>
  <dcterms:modified xsi:type="dcterms:W3CDTF">2022-10-26T15:49:09Z</dcterms:modified>
</cp:coreProperties>
</file>